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7" r:id="rId1"/>
  </p:sldMasterIdLst>
  <p:notesMasterIdLst>
    <p:notesMasterId r:id="rId69"/>
  </p:notesMasterIdLst>
  <p:sldIdLst>
    <p:sldId id="565" r:id="rId2"/>
    <p:sldId id="315" r:id="rId3"/>
    <p:sldId id="316" r:id="rId4"/>
    <p:sldId id="593" r:id="rId5"/>
    <p:sldId id="263" r:id="rId6"/>
    <p:sldId id="262" r:id="rId7"/>
    <p:sldId id="259" r:id="rId8"/>
    <p:sldId id="257" r:id="rId9"/>
    <p:sldId id="590" r:id="rId10"/>
    <p:sldId id="591" r:id="rId11"/>
    <p:sldId id="592" r:id="rId12"/>
    <p:sldId id="613" r:id="rId13"/>
    <p:sldId id="279" r:id="rId14"/>
    <p:sldId id="268" r:id="rId15"/>
    <p:sldId id="302" r:id="rId16"/>
    <p:sldId id="566" r:id="rId17"/>
    <p:sldId id="567" r:id="rId18"/>
    <p:sldId id="568" r:id="rId19"/>
    <p:sldId id="570" r:id="rId20"/>
    <p:sldId id="571" r:id="rId21"/>
    <p:sldId id="572" r:id="rId22"/>
    <p:sldId id="573" r:id="rId23"/>
    <p:sldId id="574" r:id="rId24"/>
    <p:sldId id="577" r:id="rId25"/>
    <p:sldId id="576" r:id="rId26"/>
    <p:sldId id="575" r:id="rId27"/>
    <p:sldId id="579" r:id="rId28"/>
    <p:sldId id="580" r:id="rId29"/>
    <p:sldId id="581" r:id="rId30"/>
    <p:sldId id="582" r:id="rId31"/>
    <p:sldId id="583" r:id="rId32"/>
    <p:sldId id="584" r:id="rId33"/>
    <p:sldId id="585" r:id="rId34"/>
    <p:sldId id="304" r:id="rId35"/>
    <p:sldId id="608" r:id="rId36"/>
    <p:sldId id="610" r:id="rId37"/>
    <p:sldId id="611" r:id="rId38"/>
    <p:sldId id="612" r:id="rId39"/>
    <p:sldId id="594" r:id="rId40"/>
    <p:sldId id="260" r:id="rId41"/>
    <p:sldId id="280" r:id="rId42"/>
    <p:sldId id="586" r:id="rId43"/>
    <p:sldId id="587" r:id="rId44"/>
    <p:sldId id="588" r:id="rId45"/>
    <p:sldId id="596" r:id="rId46"/>
    <p:sldId id="597" r:id="rId47"/>
    <p:sldId id="598" r:id="rId48"/>
    <p:sldId id="589" r:id="rId49"/>
    <p:sldId id="599" r:id="rId50"/>
    <p:sldId id="601" r:id="rId51"/>
    <p:sldId id="600" r:id="rId52"/>
    <p:sldId id="602" r:id="rId53"/>
    <p:sldId id="603" r:id="rId54"/>
    <p:sldId id="605" r:id="rId55"/>
    <p:sldId id="604" r:id="rId56"/>
    <p:sldId id="606" r:id="rId57"/>
    <p:sldId id="308" r:id="rId58"/>
    <p:sldId id="607" r:id="rId59"/>
    <p:sldId id="273" r:id="rId60"/>
    <p:sldId id="310" r:id="rId61"/>
    <p:sldId id="313" r:id="rId62"/>
    <p:sldId id="314" r:id="rId63"/>
    <p:sldId id="311" r:id="rId64"/>
    <p:sldId id="312" r:id="rId65"/>
    <p:sldId id="277" r:id="rId66"/>
    <p:sldId id="609" r:id="rId67"/>
    <p:sldId id="25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28FA1B-442D-490D-8C5F-8E29D6B16986}">
          <p14:sldIdLst>
            <p14:sldId id="565"/>
            <p14:sldId id="315"/>
            <p14:sldId id="316"/>
          </p14:sldIdLst>
        </p14:section>
        <p14:section name="Background" id="{1B12F579-012E-40FD-B76C-9CBD79837F38}">
          <p14:sldIdLst>
            <p14:sldId id="593"/>
            <p14:sldId id="263"/>
            <p14:sldId id="262"/>
            <p14:sldId id="259"/>
            <p14:sldId id="257"/>
            <p14:sldId id="590"/>
            <p14:sldId id="591"/>
            <p14:sldId id="592"/>
            <p14:sldId id="613"/>
          </p14:sldIdLst>
        </p14:section>
        <p14:section name="Implementation" id="{8C971A17-9BC9-4635-A63D-5C01C0F40085}">
          <p14:sldIdLst>
            <p14:sldId id="279"/>
            <p14:sldId id="268"/>
            <p14:sldId id="302"/>
            <p14:sldId id="566"/>
            <p14:sldId id="567"/>
            <p14:sldId id="568"/>
            <p14:sldId id="570"/>
            <p14:sldId id="571"/>
            <p14:sldId id="572"/>
            <p14:sldId id="573"/>
            <p14:sldId id="574"/>
            <p14:sldId id="577"/>
            <p14:sldId id="576"/>
            <p14:sldId id="575"/>
            <p14:sldId id="579"/>
            <p14:sldId id="580"/>
            <p14:sldId id="581"/>
            <p14:sldId id="582"/>
            <p14:sldId id="583"/>
            <p14:sldId id="584"/>
            <p14:sldId id="585"/>
            <p14:sldId id="304"/>
            <p14:sldId id="608"/>
            <p14:sldId id="610"/>
            <p14:sldId id="611"/>
            <p14:sldId id="612"/>
            <p14:sldId id="594"/>
            <p14:sldId id="260"/>
            <p14:sldId id="280"/>
            <p14:sldId id="586"/>
            <p14:sldId id="587"/>
            <p14:sldId id="588"/>
            <p14:sldId id="596"/>
            <p14:sldId id="597"/>
            <p14:sldId id="598"/>
            <p14:sldId id="589"/>
            <p14:sldId id="599"/>
            <p14:sldId id="601"/>
            <p14:sldId id="600"/>
            <p14:sldId id="602"/>
            <p14:sldId id="603"/>
            <p14:sldId id="605"/>
            <p14:sldId id="604"/>
            <p14:sldId id="606"/>
            <p14:sldId id="308"/>
          </p14:sldIdLst>
        </p14:section>
        <p14:section name="Results" id="{9A01454E-BCEA-4D65-8005-E812A7A75D6F}">
          <p14:sldIdLst>
            <p14:sldId id="607"/>
            <p14:sldId id="273"/>
            <p14:sldId id="310"/>
            <p14:sldId id="313"/>
            <p14:sldId id="314"/>
            <p14:sldId id="311"/>
            <p14:sldId id="312"/>
          </p14:sldIdLst>
        </p14:section>
        <p14:section name="Conclusion" id="{1DAD3A40-5987-4A55-9500-9A8010FDD6F7}">
          <p14:sldIdLst>
            <p14:sldId id="277"/>
            <p14:sldId id="609"/>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863" autoAdjust="0"/>
  </p:normalViewPr>
  <p:slideViewPr>
    <p:cSldViewPr snapToGrid="0">
      <p:cViewPr varScale="1">
        <p:scale>
          <a:sx n="60" d="100"/>
          <a:sy n="60" d="100"/>
        </p:scale>
        <p:origin x="155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D:\Users\itsal\Onedrive\UBC\2018-2019\COSC%20449%20-%20Honours\Final%20Benchmarks\Block%20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itsal\Onedrive\UBC\2018-2019\COSC%20449%20-%20Honours\Final%20Benchmarks\2-Byte%20comparis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itsal\Onedrive\UBC\2018-2019\COSC%20449%20-%20Honours\Final%20Benchmarks\2-Byte%20comparis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ers\itsal\Onedrive\UBC\2018-2019\COSC%20449%20-%20Honours\Final%20Benchmarks\2-Byte%20comparis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sers\itsal\Onedrive\UBC\2018-2019\COSC%20449%20-%20Honours\Final%20Benchmarks\2-Byte%20comparis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Users\itsal\Onedrive\UBC\2018-2019\COSC%20449%20-%20Honours\Final%20Benchmarks\2-Byte%20comparis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Users\itsal\Onedrive\UBC\2018-2019\COSC%20449%20-%20Honours\Final%20Benchmarks\2-Byte%20comparison.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CA" sz="2000" dirty="0"/>
              <a:t>Time per Block operation (</a:t>
            </a:r>
            <a:r>
              <a:rPr lang="en-CA" sz="2000" dirty="0" err="1"/>
              <a:t>ms</a:t>
            </a:r>
            <a:r>
              <a:rPr lang="en-CA" sz="2000" dirty="0"/>
              <a:t>)</a:t>
            </a:r>
          </a:p>
          <a:p>
            <a:pPr>
              <a:defRPr sz="2000"/>
            </a:pPr>
            <a:r>
              <a:rPr lang="en-CA" sz="2000" dirty="0"/>
              <a:t>Average of 1000 operations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Charts!$B$1</c:f>
              <c:strCache>
                <c:ptCount val="1"/>
                <c:pt idx="0">
                  <c:v>8GB Class 6</c:v>
                </c:pt>
              </c:strCache>
            </c:strRef>
          </c:tx>
          <c:spPr>
            <a:solidFill>
              <a:schemeClr val="accent1"/>
            </a:solidFill>
            <a:ln>
              <a:noFill/>
            </a:ln>
            <a:effectLst/>
          </c:spPr>
          <c:invertIfNegative val="0"/>
          <c:cat>
            <c:strRef>
              <c:f>Charts!$A$2:$A$5</c:f>
              <c:strCache>
                <c:ptCount val="4"/>
                <c:pt idx="0">
                  <c:v>Sequential Read</c:v>
                </c:pt>
                <c:pt idx="1">
                  <c:v>Sequential Write</c:v>
                </c:pt>
                <c:pt idx="2">
                  <c:v>Random Read</c:v>
                </c:pt>
                <c:pt idx="3">
                  <c:v>Random Write</c:v>
                </c:pt>
              </c:strCache>
            </c:strRef>
          </c:cat>
          <c:val>
            <c:numRef>
              <c:f>Charts!$B$2:$B$5</c:f>
              <c:numCache>
                <c:formatCode>General</c:formatCode>
                <c:ptCount val="4"/>
                <c:pt idx="0">
                  <c:v>2.4451999999999998</c:v>
                </c:pt>
                <c:pt idx="1">
                  <c:v>3.6481999999999997</c:v>
                </c:pt>
                <c:pt idx="2">
                  <c:v>2.6474000000000002</c:v>
                </c:pt>
                <c:pt idx="3">
                  <c:v>3.5535999999999999</c:v>
                </c:pt>
              </c:numCache>
            </c:numRef>
          </c:val>
          <c:extLst>
            <c:ext xmlns:c16="http://schemas.microsoft.com/office/drawing/2014/chart" uri="{C3380CC4-5D6E-409C-BE32-E72D297353CC}">
              <c16:uniqueId val="{00000000-9355-467E-961A-F9E6DC1DDBA6}"/>
            </c:ext>
          </c:extLst>
        </c:ser>
        <c:ser>
          <c:idx val="1"/>
          <c:order val="1"/>
          <c:tx>
            <c:strRef>
              <c:f>Charts!$C$1</c:f>
              <c:strCache>
                <c:ptCount val="1"/>
                <c:pt idx="0">
                  <c:v>16 GB Class 10</c:v>
                </c:pt>
              </c:strCache>
            </c:strRef>
          </c:tx>
          <c:spPr>
            <a:solidFill>
              <a:schemeClr val="accent2"/>
            </a:solidFill>
            <a:ln>
              <a:noFill/>
            </a:ln>
            <a:effectLst/>
          </c:spPr>
          <c:invertIfNegative val="0"/>
          <c:cat>
            <c:strRef>
              <c:f>Charts!$A$2:$A$5</c:f>
              <c:strCache>
                <c:ptCount val="4"/>
                <c:pt idx="0">
                  <c:v>Sequential Read</c:v>
                </c:pt>
                <c:pt idx="1">
                  <c:v>Sequential Write</c:v>
                </c:pt>
                <c:pt idx="2">
                  <c:v>Random Read</c:v>
                </c:pt>
                <c:pt idx="3">
                  <c:v>Random Write</c:v>
                </c:pt>
              </c:strCache>
            </c:strRef>
          </c:cat>
          <c:val>
            <c:numRef>
              <c:f>Charts!$C$2:$C$5</c:f>
              <c:numCache>
                <c:formatCode>General</c:formatCode>
                <c:ptCount val="4"/>
                <c:pt idx="0">
                  <c:v>2.4603999999999999</c:v>
                </c:pt>
                <c:pt idx="1">
                  <c:v>9.2582000000000004</c:v>
                </c:pt>
                <c:pt idx="2">
                  <c:v>2.6520000000000001</c:v>
                </c:pt>
                <c:pt idx="3">
                  <c:v>9.4564000000000004</c:v>
                </c:pt>
              </c:numCache>
            </c:numRef>
          </c:val>
          <c:extLst>
            <c:ext xmlns:c16="http://schemas.microsoft.com/office/drawing/2014/chart" uri="{C3380CC4-5D6E-409C-BE32-E72D297353CC}">
              <c16:uniqueId val="{00000001-9355-467E-961A-F9E6DC1DDBA6}"/>
            </c:ext>
          </c:extLst>
        </c:ser>
        <c:ser>
          <c:idx val="2"/>
          <c:order val="2"/>
          <c:tx>
            <c:strRef>
              <c:f>Charts!$D$1</c:f>
              <c:strCache>
                <c:ptCount val="1"/>
                <c:pt idx="0">
                  <c:v>2 GB</c:v>
                </c:pt>
              </c:strCache>
            </c:strRef>
          </c:tx>
          <c:spPr>
            <a:solidFill>
              <a:schemeClr val="accent3"/>
            </a:solidFill>
            <a:ln>
              <a:noFill/>
            </a:ln>
            <a:effectLst/>
          </c:spPr>
          <c:invertIfNegative val="0"/>
          <c:cat>
            <c:strRef>
              <c:f>Charts!$A$2:$A$5</c:f>
              <c:strCache>
                <c:ptCount val="4"/>
                <c:pt idx="0">
                  <c:v>Sequential Read</c:v>
                </c:pt>
                <c:pt idx="1">
                  <c:v>Sequential Write</c:v>
                </c:pt>
                <c:pt idx="2">
                  <c:v>Random Read</c:v>
                </c:pt>
                <c:pt idx="3">
                  <c:v>Random Write</c:v>
                </c:pt>
              </c:strCache>
            </c:strRef>
          </c:cat>
          <c:val>
            <c:numRef>
              <c:f>Charts!$D$2:$D$5</c:f>
              <c:numCache>
                <c:formatCode>General</c:formatCode>
                <c:ptCount val="4"/>
                <c:pt idx="0">
                  <c:v>2.4449999999999998</c:v>
                </c:pt>
                <c:pt idx="1">
                  <c:v>5.3003999999999998</c:v>
                </c:pt>
                <c:pt idx="2">
                  <c:v>2.4449999999999998</c:v>
                </c:pt>
                <c:pt idx="3">
                  <c:v>2.7103999999999999</c:v>
                </c:pt>
              </c:numCache>
            </c:numRef>
          </c:val>
          <c:extLst>
            <c:ext xmlns:c16="http://schemas.microsoft.com/office/drawing/2014/chart" uri="{C3380CC4-5D6E-409C-BE32-E72D297353CC}">
              <c16:uniqueId val="{00000002-9355-467E-961A-F9E6DC1DDBA6}"/>
            </c:ext>
          </c:extLst>
        </c:ser>
        <c:dLbls>
          <c:showLegendKey val="0"/>
          <c:showVal val="0"/>
          <c:showCatName val="0"/>
          <c:showSerName val="0"/>
          <c:showPercent val="0"/>
          <c:showBubbleSize val="0"/>
        </c:dLbls>
        <c:gapWidth val="219"/>
        <c:overlap val="-27"/>
        <c:axId val="584155968"/>
        <c:axId val="584156624"/>
      </c:barChart>
      <c:catAx>
        <c:axId val="58415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84156624"/>
        <c:crosses val="autoZero"/>
        <c:auto val="1"/>
        <c:lblAlgn val="ctr"/>
        <c:lblOffset val="100"/>
        <c:noMultiLvlLbl val="0"/>
      </c:catAx>
      <c:valAx>
        <c:axId val="584156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2000" dirty="0"/>
                  <a:t>Time</a:t>
                </a:r>
                <a:r>
                  <a:rPr lang="en-CA" sz="2000" baseline="0" dirty="0"/>
                  <a:t> per block operation (</a:t>
                </a:r>
                <a:r>
                  <a:rPr lang="en-CA" sz="2000" baseline="0" dirty="0" err="1"/>
                  <a:t>ms</a:t>
                </a:r>
                <a:r>
                  <a:rPr lang="en-CA" sz="2000" baseline="0" dirty="0"/>
                  <a:t>)</a:t>
                </a:r>
                <a:endParaRPr lang="en-CA" sz="20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155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n-CA" sz="2200"/>
              <a:t>Time</a:t>
            </a:r>
            <a:r>
              <a:rPr lang="en-CA" sz="2200" baseline="0"/>
              <a:t> per insert vs Number of Inserts</a:t>
            </a:r>
            <a:endParaRPr lang="en-CA" sz="2200"/>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BucketMap</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'BucketMap Insert'!$A$90:$A$106</c:f>
              <c:numCache>
                <c:formatCode>General</c:formatCode>
                <c:ptCount val="17"/>
                <c:pt idx="0">
                  <c:v>100</c:v>
                </c:pt>
                <c:pt idx="1">
                  <c:v>500</c:v>
                </c:pt>
                <c:pt idx="2">
                  <c:v>1000</c:v>
                </c:pt>
                <c:pt idx="3">
                  <c:v>2000</c:v>
                </c:pt>
                <c:pt idx="4">
                  <c:v>3000</c:v>
                </c:pt>
                <c:pt idx="5">
                  <c:v>4000</c:v>
                </c:pt>
                <c:pt idx="6">
                  <c:v>5000</c:v>
                </c:pt>
                <c:pt idx="7">
                  <c:v>10000</c:v>
                </c:pt>
                <c:pt idx="8">
                  <c:v>20000</c:v>
                </c:pt>
                <c:pt idx="9">
                  <c:v>30000</c:v>
                </c:pt>
                <c:pt idx="10">
                  <c:v>40000</c:v>
                </c:pt>
                <c:pt idx="11">
                  <c:v>50000</c:v>
                </c:pt>
                <c:pt idx="12">
                  <c:v>60000</c:v>
                </c:pt>
                <c:pt idx="13">
                  <c:v>70000</c:v>
                </c:pt>
                <c:pt idx="14">
                  <c:v>80000</c:v>
                </c:pt>
                <c:pt idx="15">
                  <c:v>90000</c:v>
                </c:pt>
                <c:pt idx="16">
                  <c:v>100000</c:v>
                </c:pt>
              </c:numCache>
            </c:numRef>
          </c:xVal>
          <c:yVal>
            <c:numRef>
              <c:f>'BucketMap Insert'!$E$90:$E$106</c:f>
              <c:numCache>
                <c:formatCode>General</c:formatCode>
                <c:ptCount val="17"/>
                <c:pt idx="0">
                  <c:v>6.7625000000000002</c:v>
                </c:pt>
                <c:pt idx="1">
                  <c:v>8.349499999999999</c:v>
                </c:pt>
                <c:pt idx="2">
                  <c:v>7.1577499999999992</c:v>
                </c:pt>
                <c:pt idx="3">
                  <c:v>7.4822500000000005</c:v>
                </c:pt>
                <c:pt idx="4">
                  <c:v>7.5400833333333335</c:v>
                </c:pt>
                <c:pt idx="5">
                  <c:v>7.7245624999999993</c:v>
                </c:pt>
                <c:pt idx="6">
                  <c:v>7.6071500000000007</c:v>
                </c:pt>
                <c:pt idx="7">
                  <c:v>7.3244999999999996</c:v>
                </c:pt>
                <c:pt idx="8">
                  <c:v>6.8014000000000001</c:v>
                </c:pt>
                <c:pt idx="9">
                  <c:v>6.6609249999999998</c:v>
                </c:pt>
                <c:pt idx="10">
                  <c:v>6.6474312499999995</c:v>
                </c:pt>
                <c:pt idx="11">
                  <c:v>6.6576699999999995</c:v>
                </c:pt>
                <c:pt idx="12">
                  <c:v>6.6677</c:v>
                </c:pt>
                <c:pt idx="13">
                  <c:v>6.8363285714285711</c:v>
                </c:pt>
                <c:pt idx="14">
                  <c:v>7.1584906250000007</c:v>
                </c:pt>
                <c:pt idx="15">
                  <c:v>7.4306666666666663</c:v>
                </c:pt>
                <c:pt idx="16">
                  <c:v>7.6863625000000004</c:v>
                </c:pt>
              </c:numCache>
            </c:numRef>
          </c:yVal>
          <c:smooth val="1"/>
          <c:extLst>
            <c:ext xmlns:c16="http://schemas.microsoft.com/office/drawing/2014/chart" uri="{C3380CC4-5D6E-409C-BE32-E72D297353CC}">
              <c16:uniqueId val="{00000000-8813-4701-BF51-CB7F0AE55CD6}"/>
            </c:ext>
          </c:extLst>
        </c:ser>
        <c:ser>
          <c:idx val="1"/>
          <c:order val="1"/>
          <c:tx>
            <c:v>Sequential Writes</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'Non-overwrite Insert'!$A$2:$A$13</c:f>
              <c:numCache>
                <c:formatCode>General</c:formatCode>
                <c:ptCount val="12"/>
                <c:pt idx="0">
                  <c:v>100</c:v>
                </c:pt>
                <c:pt idx="1">
                  <c:v>500</c:v>
                </c:pt>
                <c:pt idx="2">
                  <c:v>100</c:v>
                </c:pt>
                <c:pt idx="3">
                  <c:v>500</c:v>
                </c:pt>
                <c:pt idx="4">
                  <c:v>1000</c:v>
                </c:pt>
                <c:pt idx="5">
                  <c:v>2000</c:v>
                </c:pt>
                <c:pt idx="6">
                  <c:v>3000</c:v>
                </c:pt>
                <c:pt idx="7">
                  <c:v>4000</c:v>
                </c:pt>
                <c:pt idx="8">
                  <c:v>5000</c:v>
                </c:pt>
                <c:pt idx="9">
                  <c:v>10000</c:v>
                </c:pt>
                <c:pt idx="10">
                  <c:v>20000</c:v>
                </c:pt>
                <c:pt idx="11">
                  <c:v>30000</c:v>
                </c:pt>
              </c:numCache>
            </c:numRef>
          </c:xVal>
          <c:yVal>
            <c:numRef>
              <c:f>'Non-overwrite Insert'!$E$2:$E$13</c:f>
              <c:numCache>
                <c:formatCode>General</c:formatCode>
                <c:ptCount val="12"/>
                <c:pt idx="0">
                  <c:v>10.5</c:v>
                </c:pt>
                <c:pt idx="1">
                  <c:v>7.6239999999999997</c:v>
                </c:pt>
                <c:pt idx="2">
                  <c:v>5.95</c:v>
                </c:pt>
                <c:pt idx="3">
                  <c:v>7.16</c:v>
                </c:pt>
                <c:pt idx="4">
                  <c:v>9.4350000000000005</c:v>
                </c:pt>
                <c:pt idx="5">
                  <c:v>12.480499999999999</c:v>
                </c:pt>
                <c:pt idx="6">
                  <c:v>15.056666666666667</c:v>
                </c:pt>
                <c:pt idx="7">
                  <c:v>17.235749999999999</c:v>
                </c:pt>
                <c:pt idx="8">
                  <c:v>19.725000000000001</c:v>
                </c:pt>
                <c:pt idx="9">
                  <c:v>30.912700000000001</c:v>
                </c:pt>
                <c:pt idx="10">
                  <c:v>53.356499999999997</c:v>
                </c:pt>
                <c:pt idx="11">
                  <c:v>75.394999999999996</c:v>
                </c:pt>
              </c:numCache>
            </c:numRef>
          </c:yVal>
          <c:smooth val="1"/>
          <c:extLst>
            <c:ext xmlns:c16="http://schemas.microsoft.com/office/drawing/2014/chart" uri="{C3380CC4-5D6E-409C-BE32-E72D297353CC}">
              <c16:uniqueId val="{00000001-8813-4701-BF51-CB7F0AE55CD6}"/>
            </c:ext>
          </c:extLst>
        </c:ser>
        <c:ser>
          <c:idx val="2"/>
          <c:order val="2"/>
          <c:tx>
            <c:v>File</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'File Insert'!$A$89:$A$105</c:f>
              <c:numCache>
                <c:formatCode>General</c:formatCode>
                <c:ptCount val="17"/>
                <c:pt idx="0">
                  <c:v>100</c:v>
                </c:pt>
                <c:pt idx="1">
                  <c:v>500</c:v>
                </c:pt>
                <c:pt idx="2">
                  <c:v>1000</c:v>
                </c:pt>
                <c:pt idx="3">
                  <c:v>2000</c:v>
                </c:pt>
                <c:pt idx="4">
                  <c:v>3000</c:v>
                </c:pt>
                <c:pt idx="5">
                  <c:v>4000</c:v>
                </c:pt>
                <c:pt idx="6">
                  <c:v>5000</c:v>
                </c:pt>
                <c:pt idx="7">
                  <c:v>10000</c:v>
                </c:pt>
                <c:pt idx="8">
                  <c:v>20000</c:v>
                </c:pt>
                <c:pt idx="9">
                  <c:v>30000</c:v>
                </c:pt>
                <c:pt idx="10">
                  <c:v>40000</c:v>
                </c:pt>
                <c:pt idx="11">
                  <c:v>50000</c:v>
                </c:pt>
                <c:pt idx="12">
                  <c:v>60000</c:v>
                </c:pt>
                <c:pt idx="13">
                  <c:v>70000</c:v>
                </c:pt>
                <c:pt idx="14">
                  <c:v>80000</c:v>
                </c:pt>
                <c:pt idx="15">
                  <c:v>90000</c:v>
                </c:pt>
                <c:pt idx="16">
                  <c:v>100000</c:v>
                </c:pt>
              </c:numCache>
            </c:numRef>
          </c:xVal>
          <c:yVal>
            <c:numRef>
              <c:f>'File Insert'!$E$89:$E$105</c:f>
              <c:numCache>
                <c:formatCode>General</c:formatCode>
                <c:ptCount val="17"/>
                <c:pt idx="0">
                  <c:v>6.556</c:v>
                </c:pt>
                <c:pt idx="1">
                  <c:v>6.0432000000000006</c:v>
                </c:pt>
                <c:pt idx="2">
                  <c:v>7.1556000000000015</c:v>
                </c:pt>
                <c:pt idx="3">
                  <c:v>8.093399999999999</c:v>
                </c:pt>
                <c:pt idx="4">
                  <c:v>8.2708666666666666</c:v>
                </c:pt>
                <c:pt idx="5">
                  <c:v>8.0886499999999995</c:v>
                </c:pt>
                <c:pt idx="6">
                  <c:v>8.1417999999999999</c:v>
                </c:pt>
                <c:pt idx="7">
                  <c:v>7.8207400000000007</c:v>
                </c:pt>
                <c:pt idx="8">
                  <c:v>7.4332499999999992</c:v>
                </c:pt>
                <c:pt idx="9">
                  <c:v>7.098373333333333</c:v>
                </c:pt>
                <c:pt idx="10">
                  <c:v>7.0940899999999996</c:v>
                </c:pt>
                <c:pt idx="11">
                  <c:v>7.0972399999999993</c:v>
                </c:pt>
                <c:pt idx="12">
                  <c:v>6.9354866666666668</c:v>
                </c:pt>
                <c:pt idx="13">
                  <c:v>6.9064114285714284</c:v>
                </c:pt>
                <c:pt idx="14">
                  <c:v>6.9730474999999998</c:v>
                </c:pt>
                <c:pt idx="15">
                  <c:v>7.0180466666666659</c:v>
                </c:pt>
                <c:pt idx="16">
                  <c:v>6.9979640000000005</c:v>
                </c:pt>
              </c:numCache>
            </c:numRef>
          </c:yVal>
          <c:smooth val="1"/>
          <c:extLst>
            <c:ext xmlns:c16="http://schemas.microsoft.com/office/drawing/2014/chart" uri="{C3380CC4-5D6E-409C-BE32-E72D297353CC}">
              <c16:uniqueId val="{00000002-8813-4701-BF51-CB7F0AE55CD6}"/>
            </c:ext>
          </c:extLst>
        </c:ser>
        <c:dLbls>
          <c:showLegendKey val="0"/>
          <c:showVal val="0"/>
          <c:showCatName val="0"/>
          <c:showSerName val="0"/>
          <c:showPercent val="0"/>
          <c:showBubbleSize val="0"/>
        </c:dLbls>
        <c:axId val="555461384"/>
        <c:axId val="555454824"/>
      </c:scatterChart>
      <c:valAx>
        <c:axId val="5554613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CA" sz="2200"/>
                  <a:t>Number of Inserts</a:t>
                </a: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55454824"/>
        <c:crosses val="autoZero"/>
        <c:crossBetween val="midCat"/>
      </c:valAx>
      <c:valAx>
        <c:axId val="555454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CA" sz="2200"/>
                  <a:t>Time/Insert</a:t>
                </a:r>
                <a:r>
                  <a:rPr lang="en-CA" sz="2200" baseline="0"/>
                  <a:t> (ms)</a:t>
                </a:r>
                <a:endParaRPr lang="en-CA" sz="2200"/>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5546138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n-CA" sz="2200"/>
              <a:t>Time</a:t>
            </a:r>
            <a:r>
              <a:rPr lang="en-CA" sz="2200" baseline="0"/>
              <a:t> per insert vs Number of Inserts</a:t>
            </a:r>
            <a:endParaRPr lang="en-CA" sz="2200"/>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BucketMap</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'BucketMap Insert'!$A$90:$A$106</c:f>
              <c:numCache>
                <c:formatCode>General</c:formatCode>
                <c:ptCount val="17"/>
                <c:pt idx="0">
                  <c:v>100</c:v>
                </c:pt>
                <c:pt idx="1">
                  <c:v>500</c:v>
                </c:pt>
                <c:pt idx="2">
                  <c:v>1000</c:v>
                </c:pt>
                <c:pt idx="3">
                  <c:v>2000</c:v>
                </c:pt>
                <c:pt idx="4">
                  <c:v>3000</c:v>
                </c:pt>
                <c:pt idx="5">
                  <c:v>4000</c:v>
                </c:pt>
                <c:pt idx="6">
                  <c:v>5000</c:v>
                </c:pt>
                <c:pt idx="7">
                  <c:v>10000</c:v>
                </c:pt>
                <c:pt idx="8">
                  <c:v>20000</c:v>
                </c:pt>
                <c:pt idx="9">
                  <c:v>30000</c:v>
                </c:pt>
                <c:pt idx="10">
                  <c:v>40000</c:v>
                </c:pt>
                <c:pt idx="11">
                  <c:v>50000</c:v>
                </c:pt>
                <c:pt idx="12">
                  <c:v>60000</c:v>
                </c:pt>
                <c:pt idx="13">
                  <c:v>70000</c:v>
                </c:pt>
                <c:pt idx="14">
                  <c:v>80000</c:v>
                </c:pt>
                <c:pt idx="15">
                  <c:v>90000</c:v>
                </c:pt>
                <c:pt idx="16">
                  <c:v>100000</c:v>
                </c:pt>
              </c:numCache>
            </c:numRef>
          </c:xVal>
          <c:yVal>
            <c:numRef>
              <c:f>'BucketMap Insert'!$E$90:$E$106</c:f>
              <c:numCache>
                <c:formatCode>General</c:formatCode>
                <c:ptCount val="17"/>
                <c:pt idx="0">
                  <c:v>6.7625000000000002</c:v>
                </c:pt>
                <c:pt idx="1">
                  <c:v>8.349499999999999</c:v>
                </c:pt>
                <c:pt idx="2">
                  <c:v>7.1577499999999992</c:v>
                </c:pt>
                <c:pt idx="3">
                  <c:v>7.4822500000000005</c:v>
                </c:pt>
                <c:pt idx="4">
                  <c:v>7.5400833333333335</c:v>
                </c:pt>
                <c:pt idx="5">
                  <c:v>7.7245624999999993</c:v>
                </c:pt>
                <c:pt idx="6">
                  <c:v>7.6071500000000007</c:v>
                </c:pt>
                <c:pt idx="7">
                  <c:v>7.3244999999999996</c:v>
                </c:pt>
                <c:pt idx="8">
                  <c:v>6.8014000000000001</c:v>
                </c:pt>
                <c:pt idx="9">
                  <c:v>6.6609249999999998</c:v>
                </c:pt>
                <c:pt idx="10">
                  <c:v>6.6474312499999995</c:v>
                </c:pt>
                <c:pt idx="11">
                  <c:v>6.6576699999999995</c:v>
                </c:pt>
                <c:pt idx="12">
                  <c:v>6.6677</c:v>
                </c:pt>
                <c:pt idx="13">
                  <c:v>6.8363285714285711</c:v>
                </c:pt>
                <c:pt idx="14">
                  <c:v>7.1584906250000007</c:v>
                </c:pt>
                <c:pt idx="15">
                  <c:v>7.4306666666666663</c:v>
                </c:pt>
                <c:pt idx="16">
                  <c:v>7.6863625000000004</c:v>
                </c:pt>
              </c:numCache>
            </c:numRef>
          </c:yVal>
          <c:smooth val="1"/>
          <c:extLst>
            <c:ext xmlns:c16="http://schemas.microsoft.com/office/drawing/2014/chart" uri="{C3380CC4-5D6E-409C-BE32-E72D297353CC}">
              <c16:uniqueId val="{00000000-D704-44F1-A0ED-2EBA81831E36}"/>
            </c:ext>
          </c:extLst>
        </c:ser>
        <c:ser>
          <c:idx val="2"/>
          <c:order val="1"/>
          <c:tx>
            <c:v>File</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'File Insert'!$A$89:$A$105</c:f>
              <c:numCache>
                <c:formatCode>General</c:formatCode>
                <c:ptCount val="17"/>
                <c:pt idx="0">
                  <c:v>100</c:v>
                </c:pt>
                <c:pt idx="1">
                  <c:v>500</c:v>
                </c:pt>
                <c:pt idx="2">
                  <c:v>1000</c:v>
                </c:pt>
                <c:pt idx="3">
                  <c:v>2000</c:v>
                </c:pt>
                <c:pt idx="4">
                  <c:v>3000</c:v>
                </c:pt>
                <c:pt idx="5">
                  <c:v>4000</c:v>
                </c:pt>
                <c:pt idx="6">
                  <c:v>5000</c:v>
                </c:pt>
                <c:pt idx="7">
                  <c:v>10000</c:v>
                </c:pt>
                <c:pt idx="8">
                  <c:v>20000</c:v>
                </c:pt>
                <c:pt idx="9">
                  <c:v>30000</c:v>
                </c:pt>
                <c:pt idx="10">
                  <c:v>40000</c:v>
                </c:pt>
                <c:pt idx="11">
                  <c:v>50000</c:v>
                </c:pt>
                <c:pt idx="12">
                  <c:v>60000</c:v>
                </c:pt>
                <c:pt idx="13">
                  <c:v>70000</c:v>
                </c:pt>
                <c:pt idx="14">
                  <c:v>80000</c:v>
                </c:pt>
                <c:pt idx="15">
                  <c:v>90000</c:v>
                </c:pt>
                <c:pt idx="16">
                  <c:v>100000</c:v>
                </c:pt>
              </c:numCache>
            </c:numRef>
          </c:xVal>
          <c:yVal>
            <c:numRef>
              <c:f>'File Insert'!$E$89:$E$105</c:f>
              <c:numCache>
                <c:formatCode>General</c:formatCode>
                <c:ptCount val="17"/>
                <c:pt idx="0">
                  <c:v>6.556</c:v>
                </c:pt>
                <c:pt idx="1">
                  <c:v>6.0432000000000006</c:v>
                </c:pt>
                <c:pt idx="2">
                  <c:v>7.1556000000000015</c:v>
                </c:pt>
                <c:pt idx="3">
                  <c:v>8.093399999999999</c:v>
                </c:pt>
                <c:pt idx="4">
                  <c:v>8.2708666666666666</c:v>
                </c:pt>
                <c:pt idx="5">
                  <c:v>8.0886499999999995</c:v>
                </c:pt>
                <c:pt idx="6">
                  <c:v>8.1417999999999999</c:v>
                </c:pt>
                <c:pt idx="7">
                  <c:v>7.8207400000000007</c:v>
                </c:pt>
                <c:pt idx="8">
                  <c:v>7.4332499999999992</c:v>
                </c:pt>
                <c:pt idx="9">
                  <c:v>7.098373333333333</c:v>
                </c:pt>
                <c:pt idx="10">
                  <c:v>7.0940899999999996</c:v>
                </c:pt>
                <c:pt idx="11">
                  <c:v>7.0972399999999993</c:v>
                </c:pt>
                <c:pt idx="12">
                  <c:v>6.9354866666666668</c:v>
                </c:pt>
                <c:pt idx="13">
                  <c:v>6.9064114285714284</c:v>
                </c:pt>
                <c:pt idx="14">
                  <c:v>6.9730474999999998</c:v>
                </c:pt>
                <c:pt idx="15">
                  <c:v>7.0180466666666659</c:v>
                </c:pt>
                <c:pt idx="16">
                  <c:v>6.9979640000000005</c:v>
                </c:pt>
              </c:numCache>
            </c:numRef>
          </c:yVal>
          <c:smooth val="1"/>
          <c:extLst>
            <c:ext xmlns:c16="http://schemas.microsoft.com/office/drawing/2014/chart" uri="{C3380CC4-5D6E-409C-BE32-E72D297353CC}">
              <c16:uniqueId val="{00000001-D704-44F1-A0ED-2EBA81831E36}"/>
            </c:ext>
          </c:extLst>
        </c:ser>
        <c:dLbls>
          <c:showLegendKey val="0"/>
          <c:showVal val="0"/>
          <c:showCatName val="0"/>
          <c:showSerName val="0"/>
          <c:showPercent val="0"/>
          <c:showBubbleSize val="0"/>
        </c:dLbls>
        <c:axId val="555461384"/>
        <c:axId val="555454824"/>
      </c:scatterChart>
      <c:valAx>
        <c:axId val="5554613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CA" sz="2200"/>
                  <a:t>Number of Inserts</a:t>
                </a: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55454824"/>
        <c:crosses val="autoZero"/>
        <c:crossBetween val="midCat"/>
      </c:valAx>
      <c:valAx>
        <c:axId val="555454824"/>
        <c:scaling>
          <c:orientation val="minMax"/>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CA" sz="2200"/>
                  <a:t>Time/Insert</a:t>
                </a:r>
                <a:r>
                  <a:rPr lang="en-CA" sz="2200" baseline="0"/>
                  <a:t> (ms)</a:t>
                </a:r>
                <a:endParaRPr lang="en-CA" sz="2200"/>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5546138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n-CA" sz="2200"/>
              <a:t>Block Reads</a:t>
            </a:r>
            <a:r>
              <a:rPr lang="en-CA" sz="2200" baseline="0"/>
              <a:t>/Insert vs Table Size</a:t>
            </a:r>
            <a:endParaRPr lang="en-CA" sz="2200"/>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BucketMap</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'BucketMap Insert'!$A$90:$A$106</c:f>
              <c:numCache>
                <c:formatCode>General</c:formatCode>
                <c:ptCount val="17"/>
                <c:pt idx="0">
                  <c:v>100</c:v>
                </c:pt>
                <c:pt idx="1">
                  <c:v>500</c:v>
                </c:pt>
                <c:pt idx="2">
                  <c:v>1000</c:v>
                </c:pt>
                <c:pt idx="3">
                  <c:v>2000</c:v>
                </c:pt>
                <c:pt idx="4">
                  <c:v>3000</c:v>
                </c:pt>
                <c:pt idx="5">
                  <c:v>4000</c:v>
                </c:pt>
                <c:pt idx="6">
                  <c:v>5000</c:v>
                </c:pt>
                <c:pt idx="7">
                  <c:v>10000</c:v>
                </c:pt>
                <c:pt idx="8">
                  <c:v>20000</c:v>
                </c:pt>
                <c:pt idx="9">
                  <c:v>30000</c:v>
                </c:pt>
                <c:pt idx="10">
                  <c:v>40000</c:v>
                </c:pt>
                <c:pt idx="11">
                  <c:v>50000</c:v>
                </c:pt>
                <c:pt idx="12">
                  <c:v>60000</c:v>
                </c:pt>
                <c:pt idx="13">
                  <c:v>70000</c:v>
                </c:pt>
                <c:pt idx="14">
                  <c:v>80000</c:v>
                </c:pt>
                <c:pt idx="15">
                  <c:v>90000</c:v>
                </c:pt>
                <c:pt idx="16">
                  <c:v>100000</c:v>
                </c:pt>
              </c:numCache>
            </c:numRef>
          </c:xVal>
          <c:yVal>
            <c:numRef>
              <c:f>'BucketMap Insert'!$J$90:$J$106</c:f>
              <c:numCache>
                <c:formatCode>General</c:formatCode>
                <c:ptCount val="17"/>
                <c:pt idx="0">
                  <c:v>1</c:v>
                </c:pt>
                <c:pt idx="1">
                  <c:v>1.002</c:v>
                </c:pt>
                <c:pt idx="2">
                  <c:v>1.0089999999999999</c:v>
                </c:pt>
                <c:pt idx="3">
                  <c:v>1.01275</c:v>
                </c:pt>
                <c:pt idx="4">
                  <c:v>1.0151666666666668</c:v>
                </c:pt>
                <c:pt idx="5">
                  <c:v>1.0155000000000001</c:v>
                </c:pt>
                <c:pt idx="6">
                  <c:v>1.016</c:v>
                </c:pt>
                <c:pt idx="7">
                  <c:v>1.01725</c:v>
                </c:pt>
                <c:pt idx="8">
                  <c:v>1.0180499999999999</c:v>
                </c:pt>
                <c:pt idx="9">
                  <c:v>1.0181916666666666</c:v>
                </c:pt>
                <c:pt idx="10">
                  <c:v>1.0183500000000001</c:v>
                </c:pt>
                <c:pt idx="11">
                  <c:v>1.01844</c:v>
                </c:pt>
                <c:pt idx="12">
                  <c:v>1.0184875</c:v>
                </c:pt>
                <c:pt idx="13">
                  <c:v>1.0185142857142857</c:v>
                </c:pt>
                <c:pt idx="14">
                  <c:v>1.01848125</c:v>
                </c:pt>
                <c:pt idx="15">
                  <c:v>1.0185194444444445</c:v>
                </c:pt>
                <c:pt idx="16">
                  <c:v>1.0185474999999999</c:v>
                </c:pt>
              </c:numCache>
            </c:numRef>
          </c:yVal>
          <c:smooth val="1"/>
          <c:extLst>
            <c:ext xmlns:c16="http://schemas.microsoft.com/office/drawing/2014/chart" uri="{C3380CC4-5D6E-409C-BE32-E72D297353CC}">
              <c16:uniqueId val="{00000000-1697-4307-BDB2-DF50A49E1415}"/>
            </c:ext>
          </c:extLst>
        </c:ser>
        <c:ser>
          <c:idx val="1"/>
          <c:order val="1"/>
          <c:tx>
            <c:v>File</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'File Insert'!$A$89:$A$105</c:f>
              <c:numCache>
                <c:formatCode>General</c:formatCode>
                <c:ptCount val="17"/>
                <c:pt idx="0">
                  <c:v>100</c:v>
                </c:pt>
                <c:pt idx="1">
                  <c:v>500</c:v>
                </c:pt>
                <c:pt idx="2">
                  <c:v>1000</c:v>
                </c:pt>
                <c:pt idx="3">
                  <c:v>2000</c:v>
                </c:pt>
                <c:pt idx="4">
                  <c:v>3000</c:v>
                </c:pt>
                <c:pt idx="5">
                  <c:v>4000</c:v>
                </c:pt>
                <c:pt idx="6">
                  <c:v>5000</c:v>
                </c:pt>
                <c:pt idx="7">
                  <c:v>10000</c:v>
                </c:pt>
                <c:pt idx="8">
                  <c:v>20000</c:v>
                </c:pt>
                <c:pt idx="9">
                  <c:v>30000</c:v>
                </c:pt>
                <c:pt idx="10">
                  <c:v>40000</c:v>
                </c:pt>
                <c:pt idx="11">
                  <c:v>50000</c:v>
                </c:pt>
                <c:pt idx="12">
                  <c:v>60000</c:v>
                </c:pt>
                <c:pt idx="13">
                  <c:v>70000</c:v>
                </c:pt>
                <c:pt idx="14">
                  <c:v>80000</c:v>
                </c:pt>
                <c:pt idx="15">
                  <c:v>90000</c:v>
                </c:pt>
                <c:pt idx="16">
                  <c:v>100000</c:v>
                </c:pt>
              </c:numCache>
            </c:numRef>
          </c:xVal>
          <c:yVal>
            <c:numRef>
              <c:f>'File Insert'!$J$89:$J$105</c:f>
              <c:numCache>
                <c:formatCode>General</c:formatCode>
                <c:ptCount val="17"/>
                <c:pt idx="0">
                  <c:v>1</c:v>
                </c:pt>
                <c:pt idx="1">
                  <c:v>1.0284</c:v>
                </c:pt>
                <c:pt idx="2">
                  <c:v>1.1254000000000002</c:v>
                </c:pt>
                <c:pt idx="3">
                  <c:v>1.1899000000000002</c:v>
                </c:pt>
                <c:pt idx="4">
                  <c:v>1.2672666666666668</c:v>
                </c:pt>
                <c:pt idx="5">
                  <c:v>1.2322500000000001</c:v>
                </c:pt>
                <c:pt idx="6">
                  <c:v>1.2764799999999998</c:v>
                </c:pt>
                <c:pt idx="7">
                  <c:v>1.2880799999999999</c:v>
                </c:pt>
                <c:pt idx="8">
                  <c:v>1.3011900000000001</c:v>
                </c:pt>
                <c:pt idx="9">
                  <c:v>1.2709866666666667</c:v>
                </c:pt>
                <c:pt idx="10">
                  <c:v>1.3022</c:v>
                </c:pt>
                <c:pt idx="11">
                  <c:v>1.3137799999999999</c:v>
                </c:pt>
                <c:pt idx="12">
                  <c:v>1.2706600000000001</c:v>
                </c:pt>
                <c:pt idx="13">
                  <c:v>1.2718914285714285</c:v>
                </c:pt>
                <c:pt idx="14">
                  <c:v>1.3031625</c:v>
                </c:pt>
                <c:pt idx="15">
                  <c:v>1.3191688888888888</c:v>
                </c:pt>
                <c:pt idx="16">
                  <c:v>1.3143039999999999</c:v>
                </c:pt>
              </c:numCache>
            </c:numRef>
          </c:yVal>
          <c:smooth val="1"/>
          <c:extLst>
            <c:ext xmlns:c16="http://schemas.microsoft.com/office/drawing/2014/chart" uri="{C3380CC4-5D6E-409C-BE32-E72D297353CC}">
              <c16:uniqueId val="{00000001-1697-4307-BDB2-DF50A49E1415}"/>
            </c:ext>
          </c:extLst>
        </c:ser>
        <c:dLbls>
          <c:showLegendKey val="0"/>
          <c:showVal val="0"/>
          <c:showCatName val="0"/>
          <c:showSerName val="0"/>
          <c:showPercent val="0"/>
          <c:showBubbleSize val="0"/>
        </c:dLbls>
        <c:axId val="594526776"/>
        <c:axId val="594527104"/>
      </c:scatterChart>
      <c:valAx>
        <c:axId val="5945267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CA" sz="2200"/>
                  <a:t>Table Size</a:t>
                </a: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4527104"/>
        <c:crosses val="autoZero"/>
        <c:crossBetween val="midCat"/>
      </c:valAx>
      <c:valAx>
        <c:axId val="594527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CA" sz="2200"/>
                  <a:t>Block Reads/Insert</a:t>
                </a:r>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452677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n-CA" sz="2200"/>
              <a:t>Block Writes</a:t>
            </a:r>
            <a:r>
              <a:rPr lang="en-CA" sz="2200" baseline="0"/>
              <a:t>/Insert vs Table Size</a:t>
            </a:r>
            <a:endParaRPr lang="en-CA" sz="2200"/>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BucketMap</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'BucketMap Insert'!$A$90:$A$106</c:f>
              <c:numCache>
                <c:formatCode>General</c:formatCode>
                <c:ptCount val="17"/>
                <c:pt idx="0">
                  <c:v>100</c:v>
                </c:pt>
                <c:pt idx="1">
                  <c:v>500</c:v>
                </c:pt>
                <c:pt idx="2">
                  <c:v>1000</c:v>
                </c:pt>
                <c:pt idx="3">
                  <c:v>2000</c:v>
                </c:pt>
                <c:pt idx="4">
                  <c:v>3000</c:v>
                </c:pt>
                <c:pt idx="5">
                  <c:v>4000</c:v>
                </c:pt>
                <c:pt idx="6">
                  <c:v>5000</c:v>
                </c:pt>
                <c:pt idx="7">
                  <c:v>10000</c:v>
                </c:pt>
                <c:pt idx="8">
                  <c:v>20000</c:v>
                </c:pt>
                <c:pt idx="9">
                  <c:v>30000</c:v>
                </c:pt>
                <c:pt idx="10">
                  <c:v>40000</c:v>
                </c:pt>
                <c:pt idx="11">
                  <c:v>50000</c:v>
                </c:pt>
                <c:pt idx="12">
                  <c:v>60000</c:v>
                </c:pt>
                <c:pt idx="13">
                  <c:v>70000</c:v>
                </c:pt>
                <c:pt idx="14">
                  <c:v>80000</c:v>
                </c:pt>
                <c:pt idx="15">
                  <c:v>90000</c:v>
                </c:pt>
                <c:pt idx="16">
                  <c:v>100000</c:v>
                </c:pt>
              </c:numCache>
            </c:numRef>
          </c:xVal>
          <c:yVal>
            <c:numRef>
              <c:f>'BucketMap Insert'!$L$90:$L$106</c:f>
              <c:numCache>
                <c:formatCode>General</c:formatCode>
                <c:ptCount val="17"/>
                <c:pt idx="0">
                  <c:v>1</c:v>
                </c:pt>
                <c:pt idx="1">
                  <c:v>1.004</c:v>
                </c:pt>
                <c:pt idx="2">
                  <c:v>1.0149999999999999</c:v>
                </c:pt>
                <c:pt idx="3">
                  <c:v>1.0202500000000001</c:v>
                </c:pt>
                <c:pt idx="4">
                  <c:v>1.0235000000000001</c:v>
                </c:pt>
                <c:pt idx="5">
                  <c:v>1.024</c:v>
                </c:pt>
                <c:pt idx="6">
                  <c:v>1.0246</c:v>
                </c:pt>
                <c:pt idx="7">
                  <c:v>1.026275</c:v>
                </c:pt>
                <c:pt idx="8">
                  <c:v>1.0271999999999999</c:v>
                </c:pt>
                <c:pt idx="9">
                  <c:v>1.0273333333333334</c:v>
                </c:pt>
                <c:pt idx="10">
                  <c:v>1.0275749999999999</c:v>
                </c:pt>
                <c:pt idx="11">
                  <c:v>1.0276700000000001</c:v>
                </c:pt>
                <c:pt idx="12">
                  <c:v>1.0276749999999999</c:v>
                </c:pt>
                <c:pt idx="13">
                  <c:v>1.0276785714285714</c:v>
                </c:pt>
                <c:pt idx="14">
                  <c:v>1.0277031249999999</c:v>
                </c:pt>
                <c:pt idx="15">
                  <c:v>1.0277694444444445</c:v>
                </c:pt>
                <c:pt idx="16">
                  <c:v>1.0277799999999999</c:v>
                </c:pt>
              </c:numCache>
            </c:numRef>
          </c:yVal>
          <c:smooth val="1"/>
          <c:extLst>
            <c:ext xmlns:c16="http://schemas.microsoft.com/office/drawing/2014/chart" uri="{C3380CC4-5D6E-409C-BE32-E72D297353CC}">
              <c16:uniqueId val="{00000000-39CF-47BC-8C48-6991E7749F0D}"/>
            </c:ext>
          </c:extLst>
        </c:ser>
        <c:ser>
          <c:idx val="1"/>
          <c:order val="1"/>
          <c:tx>
            <c:v>File</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'File Insert'!$A$89:$A$105</c:f>
              <c:numCache>
                <c:formatCode>General</c:formatCode>
                <c:ptCount val="17"/>
                <c:pt idx="0">
                  <c:v>100</c:v>
                </c:pt>
                <c:pt idx="1">
                  <c:v>500</c:v>
                </c:pt>
                <c:pt idx="2">
                  <c:v>1000</c:v>
                </c:pt>
                <c:pt idx="3">
                  <c:v>2000</c:v>
                </c:pt>
                <c:pt idx="4">
                  <c:v>3000</c:v>
                </c:pt>
                <c:pt idx="5">
                  <c:v>4000</c:v>
                </c:pt>
                <c:pt idx="6">
                  <c:v>5000</c:v>
                </c:pt>
                <c:pt idx="7">
                  <c:v>10000</c:v>
                </c:pt>
                <c:pt idx="8">
                  <c:v>20000</c:v>
                </c:pt>
                <c:pt idx="9">
                  <c:v>30000</c:v>
                </c:pt>
                <c:pt idx="10">
                  <c:v>40000</c:v>
                </c:pt>
                <c:pt idx="11">
                  <c:v>50000</c:v>
                </c:pt>
                <c:pt idx="12">
                  <c:v>60000</c:v>
                </c:pt>
                <c:pt idx="13">
                  <c:v>70000</c:v>
                </c:pt>
                <c:pt idx="14">
                  <c:v>80000</c:v>
                </c:pt>
                <c:pt idx="15">
                  <c:v>90000</c:v>
                </c:pt>
                <c:pt idx="16">
                  <c:v>100000</c:v>
                </c:pt>
              </c:numCache>
            </c:numRef>
          </c:xVal>
          <c:yVal>
            <c:numRef>
              <c:f>'File Insert'!$L$89:$L$105</c:f>
              <c:numCache>
                <c:formatCode>General</c:formatCode>
                <c:ptCount val="17"/>
                <c:pt idx="0">
                  <c:v>1</c:v>
                </c:pt>
                <c:pt idx="1">
                  <c:v>1.0072000000000001</c:v>
                </c:pt>
                <c:pt idx="2">
                  <c:v>1.0249999999999999</c:v>
                </c:pt>
                <c:pt idx="3">
                  <c:v>1.0323</c:v>
                </c:pt>
                <c:pt idx="4">
                  <c:v>1.0362</c:v>
                </c:pt>
                <c:pt idx="5">
                  <c:v>1.03755</c:v>
                </c:pt>
                <c:pt idx="6">
                  <c:v>1.0396399999999999</c:v>
                </c:pt>
                <c:pt idx="7">
                  <c:v>1.04142</c:v>
                </c:pt>
                <c:pt idx="8">
                  <c:v>1.04251</c:v>
                </c:pt>
                <c:pt idx="9">
                  <c:v>1.0412333333333332</c:v>
                </c:pt>
                <c:pt idx="10">
                  <c:v>1.04304</c:v>
                </c:pt>
                <c:pt idx="11">
                  <c:v>1.042036</c:v>
                </c:pt>
                <c:pt idx="12">
                  <c:v>1.0410866666666667</c:v>
                </c:pt>
                <c:pt idx="13">
                  <c:v>1.0442628571428572</c:v>
                </c:pt>
                <c:pt idx="14">
                  <c:v>1.0433700000000001</c:v>
                </c:pt>
                <c:pt idx="15">
                  <c:v>1.0427311111111111</c:v>
                </c:pt>
                <c:pt idx="16">
                  <c:v>1.0422499999999999</c:v>
                </c:pt>
              </c:numCache>
            </c:numRef>
          </c:yVal>
          <c:smooth val="1"/>
          <c:extLst>
            <c:ext xmlns:c16="http://schemas.microsoft.com/office/drawing/2014/chart" uri="{C3380CC4-5D6E-409C-BE32-E72D297353CC}">
              <c16:uniqueId val="{00000001-39CF-47BC-8C48-6991E7749F0D}"/>
            </c:ext>
          </c:extLst>
        </c:ser>
        <c:dLbls>
          <c:showLegendKey val="0"/>
          <c:showVal val="0"/>
          <c:showCatName val="0"/>
          <c:showSerName val="0"/>
          <c:showPercent val="0"/>
          <c:showBubbleSize val="0"/>
        </c:dLbls>
        <c:axId val="594526776"/>
        <c:axId val="594527104"/>
      </c:scatterChart>
      <c:valAx>
        <c:axId val="5945267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CA" sz="2200"/>
                  <a:t>Table Size</a:t>
                </a: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4527104"/>
        <c:crosses val="autoZero"/>
        <c:crossBetween val="midCat"/>
      </c:valAx>
      <c:valAx>
        <c:axId val="594527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CA" sz="2200"/>
                  <a:t>Block Reads/Insert</a:t>
                </a:r>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452677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n-CA" sz="2200" dirty="0"/>
              <a:t>Time</a:t>
            </a:r>
            <a:r>
              <a:rPr lang="en-CA" sz="2200" baseline="0" dirty="0"/>
              <a:t> per </a:t>
            </a:r>
            <a:r>
              <a:rPr lang="en-CA" sz="2200" dirty="0"/>
              <a:t>Get</a:t>
            </a:r>
            <a:r>
              <a:rPr lang="en-CA" sz="2200" baseline="0" dirty="0"/>
              <a:t> for getting half the number of records in the table</a:t>
            </a:r>
            <a:endParaRPr lang="en-CA" sz="2200" dirty="0"/>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Bucketmap</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'BucketMap Get'!$A$55:$A$63</c:f>
              <c:numCache>
                <c:formatCode>General</c:formatCode>
                <c:ptCount val="9"/>
                <c:pt idx="0">
                  <c:v>5000</c:v>
                </c:pt>
                <c:pt idx="1">
                  <c:v>10000</c:v>
                </c:pt>
                <c:pt idx="2">
                  <c:v>15000</c:v>
                </c:pt>
                <c:pt idx="3">
                  <c:v>20000</c:v>
                </c:pt>
                <c:pt idx="4">
                  <c:v>25000</c:v>
                </c:pt>
                <c:pt idx="5">
                  <c:v>30000</c:v>
                </c:pt>
                <c:pt idx="6">
                  <c:v>35000</c:v>
                </c:pt>
                <c:pt idx="7">
                  <c:v>40000</c:v>
                </c:pt>
                <c:pt idx="8">
                  <c:v>45000</c:v>
                </c:pt>
              </c:numCache>
            </c:numRef>
          </c:xVal>
          <c:yVal>
            <c:numRef>
              <c:f>'BucketMap Get'!$F$55:$F$63</c:f>
              <c:numCache>
                <c:formatCode>General</c:formatCode>
                <c:ptCount val="9"/>
                <c:pt idx="0">
                  <c:v>6.192359999999999</c:v>
                </c:pt>
                <c:pt idx="1">
                  <c:v>6.5372200000000005</c:v>
                </c:pt>
                <c:pt idx="2">
                  <c:v>5.3993866666666666</c:v>
                </c:pt>
                <c:pt idx="3">
                  <c:v>6.6366099999999992</c:v>
                </c:pt>
                <c:pt idx="4">
                  <c:v>5.0269840000000006</c:v>
                </c:pt>
                <c:pt idx="5">
                  <c:v>4.952793333333334</c:v>
                </c:pt>
                <c:pt idx="6">
                  <c:v>7.8477257142857155</c:v>
                </c:pt>
                <c:pt idx="7">
                  <c:v>7.4119550000000007</c:v>
                </c:pt>
                <c:pt idx="8">
                  <c:v>7.4587955555555556</c:v>
                </c:pt>
              </c:numCache>
            </c:numRef>
          </c:yVal>
          <c:smooth val="1"/>
          <c:extLst>
            <c:ext xmlns:c16="http://schemas.microsoft.com/office/drawing/2014/chart" uri="{C3380CC4-5D6E-409C-BE32-E72D297353CC}">
              <c16:uniqueId val="{00000000-D4E9-438B-ACB6-EB7BEEBB0B90}"/>
            </c:ext>
          </c:extLst>
        </c:ser>
        <c:ser>
          <c:idx val="2"/>
          <c:order val="1"/>
          <c:tx>
            <c:v>File</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'File GEt'!$A$99:$A$108</c:f>
              <c:numCache>
                <c:formatCode>General</c:formatCode>
                <c:ptCount val="10"/>
                <c:pt idx="0">
                  <c:v>5000</c:v>
                </c:pt>
                <c:pt idx="1">
                  <c:v>10000</c:v>
                </c:pt>
                <c:pt idx="2">
                  <c:v>15000</c:v>
                </c:pt>
                <c:pt idx="3">
                  <c:v>20000</c:v>
                </c:pt>
                <c:pt idx="4">
                  <c:v>25000</c:v>
                </c:pt>
                <c:pt idx="5">
                  <c:v>30000</c:v>
                </c:pt>
                <c:pt idx="6">
                  <c:v>35000</c:v>
                </c:pt>
                <c:pt idx="7">
                  <c:v>40000</c:v>
                </c:pt>
                <c:pt idx="8">
                  <c:v>45000</c:v>
                </c:pt>
                <c:pt idx="9">
                  <c:v>50000</c:v>
                </c:pt>
              </c:numCache>
            </c:numRef>
          </c:xVal>
          <c:yVal>
            <c:numRef>
              <c:f>'File GEt'!$F$99:$F$108</c:f>
              <c:numCache>
                <c:formatCode>General</c:formatCode>
                <c:ptCount val="10"/>
                <c:pt idx="0">
                  <c:v>4.9147599999999994</c:v>
                </c:pt>
                <c:pt idx="1">
                  <c:v>5.0025599999999999</c:v>
                </c:pt>
                <c:pt idx="2">
                  <c:v>4.1587200000000006</c:v>
                </c:pt>
                <c:pt idx="3">
                  <c:v>3.74702</c:v>
                </c:pt>
                <c:pt idx="4">
                  <c:v>3.2472240000000001</c:v>
                </c:pt>
                <c:pt idx="5">
                  <c:v>3.2239600000000004</c:v>
                </c:pt>
                <c:pt idx="6">
                  <c:v>3.2014000000000005</c:v>
                </c:pt>
                <c:pt idx="7">
                  <c:v>3.0671749999999998</c:v>
                </c:pt>
                <c:pt idx="8">
                  <c:v>3.0052844444444444</c:v>
                </c:pt>
                <c:pt idx="9">
                  <c:v>2.9539720000000003</c:v>
                </c:pt>
              </c:numCache>
            </c:numRef>
          </c:yVal>
          <c:smooth val="1"/>
          <c:extLst>
            <c:ext xmlns:c16="http://schemas.microsoft.com/office/drawing/2014/chart" uri="{C3380CC4-5D6E-409C-BE32-E72D297353CC}">
              <c16:uniqueId val="{00000001-D4E9-438B-ACB6-EB7BEEBB0B90}"/>
            </c:ext>
          </c:extLst>
        </c:ser>
        <c:dLbls>
          <c:showLegendKey val="0"/>
          <c:showVal val="0"/>
          <c:showCatName val="0"/>
          <c:showSerName val="0"/>
          <c:showPercent val="0"/>
          <c:showBubbleSize val="0"/>
        </c:dLbls>
        <c:axId val="351180480"/>
        <c:axId val="351288280"/>
      </c:scatterChart>
      <c:valAx>
        <c:axId val="3511804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CA" sz="2200"/>
                  <a:t>Number of Gets (1/2 table size)</a:t>
                </a: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51288280"/>
        <c:crosses val="autoZero"/>
        <c:crossBetween val="midCat"/>
      </c:valAx>
      <c:valAx>
        <c:axId val="351288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CA" sz="2200"/>
                  <a:t>Time/Get (ms)</a:t>
                </a:r>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5118048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n-CA" sz="2200"/>
              <a:t>Time</a:t>
            </a:r>
            <a:r>
              <a:rPr lang="en-CA" sz="2200" baseline="0"/>
              <a:t> per Delete vs Number of Deletes</a:t>
            </a:r>
            <a:endParaRPr lang="en-CA" sz="2200"/>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BucketMap</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'BucketMap Delete'!$A$54:$A$63</c:f>
              <c:numCache>
                <c:formatCode>General</c:formatCode>
                <c:ptCount val="10"/>
                <c:pt idx="0">
                  <c:v>5000</c:v>
                </c:pt>
                <c:pt idx="1">
                  <c:v>10000</c:v>
                </c:pt>
                <c:pt idx="2">
                  <c:v>15000</c:v>
                </c:pt>
                <c:pt idx="3">
                  <c:v>20000</c:v>
                </c:pt>
                <c:pt idx="4">
                  <c:v>25000</c:v>
                </c:pt>
                <c:pt idx="5">
                  <c:v>30000</c:v>
                </c:pt>
                <c:pt idx="6">
                  <c:v>35000</c:v>
                </c:pt>
                <c:pt idx="7">
                  <c:v>40000</c:v>
                </c:pt>
                <c:pt idx="8">
                  <c:v>45000</c:v>
                </c:pt>
                <c:pt idx="9">
                  <c:v>50000</c:v>
                </c:pt>
              </c:numCache>
            </c:numRef>
          </c:xVal>
          <c:yVal>
            <c:numRef>
              <c:f>'BucketMap Delete'!$F$54:$F$63</c:f>
              <c:numCache>
                <c:formatCode>General</c:formatCode>
                <c:ptCount val="10"/>
                <c:pt idx="0">
                  <c:v>7.5095200000000002</c:v>
                </c:pt>
                <c:pt idx="1">
                  <c:v>7.9963600000000001</c:v>
                </c:pt>
                <c:pt idx="2">
                  <c:v>9.0106133333333354</c:v>
                </c:pt>
                <c:pt idx="3">
                  <c:v>9.4350799999999992</c:v>
                </c:pt>
                <c:pt idx="4">
                  <c:v>9.1410639999999983</c:v>
                </c:pt>
                <c:pt idx="5">
                  <c:v>9.3229933333333328</c:v>
                </c:pt>
                <c:pt idx="6">
                  <c:v>13.448502857142859</c:v>
                </c:pt>
                <c:pt idx="7">
                  <c:v>13.877575000000002</c:v>
                </c:pt>
                <c:pt idx="8">
                  <c:v>14.255928888888889</c:v>
                </c:pt>
                <c:pt idx="9">
                  <c:v>13.579239999999999</c:v>
                </c:pt>
              </c:numCache>
            </c:numRef>
          </c:yVal>
          <c:smooth val="1"/>
          <c:extLst>
            <c:ext xmlns:c16="http://schemas.microsoft.com/office/drawing/2014/chart" uri="{C3380CC4-5D6E-409C-BE32-E72D297353CC}">
              <c16:uniqueId val="{00000000-FF87-495A-850B-AD218A968A0B}"/>
            </c:ext>
          </c:extLst>
        </c:ser>
        <c:ser>
          <c:idx val="2"/>
          <c:order val="1"/>
          <c:tx>
            <c:v>File</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'File Delete'!$A$54:$A$63</c:f>
              <c:numCache>
                <c:formatCode>General</c:formatCode>
                <c:ptCount val="10"/>
                <c:pt idx="0">
                  <c:v>5000</c:v>
                </c:pt>
                <c:pt idx="1">
                  <c:v>10000</c:v>
                </c:pt>
                <c:pt idx="2">
                  <c:v>15000</c:v>
                </c:pt>
                <c:pt idx="3">
                  <c:v>20000</c:v>
                </c:pt>
                <c:pt idx="4">
                  <c:v>25000</c:v>
                </c:pt>
                <c:pt idx="5">
                  <c:v>30000</c:v>
                </c:pt>
                <c:pt idx="6">
                  <c:v>35000</c:v>
                </c:pt>
                <c:pt idx="7">
                  <c:v>40000</c:v>
                </c:pt>
                <c:pt idx="8">
                  <c:v>45000</c:v>
                </c:pt>
                <c:pt idx="9">
                  <c:v>50000</c:v>
                </c:pt>
              </c:numCache>
            </c:numRef>
          </c:xVal>
          <c:yVal>
            <c:numRef>
              <c:f>'File Delete'!$F$54:$F$63</c:f>
              <c:numCache>
                <c:formatCode>General</c:formatCode>
                <c:ptCount val="10"/>
                <c:pt idx="0">
                  <c:v>6.9608400000000001</c:v>
                </c:pt>
                <c:pt idx="1">
                  <c:v>5.9228199999999998</c:v>
                </c:pt>
                <c:pt idx="2">
                  <c:v>7.6798799999999998</c:v>
                </c:pt>
                <c:pt idx="3">
                  <c:v>7.1295199999999994</c:v>
                </c:pt>
                <c:pt idx="4">
                  <c:v>7.4093439999999999</c:v>
                </c:pt>
                <c:pt idx="5">
                  <c:v>7.5585733333333334</c:v>
                </c:pt>
                <c:pt idx="6">
                  <c:v>9.0109600000000007</c:v>
                </c:pt>
                <c:pt idx="7">
                  <c:v>9.0205350000000006</c:v>
                </c:pt>
                <c:pt idx="8">
                  <c:v>8.9754577777777769</c:v>
                </c:pt>
                <c:pt idx="9">
                  <c:v>8.5153600000000012</c:v>
                </c:pt>
              </c:numCache>
            </c:numRef>
          </c:yVal>
          <c:smooth val="1"/>
          <c:extLst>
            <c:ext xmlns:c16="http://schemas.microsoft.com/office/drawing/2014/chart" uri="{C3380CC4-5D6E-409C-BE32-E72D297353CC}">
              <c16:uniqueId val="{00000001-FF87-495A-850B-AD218A968A0B}"/>
            </c:ext>
          </c:extLst>
        </c:ser>
        <c:dLbls>
          <c:showLegendKey val="0"/>
          <c:showVal val="0"/>
          <c:showCatName val="0"/>
          <c:showSerName val="0"/>
          <c:showPercent val="0"/>
          <c:showBubbleSize val="0"/>
        </c:dLbls>
        <c:axId val="644474488"/>
        <c:axId val="644471864"/>
      </c:scatterChart>
      <c:valAx>
        <c:axId val="6444744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CA" sz="2200"/>
                  <a:t>Number</a:t>
                </a:r>
                <a:r>
                  <a:rPr lang="en-CA" sz="2200" baseline="0"/>
                  <a:t> of Deletes (1/2 table size)</a:t>
                </a:r>
                <a:endParaRPr lang="en-CA" sz="2200"/>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44471864"/>
        <c:crosses val="autoZero"/>
        <c:crossBetween val="midCat"/>
      </c:valAx>
      <c:valAx>
        <c:axId val="644471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CA" sz="2200"/>
                  <a:t>Time/Delete</a:t>
                </a:r>
                <a:r>
                  <a:rPr lang="en-CA" sz="2200" baseline="0"/>
                  <a:t> (ms)</a:t>
                </a:r>
                <a:endParaRPr lang="en-CA" sz="2200"/>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4447448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7.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19EF5-76D6-468E-B522-085189D64287}" type="datetimeFigureOut">
              <a:rPr lang="en-CA" smtClean="0"/>
              <a:t>2019-03-30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2A2D-F4D8-4AE0-AF00-333D6F4AEC39}" type="slidenum">
              <a:rPr lang="en-CA" smtClean="0"/>
              <a:t>‹#›</a:t>
            </a:fld>
            <a:endParaRPr lang="en-CA"/>
          </a:p>
        </p:txBody>
      </p:sp>
    </p:spTree>
    <p:extLst>
      <p:ext uri="{BB962C8B-B14F-4D97-AF65-F5344CB8AC3E}">
        <p14:creationId xmlns:p14="http://schemas.microsoft.com/office/powerpoint/2010/main" val="342245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4CEF61-6081-4889-BDED-2ADA6FECE219}" type="slidenum">
              <a:rPr lang="en-US" smtClean="0"/>
              <a:t>1</a:t>
            </a:fld>
            <a:endParaRPr lang="en-US" dirty="0"/>
          </a:p>
        </p:txBody>
      </p:sp>
    </p:spTree>
    <p:extLst>
      <p:ext uri="{BB962C8B-B14F-4D97-AF65-F5344CB8AC3E}">
        <p14:creationId xmlns:p14="http://schemas.microsoft.com/office/powerpoint/2010/main" val="24186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the linear hash table reaches capacity a new bucket is added to the end of the table and records that go into this new bucket are moved there. Due to how the hashing works there is only ever a single bucket that requires records to be moved. Bucket 0 in this case would contain records that should go into bucket 3 (10). </a:t>
            </a:r>
          </a:p>
        </p:txBody>
      </p:sp>
      <p:sp>
        <p:nvSpPr>
          <p:cNvPr id="4" name="Slide Number Placeholder 3"/>
          <p:cNvSpPr>
            <a:spLocks noGrp="1"/>
          </p:cNvSpPr>
          <p:nvPr>
            <p:ph type="sldNum" sz="quarter" idx="5"/>
          </p:nvPr>
        </p:nvSpPr>
        <p:spPr/>
        <p:txBody>
          <a:bodyPr/>
          <a:lstStyle/>
          <a:p>
            <a:fld id="{FD052A2D-F4D8-4AE0-AF00-333D6F4AEC39}" type="slidenum">
              <a:rPr lang="en-CA" smtClean="0"/>
              <a:t>11</a:t>
            </a:fld>
            <a:endParaRPr lang="en-CA"/>
          </a:p>
        </p:txBody>
      </p:sp>
    </p:spTree>
    <p:extLst>
      <p:ext uri="{BB962C8B-B14F-4D97-AF65-F5344CB8AC3E}">
        <p14:creationId xmlns:p14="http://schemas.microsoft.com/office/powerpoint/2010/main" val="172203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12</a:t>
            </a:fld>
            <a:endParaRPr lang="en-CA"/>
          </a:p>
        </p:txBody>
      </p:sp>
    </p:spTree>
    <p:extLst>
      <p:ext uri="{BB962C8B-B14F-4D97-AF65-F5344CB8AC3E}">
        <p14:creationId xmlns:p14="http://schemas.microsoft.com/office/powerpoint/2010/main" val="361544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With an basic understanding of the linear hash table structure, we can now look at the implementation and optimizations created during this project. </a:t>
            </a:r>
          </a:p>
        </p:txBody>
      </p:sp>
      <p:sp>
        <p:nvSpPr>
          <p:cNvPr id="4" name="Slide Number Placeholder 3"/>
          <p:cNvSpPr>
            <a:spLocks noGrp="1"/>
          </p:cNvSpPr>
          <p:nvPr>
            <p:ph type="sldNum" sz="quarter" idx="5"/>
          </p:nvPr>
        </p:nvSpPr>
        <p:spPr/>
        <p:txBody>
          <a:bodyPr/>
          <a:lstStyle/>
          <a:p>
            <a:fld id="{FD052A2D-F4D8-4AE0-AF00-333D6F4AEC39}" type="slidenum">
              <a:rPr lang="en-CA" smtClean="0"/>
              <a:t>13</a:t>
            </a:fld>
            <a:endParaRPr lang="en-CA"/>
          </a:p>
        </p:txBody>
      </p:sp>
    </p:spTree>
    <p:extLst>
      <p:ext uri="{BB962C8B-B14F-4D97-AF65-F5344CB8AC3E}">
        <p14:creationId xmlns:p14="http://schemas.microsoft.com/office/powerpoint/2010/main" val="8302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first optimizing the read and writing. Files are written as 512 byte blocks. Buckets were aligned to these blocks by making them 512 bytes in size.</a:t>
            </a:r>
          </a:p>
          <a:p>
            <a:endParaRPr lang="en-CA" dirty="0"/>
          </a:p>
          <a:p>
            <a:r>
              <a:rPr lang="en-CA" dirty="0"/>
              <a:t>2 buffers were allocated to hold buckets in memory that are manipulated during hash table operations before being written back to the file. Almost all hash functions require only one buffer. However, splitting requires 2 buckets. This is the major memory requirement for the linear hash table implementation and required 1024 bytes of memory.</a:t>
            </a:r>
          </a:p>
          <a:p>
            <a:endParaRPr lang="en-CA" dirty="0"/>
          </a:p>
          <a:p>
            <a:r>
              <a:rPr lang="en-CA" dirty="0"/>
              <a:t>Blocks are written immediately once an operation on a bucket is completed as there is not enough memory available to have cached buckets.</a:t>
            </a:r>
          </a:p>
        </p:txBody>
      </p:sp>
      <p:sp>
        <p:nvSpPr>
          <p:cNvPr id="4" name="Slide Number Placeholder 3"/>
          <p:cNvSpPr>
            <a:spLocks noGrp="1"/>
          </p:cNvSpPr>
          <p:nvPr>
            <p:ph type="sldNum" sz="quarter" idx="5"/>
          </p:nvPr>
        </p:nvSpPr>
        <p:spPr/>
        <p:txBody>
          <a:bodyPr/>
          <a:lstStyle/>
          <a:p>
            <a:fld id="{FD052A2D-F4D8-4AE0-AF00-333D6F4AEC39}" type="slidenum">
              <a:rPr lang="en-CA" smtClean="0"/>
              <a:t>14</a:t>
            </a:fld>
            <a:endParaRPr lang="en-CA"/>
          </a:p>
        </p:txBody>
      </p:sp>
    </p:spTree>
    <p:extLst>
      <p:ext uri="{BB962C8B-B14F-4D97-AF65-F5344CB8AC3E}">
        <p14:creationId xmlns:p14="http://schemas.microsoft.com/office/powerpoint/2010/main" val="1548576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Only changed buckets were written back to the file</a:t>
            </a:r>
          </a:p>
          <a:p>
            <a:r>
              <a:rPr lang="en-CA" dirty="0"/>
              <a:t>Empty buckets were kept to reduce writes</a:t>
            </a:r>
          </a:p>
          <a:p>
            <a:r>
              <a:rPr lang="en-CA" dirty="0"/>
              <a:t>Records are shifted only in their buckets.</a:t>
            </a:r>
          </a:p>
        </p:txBody>
      </p:sp>
      <p:sp>
        <p:nvSpPr>
          <p:cNvPr id="4" name="Slide Number Placeholder 3"/>
          <p:cNvSpPr>
            <a:spLocks noGrp="1"/>
          </p:cNvSpPr>
          <p:nvPr>
            <p:ph type="sldNum" sz="quarter" idx="5"/>
          </p:nvPr>
        </p:nvSpPr>
        <p:spPr/>
        <p:txBody>
          <a:bodyPr/>
          <a:lstStyle/>
          <a:p>
            <a:fld id="{FD052A2D-F4D8-4AE0-AF00-333D6F4AEC39}" type="slidenum">
              <a:rPr lang="en-CA" smtClean="0"/>
              <a:t>15</a:t>
            </a:fld>
            <a:endParaRPr lang="en-CA"/>
          </a:p>
        </p:txBody>
      </p:sp>
    </p:spTree>
    <p:extLst>
      <p:ext uri="{BB962C8B-B14F-4D97-AF65-F5344CB8AC3E}">
        <p14:creationId xmlns:p14="http://schemas.microsoft.com/office/powerpoint/2010/main" val="181580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example we delete the key 1 from the table. The first bucket for the key is loaded from the file and the first record is compared to the key. It matched and is removed.</a:t>
            </a:r>
          </a:p>
        </p:txBody>
      </p:sp>
      <p:sp>
        <p:nvSpPr>
          <p:cNvPr id="4" name="Slide Number Placeholder 3"/>
          <p:cNvSpPr>
            <a:spLocks noGrp="1"/>
          </p:cNvSpPr>
          <p:nvPr>
            <p:ph type="sldNum" sz="quarter" idx="5"/>
          </p:nvPr>
        </p:nvSpPr>
        <p:spPr/>
        <p:txBody>
          <a:bodyPr/>
          <a:lstStyle/>
          <a:p>
            <a:fld id="{FD052A2D-F4D8-4AE0-AF00-333D6F4AEC39}" type="slidenum">
              <a:rPr lang="en-CA" smtClean="0"/>
              <a:t>16</a:t>
            </a:fld>
            <a:endParaRPr lang="en-CA"/>
          </a:p>
        </p:txBody>
      </p:sp>
    </p:spTree>
    <p:extLst>
      <p:ext uri="{BB962C8B-B14F-4D97-AF65-F5344CB8AC3E}">
        <p14:creationId xmlns:p14="http://schemas.microsoft.com/office/powerpoint/2010/main" val="2304918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next record is compared and as it shouldn’t be deleted it is moved to the open spot</a:t>
            </a:r>
          </a:p>
        </p:txBody>
      </p:sp>
      <p:sp>
        <p:nvSpPr>
          <p:cNvPr id="4" name="Slide Number Placeholder 3"/>
          <p:cNvSpPr>
            <a:spLocks noGrp="1"/>
          </p:cNvSpPr>
          <p:nvPr>
            <p:ph type="sldNum" sz="quarter" idx="5"/>
          </p:nvPr>
        </p:nvSpPr>
        <p:spPr/>
        <p:txBody>
          <a:bodyPr/>
          <a:lstStyle/>
          <a:p>
            <a:fld id="{FD052A2D-F4D8-4AE0-AF00-333D6F4AEC39}" type="slidenum">
              <a:rPr lang="en-CA" smtClean="0"/>
              <a:t>17</a:t>
            </a:fld>
            <a:endParaRPr lang="en-CA"/>
          </a:p>
        </p:txBody>
      </p:sp>
    </p:spTree>
    <p:extLst>
      <p:ext uri="{BB962C8B-B14F-4D97-AF65-F5344CB8AC3E}">
        <p14:creationId xmlns:p14="http://schemas.microsoft.com/office/powerpoint/2010/main" val="349528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the bucket is iterated through the records are moved up and the deletion in the bucket is complete.</a:t>
            </a:r>
          </a:p>
        </p:txBody>
      </p:sp>
      <p:sp>
        <p:nvSpPr>
          <p:cNvPr id="4" name="Slide Number Placeholder 3"/>
          <p:cNvSpPr>
            <a:spLocks noGrp="1"/>
          </p:cNvSpPr>
          <p:nvPr>
            <p:ph type="sldNum" sz="quarter" idx="5"/>
          </p:nvPr>
        </p:nvSpPr>
        <p:spPr/>
        <p:txBody>
          <a:bodyPr/>
          <a:lstStyle/>
          <a:p>
            <a:fld id="{FD052A2D-F4D8-4AE0-AF00-333D6F4AEC39}" type="slidenum">
              <a:rPr lang="en-CA" smtClean="0"/>
              <a:t>18</a:t>
            </a:fld>
            <a:endParaRPr lang="en-CA"/>
          </a:p>
        </p:txBody>
      </p:sp>
    </p:spTree>
    <p:extLst>
      <p:ext uri="{BB962C8B-B14F-4D97-AF65-F5344CB8AC3E}">
        <p14:creationId xmlns:p14="http://schemas.microsoft.com/office/powerpoint/2010/main" val="3005019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19</a:t>
            </a:fld>
            <a:endParaRPr lang="en-CA"/>
          </a:p>
        </p:txBody>
      </p:sp>
    </p:spTree>
    <p:extLst>
      <p:ext uri="{BB962C8B-B14F-4D97-AF65-F5344CB8AC3E}">
        <p14:creationId xmlns:p14="http://schemas.microsoft.com/office/powerpoint/2010/main" val="496349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20</a:t>
            </a:fld>
            <a:endParaRPr lang="en-CA"/>
          </a:p>
        </p:txBody>
      </p:sp>
    </p:spTree>
    <p:extLst>
      <p:ext uri="{BB962C8B-B14F-4D97-AF65-F5344CB8AC3E}">
        <p14:creationId xmlns:p14="http://schemas.microsoft.com/office/powerpoint/2010/main" val="152722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emergence of the Internet of Things has caused renewed focus on embedded and low powered devices. These devices can have sensors and data collection which create large amounts of data. It is often more efficient, both in performance and energy, to store and process the data on the embedded device before sending this data over the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Libraries for embedded databases already exist such as </a:t>
            </a:r>
            <a:r>
              <a:rPr lang="en-CA" dirty="0" err="1"/>
              <a:t>TinyDB</a:t>
            </a:r>
            <a:r>
              <a:rPr lang="en-CA" dirty="0"/>
              <a:t>, COUGAR, </a:t>
            </a:r>
            <a:r>
              <a:rPr lang="en-CA" dirty="0" err="1"/>
              <a:t>LittleD</a:t>
            </a:r>
            <a:r>
              <a:rPr lang="en-CA" dirty="0"/>
              <a:t> and </a:t>
            </a:r>
            <a:r>
              <a:rPr lang="en-CA" dirty="0" err="1"/>
              <a:t>IonDB</a:t>
            </a:r>
            <a:r>
              <a:rPr lang="en-CA" dirty="0"/>
              <a:t>. However a production ready and efficient implementation of linear hashing does not exist and the potential benefits of this data structure on embedded devices has not been explored.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FD052A2D-F4D8-4AE0-AF00-333D6F4AEC39}" type="slidenum">
              <a:rPr lang="en-CA" smtClean="0"/>
              <a:t>3</a:t>
            </a:fld>
            <a:endParaRPr lang="en-CA"/>
          </a:p>
        </p:txBody>
      </p:sp>
    </p:spTree>
    <p:extLst>
      <p:ext uri="{BB962C8B-B14F-4D97-AF65-F5344CB8AC3E}">
        <p14:creationId xmlns:p14="http://schemas.microsoft.com/office/powerpoint/2010/main" val="676619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21</a:t>
            </a:fld>
            <a:endParaRPr lang="en-CA"/>
          </a:p>
        </p:txBody>
      </p:sp>
    </p:spTree>
    <p:extLst>
      <p:ext uri="{BB962C8B-B14F-4D97-AF65-F5344CB8AC3E}">
        <p14:creationId xmlns:p14="http://schemas.microsoft.com/office/powerpoint/2010/main" val="1457099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22</a:t>
            </a:fld>
            <a:endParaRPr lang="en-CA"/>
          </a:p>
        </p:txBody>
      </p:sp>
    </p:spTree>
    <p:extLst>
      <p:ext uri="{BB962C8B-B14F-4D97-AF65-F5344CB8AC3E}">
        <p14:creationId xmlns:p14="http://schemas.microsoft.com/office/powerpoint/2010/main" val="358964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that the bucket now has empty space at the bottom. This space is not filled from the overflow as that requires additional reads and writes to update the overflow points. This bucket is now written back to the file and the process continues on any overflow buckets.</a:t>
            </a:r>
          </a:p>
        </p:txBody>
      </p:sp>
      <p:sp>
        <p:nvSpPr>
          <p:cNvPr id="4" name="Slide Number Placeholder 3"/>
          <p:cNvSpPr>
            <a:spLocks noGrp="1"/>
          </p:cNvSpPr>
          <p:nvPr>
            <p:ph type="sldNum" sz="quarter" idx="5"/>
          </p:nvPr>
        </p:nvSpPr>
        <p:spPr/>
        <p:txBody>
          <a:bodyPr/>
          <a:lstStyle/>
          <a:p>
            <a:fld id="{FD052A2D-F4D8-4AE0-AF00-333D6F4AEC39}" type="slidenum">
              <a:rPr lang="en-CA" smtClean="0"/>
              <a:t>23</a:t>
            </a:fld>
            <a:endParaRPr lang="en-CA"/>
          </a:p>
        </p:txBody>
      </p:sp>
    </p:spTree>
    <p:extLst>
      <p:ext uri="{BB962C8B-B14F-4D97-AF65-F5344CB8AC3E}">
        <p14:creationId xmlns:p14="http://schemas.microsoft.com/office/powerpoint/2010/main" val="2601990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During a deletion, empty buckets are not removed from the chains. For example if we have this layout of records in buckets and delete some of the records.</a:t>
            </a:r>
          </a:p>
        </p:txBody>
      </p:sp>
      <p:sp>
        <p:nvSpPr>
          <p:cNvPr id="4" name="Slide Number Placeholder 3"/>
          <p:cNvSpPr>
            <a:spLocks noGrp="1"/>
          </p:cNvSpPr>
          <p:nvPr>
            <p:ph type="sldNum" sz="quarter" idx="5"/>
          </p:nvPr>
        </p:nvSpPr>
        <p:spPr/>
        <p:txBody>
          <a:bodyPr/>
          <a:lstStyle/>
          <a:p>
            <a:fld id="{FD052A2D-F4D8-4AE0-AF00-333D6F4AEC39}" type="slidenum">
              <a:rPr lang="en-CA" smtClean="0"/>
              <a:t>24</a:t>
            </a:fld>
            <a:endParaRPr lang="en-CA"/>
          </a:p>
        </p:txBody>
      </p:sp>
    </p:spTree>
    <p:extLst>
      <p:ext uri="{BB962C8B-B14F-4D97-AF65-F5344CB8AC3E}">
        <p14:creationId xmlns:p14="http://schemas.microsoft.com/office/powerpoint/2010/main" val="243682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could end up with this situation where we have half filled and empty buckets in the chain. However another pass would be required to fully clean up the bucket chain.</a:t>
            </a:r>
          </a:p>
          <a:p>
            <a:r>
              <a:rPr lang="en-CA" dirty="0"/>
              <a:t>To remove the empty bucket 1 we would need to update the pointer in bucket 0, requiring and extra read and write. Therefore the implementations left empty buckets in the chain.</a:t>
            </a:r>
          </a:p>
        </p:txBody>
      </p:sp>
      <p:sp>
        <p:nvSpPr>
          <p:cNvPr id="4" name="Slide Number Placeholder 3"/>
          <p:cNvSpPr>
            <a:spLocks noGrp="1"/>
          </p:cNvSpPr>
          <p:nvPr>
            <p:ph type="sldNum" sz="quarter" idx="5"/>
          </p:nvPr>
        </p:nvSpPr>
        <p:spPr/>
        <p:txBody>
          <a:bodyPr/>
          <a:lstStyle/>
          <a:p>
            <a:fld id="{FD052A2D-F4D8-4AE0-AF00-333D6F4AEC39}" type="slidenum">
              <a:rPr lang="en-CA" smtClean="0"/>
              <a:t>25</a:t>
            </a:fld>
            <a:endParaRPr lang="en-CA"/>
          </a:p>
        </p:txBody>
      </p:sp>
    </p:spTree>
    <p:extLst>
      <p:ext uri="{BB962C8B-B14F-4D97-AF65-F5344CB8AC3E}">
        <p14:creationId xmlns:p14="http://schemas.microsoft.com/office/powerpoint/2010/main" val="436615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Deletion requires reading all the buckets in the chain. As only bucket with deleted records are written, the writes are variable.</a:t>
            </a:r>
          </a:p>
        </p:txBody>
      </p:sp>
      <p:sp>
        <p:nvSpPr>
          <p:cNvPr id="4" name="Slide Number Placeholder 3"/>
          <p:cNvSpPr>
            <a:spLocks noGrp="1"/>
          </p:cNvSpPr>
          <p:nvPr>
            <p:ph type="sldNum" sz="quarter" idx="5"/>
          </p:nvPr>
        </p:nvSpPr>
        <p:spPr/>
        <p:txBody>
          <a:bodyPr/>
          <a:lstStyle/>
          <a:p>
            <a:fld id="{FD052A2D-F4D8-4AE0-AF00-333D6F4AEC39}" type="slidenum">
              <a:rPr lang="en-CA" smtClean="0"/>
              <a:t>26</a:t>
            </a:fld>
            <a:endParaRPr lang="en-CA"/>
          </a:p>
        </p:txBody>
      </p:sp>
    </p:spTree>
    <p:extLst>
      <p:ext uri="{BB962C8B-B14F-4D97-AF65-F5344CB8AC3E}">
        <p14:creationId xmlns:p14="http://schemas.microsoft.com/office/powerpoint/2010/main" val="2988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bucket at the index is read from the file then each record in the bucket is scanned and the keys compared.</a:t>
            </a:r>
          </a:p>
        </p:txBody>
      </p:sp>
      <p:sp>
        <p:nvSpPr>
          <p:cNvPr id="4" name="Slide Number Placeholder 3"/>
          <p:cNvSpPr>
            <a:spLocks noGrp="1"/>
          </p:cNvSpPr>
          <p:nvPr>
            <p:ph type="sldNum" sz="quarter" idx="5"/>
          </p:nvPr>
        </p:nvSpPr>
        <p:spPr/>
        <p:txBody>
          <a:bodyPr/>
          <a:lstStyle/>
          <a:p>
            <a:fld id="{FD052A2D-F4D8-4AE0-AF00-333D6F4AEC39}" type="slidenum">
              <a:rPr lang="en-CA" smtClean="0"/>
              <a:t>27</a:t>
            </a:fld>
            <a:endParaRPr lang="en-CA"/>
          </a:p>
        </p:txBody>
      </p:sp>
    </p:spTree>
    <p:extLst>
      <p:ext uri="{BB962C8B-B14F-4D97-AF65-F5344CB8AC3E}">
        <p14:creationId xmlns:p14="http://schemas.microsoft.com/office/powerpoint/2010/main" val="1827098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28</a:t>
            </a:fld>
            <a:endParaRPr lang="en-CA"/>
          </a:p>
        </p:txBody>
      </p:sp>
    </p:spTree>
    <p:extLst>
      <p:ext uri="{BB962C8B-B14F-4D97-AF65-F5344CB8AC3E}">
        <p14:creationId xmlns:p14="http://schemas.microsoft.com/office/powerpoint/2010/main" val="3258146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29</a:t>
            </a:fld>
            <a:endParaRPr lang="en-CA"/>
          </a:p>
        </p:txBody>
      </p:sp>
    </p:spTree>
    <p:extLst>
      <p:ext uri="{BB962C8B-B14F-4D97-AF65-F5344CB8AC3E}">
        <p14:creationId xmlns:p14="http://schemas.microsoft.com/office/powerpoint/2010/main" val="3772575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30</a:t>
            </a:fld>
            <a:endParaRPr lang="en-CA"/>
          </a:p>
        </p:txBody>
      </p:sp>
    </p:spTree>
    <p:extLst>
      <p:ext uri="{BB962C8B-B14F-4D97-AF65-F5344CB8AC3E}">
        <p14:creationId xmlns:p14="http://schemas.microsoft.com/office/powerpoint/2010/main" val="258650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4</a:t>
            </a:fld>
            <a:endParaRPr lang="en-CA"/>
          </a:p>
        </p:txBody>
      </p:sp>
    </p:spTree>
    <p:extLst>
      <p:ext uri="{BB962C8B-B14F-4D97-AF65-F5344CB8AC3E}">
        <p14:creationId xmlns:p14="http://schemas.microsoft.com/office/powerpoint/2010/main" val="1973080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31</a:t>
            </a:fld>
            <a:endParaRPr lang="en-CA"/>
          </a:p>
        </p:txBody>
      </p:sp>
    </p:spTree>
    <p:extLst>
      <p:ext uri="{BB962C8B-B14F-4D97-AF65-F5344CB8AC3E}">
        <p14:creationId xmlns:p14="http://schemas.microsoft.com/office/powerpoint/2010/main" val="2217673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the key is found the algorithm stops and returns the value for that record. If the key is not found in the bucket then the next overflow bucket is loaded and the search continues.</a:t>
            </a:r>
          </a:p>
        </p:txBody>
      </p:sp>
      <p:sp>
        <p:nvSpPr>
          <p:cNvPr id="4" name="Slide Number Placeholder 3"/>
          <p:cNvSpPr>
            <a:spLocks noGrp="1"/>
          </p:cNvSpPr>
          <p:nvPr>
            <p:ph type="sldNum" sz="quarter" idx="5"/>
          </p:nvPr>
        </p:nvSpPr>
        <p:spPr/>
        <p:txBody>
          <a:bodyPr/>
          <a:lstStyle/>
          <a:p>
            <a:fld id="{FD052A2D-F4D8-4AE0-AF00-333D6F4AEC39}" type="slidenum">
              <a:rPr lang="en-CA" smtClean="0"/>
              <a:t>32</a:t>
            </a:fld>
            <a:endParaRPr lang="en-CA"/>
          </a:p>
        </p:txBody>
      </p:sp>
    </p:spTree>
    <p:extLst>
      <p:ext uri="{BB962C8B-B14F-4D97-AF65-F5344CB8AC3E}">
        <p14:creationId xmlns:p14="http://schemas.microsoft.com/office/powerpoint/2010/main" val="3267531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the best case when the value exists in the top bucket, only one bucket will need to be read from the file. In the worst case, where the key does not exist, the entire bucket chain must be read.</a:t>
            </a:r>
          </a:p>
        </p:txBody>
      </p:sp>
      <p:sp>
        <p:nvSpPr>
          <p:cNvPr id="4" name="Slide Number Placeholder 3"/>
          <p:cNvSpPr>
            <a:spLocks noGrp="1"/>
          </p:cNvSpPr>
          <p:nvPr>
            <p:ph type="sldNum" sz="quarter" idx="5"/>
          </p:nvPr>
        </p:nvSpPr>
        <p:spPr/>
        <p:txBody>
          <a:bodyPr/>
          <a:lstStyle/>
          <a:p>
            <a:fld id="{FD052A2D-F4D8-4AE0-AF00-333D6F4AEC39}" type="slidenum">
              <a:rPr lang="en-CA" smtClean="0"/>
              <a:t>33</a:t>
            </a:fld>
            <a:endParaRPr lang="en-CA"/>
          </a:p>
        </p:txBody>
      </p:sp>
    </p:spTree>
    <p:extLst>
      <p:ext uri="{BB962C8B-B14F-4D97-AF65-F5344CB8AC3E}">
        <p14:creationId xmlns:p14="http://schemas.microsoft.com/office/powerpoint/2010/main" val="476779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implementation of the update operation is a simple linear scan with few possible optimizations. All buckets are read, records are updated and dirty blocks are written out.</a:t>
            </a:r>
          </a:p>
          <a:p>
            <a:endParaRPr lang="en-CA" dirty="0"/>
          </a:p>
          <a:p>
            <a:r>
              <a:rPr lang="en-CA" dirty="0"/>
              <a:t>All buckets in the chain must be read and worst case, all must be written.</a:t>
            </a:r>
          </a:p>
        </p:txBody>
      </p:sp>
      <p:sp>
        <p:nvSpPr>
          <p:cNvPr id="4" name="Slide Number Placeholder 3"/>
          <p:cNvSpPr>
            <a:spLocks noGrp="1"/>
          </p:cNvSpPr>
          <p:nvPr>
            <p:ph type="sldNum" sz="quarter" idx="5"/>
          </p:nvPr>
        </p:nvSpPr>
        <p:spPr/>
        <p:txBody>
          <a:bodyPr/>
          <a:lstStyle/>
          <a:p>
            <a:fld id="{FD052A2D-F4D8-4AE0-AF00-333D6F4AEC39}" type="slidenum">
              <a:rPr lang="en-CA" smtClean="0"/>
              <a:t>34</a:t>
            </a:fld>
            <a:endParaRPr lang="en-CA"/>
          </a:p>
        </p:txBody>
      </p:sp>
    </p:spTree>
    <p:extLst>
      <p:ext uri="{BB962C8B-B14F-4D97-AF65-F5344CB8AC3E}">
        <p14:creationId xmlns:p14="http://schemas.microsoft.com/office/powerpoint/2010/main" val="1248994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Splitting has to hold two bucket in memory. The splitting bucket and the new bucket. Each record in the splitting bucket is read and moved to the new bucket if it belongs there.</a:t>
            </a:r>
          </a:p>
        </p:txBody>
      </p:sp>
      <p:sp>
        <p:nvSpPr>
          <p:cNvPr id="4" name="Slide Number Placeholder 3"/>
          <p:cNvSpPr>
            <a:spLocks noGrp="1"/>
          </p:cNvSpPr>
          <p:nvPr>
            <p:ph type="sldNum" sz="quarter" idx="5"/>
          </p:nvPr>
        </p:nvSpPr>
        <p:spPr/>
        <p:txBody>
          <a:bodyPr/>
          <a:lstStyle/>
          <a:p>
            <a:fld id="{FD052A2D-F4D8-4AE0-AF00-333D6F4AEC39}" type="slidenum">
              <a:rPr lang="en-CA" smtClean="0"/>
              <a:t>35</a:t>
            </a:fld>
            <a:endParaRPr lang="en-CA"/>
          </a:p>
        </p:txBody>
      </p:sp>
    </p:spTree>
    <p:extLst>
      <p:ext uri="{BB962C8B-B14F-4D97-AF65-F5344CB8AC3E}">
        <p14:creationId xmlns:p14="http://schemas.microsoft.com/office/powerpoint/2010/main" val="562109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example the splitting bucket has completed and is written out.</a:t>
            </a:r>
          </a:p>
        </p:txBody>
      </p:sp>
      <p:sp>
        <p:nvSpPr>
          <p:cNvPr id="4" name="Slide Number Placeholder 3"/>
          <p:cNvSpPr>
            <a:spLocks noGrp="1"/>
          </p:cNvSpPr>
          <p:nvPr>
            <p:ph type="sldNum" sz="quarter" idx="5"/>
          </p:nvPr>
        </p:nvSpPr>
        <p:spPr/>
        <p:txBody>
          <a:bodyPr/>
          <a:lstStyle/>
          <a:p>
            <a:fld id="{FD052A2D-F4D8-4AE0-AF00-333D6F4AEC39}" type="slidenum">
              <a:rPr lang="en-CA" smtClean="0"/>
              <a:t>36</a:t>
            </a:fld>
            <a:endParaRPr lang="en-CA"/>
          </a:p>
        </p:txBody>
      </p:sp>
    </p:spTree>
    <p:extLst>
      <p:ext uri="{BB962C8B-B14F-4D97-AF65-F5344CB8AC3E}">
        <p14:creationId xmlns:p14="http://schemas.microsoft.com/office/powerpoint/2010/main" val="158863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overflow is then loaded and records are continues to be split. Creating new overflow buckets as needed.</a:t>
            </a:r>
          </a:p>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37</a:t>
            </a:fld>
            <a:endParaRPr lang="en-CA"/>
          </a:p>
        </p:txBody>
      </p:sp>
    </p:spTree>
    <p:extLst>
      <p:ext uri="{BB962C8B-B14F-4D97-AF65-F5344CB8AC3E}">
        <p14:creationId xmlns:p14="http://schemas.microsoft.com/office/powerpoint/2010/main" val="3665701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overflow is then loaded and records are continues to be split. Creating new overflow buckets as needed.</a:t>
            </a:r>
          </a:p>
          <a:p>
            <a:endParaRPr lang="en-CA" dirty="0"/>
          </a:p>
          <a:p>
            <a:r>
              <a:rPr lang="en-CA" dirty="0"/>
              <a:t>In this manner the split bucket will be not completely full but the new bucket will be continuous.</a:t>
            </a:r>
          </a:p>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38</a:t>
            </a:fld>
            <a:endParaRPr lang="en-CA"/>
          </a:p>
        </p:txBody>
      </p:sp>
    </p:spTree>
    <p:extLst>
      <p:ext uri="{BB962C8B-B14F-4D97-AF65-F5344CB8AC3E}">
        <p14:creationId xmlns:p14="http://schemas.microsoft.com/office/powerpoint/2010/main" val="2019288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Splitting requires reading all the buckets in the splitting chain. All changed split bucket must be written and all new buckets must be written. Assuming decent hashing distribution it would be common for all bucket in the splitting chain to be written.</a:t>
            </a:r>
          </a:p>
        </p:txBody>
      </p:sp>
      <p:sp>
        <p:nvSpPr>
          <p:cNvPr id="4" name="Slide Number Placeholder 3"/>
          <p:cNvSpPr>
            <a:spLocks noGrp="1"/>
          </p:cNvSpPr>
          <p:nvPr>
            <p:ph type="sldNum" sz="quarter" idx="5"/>
          </p:nvPr>
        </p:nvSpPr>
        <p:spPr/>
        <p:txBody>
          <a:bodyPr/>
          <a:lstStyle/>
          <a:p>
            <a:fld id="{FD052A2D-F4D8-4AE0-AF00-333D6F4AEC39}" type="slidenum">
              <a:rPr lang="en-CA" smtClean="0"/>
              <a:t>39</a:t>
            </a:fld>
            <a:endParaRPr lang="en-CA"/>
          </a:p>
        </p:txBody>
      </p:sp>
    </p:spTree>
    <p:extLst>
      <p:ext uri="{BB962C8B-B14F-4D97-AF65-F5344CB8AC3E}">
        <p14:creationId xmlns:p14="http://schemas.microsoft.com/office/powerpoint/2010/main" val="1499813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order to test the performance and explore we implemented three variations of linear hashing.</a:t>
            </a:r>
          </a:p>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40</a:t>
            </a:fld>
            <a:endParaRPr lang="en-CA"/>
          </a:p>
        </p:txBody>
      </p:sp>
    </p:spTree>
    <p:extLst>
      <p:ext uri="{BB962C8B-B14F-4D97-AF65-F5344CB8AC3E}">
        <p14:creationId xmlns:p14="http://schemas.microsoft.com/office/powerpoint/2010/main" val="391134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These embedded devices are heavily constrained by limited memory and processing power which makes efficient data structures challenging.</a:t>
            </a:r>
          </a:p>
          <a:p>
            <a:endParaRPr lang="en-CA" dirty="0"/>
          </a:p>
          <a:p>
            <a:r>
              <a:rPr lang="en-CA" dirty="0"/>
              <a:t>Many embedded devices use Flash based memory in the form of micro SD cards for long term persistent storage. Flash memory can be formatted as a file system or written directly to logical blocks. They are rated by their maximum sequential read or write speed which is represented by their class.</a:t>
            </a:r>
          </a:p>
        </p:txBody>
      </p:sp>
      <p:sp>
        <p:nvSpPr>
          <p:cNvPr id="4" name="Slide Number Placeholder 3"/>
          <p:cNvSpPr>
            <a:spLocks noGrp="1"/>
          </p:cNvSpPr>
          <p:nvPr>
            <p:ph type="sldNum" sz="quarter" idx="5"/>
          </p:nvPr>
        </p:nvSpPr>
        <p:spPr/>
        <p:txBody>
          <a:bodyPr/>
          <a:lstStyle/>
          <a:p>
            <a:fld id="{FD052A2D-F4D8-4AE0-AF00-333D6F4AEC39}" type="slidenum">
              <a:rPr lang="en-CA" smtClean="0"/>
              <a:t>5</a:t>
            </a:fld>
            <a:endParaRPr lang="en-CA"/>
          </a:p>
        </p:txBody>
      </p:sp>
    </p:spTree>
    <p:extLst>
      <p:ext uri="{BB962C8B-B14F-4D97-AF65-F5344CB8AC3E}">
        <p14:creationId xmlns:p14="http://schemas.microsoft.com/office/powerpoint/2010/main" val="3997122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file based implementation was built as an optimized version of the original linear hash implementation created by Litwin. </a:t>
            </a:r>
          </a:p>
        </p:txBody>
      </p:sp>
      <p:sp>
        <p:nvSpPr>
          <p:cNvPr id="4" name="Slide Number Placeholder 3"/>
          <p:cNvSpPr>
            <a:spLocks noGrp="1"/>
          </p:cNvSpPr>
          <p:nvPr>
            <p:ph type="sldNum" sz="quarter" idx="5"/>
          </p:nvPr>
        </p:nvSpPr>
        <p:spPr/>
        <p:txBody>
          <a:bodyPr/>
          <a:lstStyle/>
          <a:p>
            <a:fld id="{FD052A2D-F4D8-4AE0-AF00-333D6F4AEC39}" type="slidenum">
              <a:rPr lang="en-CA" smtClean="0"/>
              <a:t>41</a:t>
            </a:fld>
            <a:endParaRPr lang="en-CA"/>
          </a:p>
        </p:txBody>
      </p:sp>
    </p:spTree>
    <p:extLst>
      <p:ext uri="{BB962C8B-B14F-4D97-AF65-F5344CB8AC3E}">
        <p14:creationId xmlns:p14="http://schemas.microsoft.com/office/powerpoint/2010/main" val="3006290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major features of this implementation is that top level buckets are stored in one file, while overflow buckets  are stored in a separate overflow file. </a:t>
            </a:r>
          </a:p>
          <a:p>
            <a:endParaRPr lang="en-CA" dirty="0"/>
          </a:p>
          <a:p>
            <a:r>
              <a:rPr lang="en-CA" dirty="0"/>
              <a:t>The index file contains the top level buckets in the hash table. These buckets are stored so that the index of the table matched the logical file block.</a:t>
            </a:r>
          </a:p>
        </p:txBody>
      </p:sp>
      <p:sp>
        <p:nvSpPr>
          <p:cNvPr id="4" name="Slide Number Placeholder 3"/>
          <p:cNvSpPr>
            <a:spLocks noGrp="1"/>
          </p:cNvSpPr>
          <p:nvPr>
            <p:ph type="sldNum" sz="quarter" idx="5"/>
          </p:nvPr>
        </p:nvSpPr>
        <p:spPr/>
        <p:txBody>
          <a:bodyPr/>
          <a:lstStyle/>
          <a:p>
            <a:fld id="{FD052A2D-F4D8-4AE0-AF00-333D6F4AEC39}" type="slidenum">
              <a:rPr lang="en-CA" smtClean="0"/>
              <a:t>42</a:t>
            </a:fld>
            <a:endParaRPr lang="en-CA"/>
          </a:p>
        </p:txBody>
      </p:sp>
    </p:spTree>
    <p:extLst>
      <p:ext uri="{BB962C8B-B14F-4D97-AF65-F5344CB8AC3E}">
        <p14:creationId xmlns:p14="http://schemas.microsoft.com/office/powerpoint/2010/main" val="1210201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second file is the overflow file. These buckets are added as needed and linked from either the index file or other overflow buckets as the overflow chains grow.</a:t>
            </a:r>
          </a:p>
        </p:txBody>
      </p:sp>
      <p:sp>
        <p:nvSpPr>
          <p:cNvPr id="4" name="Slide Number Placeholder 3"/>
          <p:cNvSpPr>
            <a:spLocks noGrp="1"/>
          </p:cNvSpPr>
          <p:nvPr>
            <p:ph type="sldNum" sz="quarter" idx="5"/>
          </p:nvPr>
        </p:nvSpPr>
        <p:spPr/>
        <p:txBody>
          <a:bodyPr/>
          <a:lstStyle/>
          <a:p>
            <a:fld id="{FD052A2D-F4D8-4AE0-AF00-333D6F4AEC39}" type="slidenum">
              <a:rPr lang="en-CA" smtClean="0"/>
              <a:t>43</a:t>
            </a:fld>
            <a:endParaRPr lang="en-CA"/>
          </a:p>
        </p:txBody>
      </p:sp>
    </p:spTree>
    <p:extLst>
      <p:ext uri="{BB962C8B-B14F-4D97-AF65-F5344CB8AC3E}">
        <p14:creationId xmlns:p14="http://schemas.microsoft.com/office/powerpoint/2010/main" val="45302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example here is how some overflow chains could occur.</a:t>
            </a:r>
          </a:p>
          <a:p>
            <a:endParaRPr lang="en-CA" dirty="0"/>
          </a:p>
          <a:p>
            <a:r>
              <a:rPr lang="en-CA" dirty="0"/>
              <a:t>Note how the bucket at index 0 points to the bucket 1 in the overflow which then points to bucket 3</a:t>
            </a:r>
          </a:p>
        </p:txBody>
      </p:sp>
      <p:sp>
        <p:nvSpPr>
          <p:cNvPr id="4" name="Slide Number Placeholder 3"/>
          <p:cNvSpPr>
            <a:spLocks noGrp="1"/>
          </p:cNvSpPr>
          <p:nvPr>
            <p:ph type="sldNum" sz="quarter" idx="5"/>
          </p:nvPr>
        </p:nvSpPr>
        <p:spPr/>
        <p:txBody>
          <a:bodyPr/>
          <a:lstStyle/>
          <a:p>
            <a:fld id="{FD052A2D-F4D8-4AE0-AF00-333D6F4AEC39}" type="slidenum">
              <a:rPr lang="en-CA" smtClean="0"/>
              <a:t>44</a:t>
            </a:fld>
            <a:endParaRPr lang="en-CA"/>
          </a:p>
        </p:txBody>
      </p:sp>
    </p:spTree>
    <p:extLst>
      <p:ext uri="{BB962C8B-B14F-4D97-AF65-F5344CB8AC3E}">
        <p14:creationId xmlns:p14="http://schemas.microsoft.com/office/powerpoint/2010/main" val="54264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simplest insert requires reading the bucket from the index file, inserting the record into the next available space then writing it back out</a:t>
            </a:r>
          </a:p>
        </p:txBody>
      </p:sp>
      <p:sp>
        <p:nvSpPr>
          <p:cNvPr id="4" name="Slide Number Placeholder 3"/>
          <p:cNvSpPr>
            <a:spLocks noGrp="1"/>
          </p:cNvSpPr>
          <p:nvPr>
            <p:ph type="sldNum" sz="quarter" idx="5"/>
          </p:nvPr>
        </p:nvSpPr>
        <p:spPr/>
        <p:txBody>
          <a:bodyPr/>
          <a:lstStyle/>
          <a:p>
            <a:fld id="{FD052A2D-F4D8-4AE0-AF00-333D6F4AEC39}" type="slidenum">
              <a:rPr lang="en-CA" smtClean="0"/>
              <a:t>45</a:t>
            </a:fld>
            <a:endParaRPr lang="en-CA"/>
          </a:p>
        </p:txBody>
      </p:sp>
    </p:spTree>
    <p:extLst>
      <p:ext uri="{BB962C8B-B14F-4D97-AF65-F5344CB8AC3E}">
        <p14:creationId xmlns:p14="http://schemas.microsoft.com/office/powerpoint/2010/main" val="1085314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possibility for inserting is when an overflow bucket is required. In this case the bucket in the index file must be read, and then an overflow inserted.</a:t>
            </a:r>
          </a:p>
          <a:p>
            <a:endParaRPr lang="en-CA" dirty="0"/>
          </a:p>
          <a:p>
            <a:r>
              <a:rPr lang="en-CA" dirty="0"/>
              <a:t>The top block is pointed to the next available block in the overflow file then written out back to the index file. Then the record is inserted into the new overflow bucket and it is written out.</a:t>
            </a:r>
          </a:p>
          <a:p>
            <a:endParaRPr lang="en-CA" dirty="0"/>
          </a:p>
          <a:p>
            <a:r>
              <a:rPr lang="en-CA" dirty="0"/>
              <a:t>This process is the same for deeper chains requiring another overflow bucket</a:t>
            </a:r>
          </a:p>
        </p:txBody>
      </p:sp>
      <p:sp>
        <p:nvSpPr>
          <p:cNvPr id="4" name="Slide Number Placeholder 3"/>
          <p:cNvSpPr>
            <a:spLocks noGrp="1"/>
          </p:cNvSpPr>
          <p:nvPr>
            <p:ph type="sldNum" sz="quarter" idx="5"/>
          </p:nvPr>
        </p:nvSpPr>
        <p:spPr/>
        <p:txBody>
          <a:bodyPr/>
          <a:lstStyle/>
          <a:p>
            <a:fld id="{FD052A2D-F4D8-4AE0-AF00-333D6F4AEC39}" type="slidenum">
              <a:rPr lang="en-CA" smtClean="0"/>
              <a:t>46</a:t>
            </a:fld>
            <a:endParaRPr lang="en-CA"/>
          </a:p>
        </p:txBody>
      </p:sp>
    </p:spTree>
    <p:extLst>
      <p:ext uri="{BB962C8B-B14F-4D97-AF65-F5344CB8AC3E}">
        <p14:creationId xmlns:p14="http://schemas.microsoft.com/office/powerpoint/2010/main" val="3056793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best case where space exists in the first bucket, this operation takes exactly one read and write. As the overflow bucket chain grows, the performance drops as each bucket in the chain must be read until a non-full bucket is found. At worst case all the buckets are full which requires reading all the buckets followed by a write to update the bucket chain and a write to insert into the new bucket.</a:t>
            </a:r>
          </a:p>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47</a:t>
            </a:fld>
            <a:endParaRPr lang="en-CA"/>
          </a:p>
        </p:txBody>
      </p:sp>
    </p:spTree>
    <p:extLst>
      <p:ext uri="{BB962C8B-B14F-4D97-AF65-F5344CB8AC3E}">
        <p14:creationId xmlns:p14="http://schemas.microsoft.com/office/powerpoint/2010/main" val="1802894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major issue of the file based implementation is that when a bucket is added to a bucket chain there must be two writes, one write to update the overflow pointer on the last bucket and another write to write out the new bucket to the overflow file. As writes are typically slower on SD cards, this is impacts performance during inserts and splitting.</a:t>
            </a:r>
          </a:p>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48</a:t>
            </a:fld>
            <a:endParaRPr lang="en-CA"/>
          </a:p>
        </p:txBody>
      </p:sp>
    </p:spTree>
    <p:extLst>
      <p:ext uri="{BB962C8B-B14F-4D97-AF65-F5344CB8AC3E}">
        <p14:creationId xmlns:p14="http://schemas.microsoft.com/office/powerpoint/2010/main" val="946021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bucket map implementation is an attempt to reduce the number of file writes when inserting buckets into overflow chains as well as merging the two files used in the file based implementation.</a:t>
            </a:r>
          </a:p>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49</a:t>
            </a:fld>
            <a:endParaRPr lang="en-CA"/>
          </a:p>
        </p:txBody>
      </p:sp>
    </p:spTree>
    <p:extLst>
      <p:ext uri="{BB962C8B-B14F-4D97-AF65-F5344CB8AC3E}">
        <p14:creationId xmlns:p14="http://schemas.microsoft.com/office/powerpoint/2010/main" val="1590741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Instead of using two files to store the top buckets and the overflow buckets, these files have been combined and bucket are inserted to the end of the file as needed. However now the logical file indexes do not correspond to indexes in the file.</a:t>
            </a:r>
          </a:p>
        </p:txBody>
      </p:sp>
      <p:sp>
        <p:nvSpPr>
          <p:cNvPr id="4" name="Slide Number Placeholder 3"/>
          <p:cNvSpPr>
            <a:spLocks noGrp="1"/>
          </p:cNvSpPr>
          <p:nvPr>
            <p:ph type="sldNum" sz="quarter" idx="5"/>
          </p:nvPr>
        </p:nvSpPr>
        <p:spPr/>
        <p:txBody>
          <a:bodyPr/>
          <a:lstStyle/>
          <a:p>
            <a:fld id="{FD052A2D-F4D8-4AE0-AF00-333D6F4AEC39}" type="slidenum">
              <a:rPr lang="en-CA" smtClean="0"/>
              <a:t>50</a:t>
            </a:fld>
            <a:endParaRPr lang="en-CA"/>
          </a:p>
        </p:txBody>
      </p:sp>
    </p:spTree>
    <p:extLst>
      <p:ext uri="{BB962C8B-B14F-4D97-AF65-F5344CB8AC3E}">
        <p14:creationId xmlns:p14="http://schemas.microsoft.com/office/powerpoint/2010/main" val="313732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first investigated SD card performance to guide our research. We performed some benchmarks by writing and reading 1000 blocks in different ways on three different SD cards.</a:t>
            </a:r>
          </a:p>
          <a:p>
            <a:endParaRPr lang="en-CA" dirty="0"/>
          </a:p>
          <a:p>
            <a:r>
              <a:rPr lang="en-CA" dirty="0"/>
              <a:t>We can see the sequential and random reads are very similar on all the cards.</a:t>
            </a:r>
          </a:p>
          <a:p>
            <a:endParaRPr lang="en-CA" dirty="0"/>
          </a:p>
          <a:p>
            <a:r>
              <a:rPr lang="en-CA" dirty="0"/>
              <a:t>More interesting is variation with writes. Sequential and random writes varied by card as expected and were consistently slower than reads. This directed our research to favour reads over writes and potentially favour sequential over random access.</a:t>
            </a:r>
          </a:p>
        </p:txBody>
      </p:sp>
      <p:sp>
        <p:nvSpPr>
          <p:cNvPr id="4" name="Slide Number Placeholder 3"/>
          <p:cNvSpPr>
            <a:spLocks noGrp="1"/>
          </p:cNvSpPr>
          <p:nvPr>
            <p:ph type="sldNum" sz="quarter" idx="5"/>
          </p:nvPr>
        </p:nvSpPr>
        <p:spPr/>
        <p:txBody>
          <a:bodyPr/>
          <a:lstStyle/>
          <a:p>
            <a:fld id="{FD052A2D-F4D8-4AE0-AF00-333D6F4AEC39}" type="slidenum">
              <a:rPr lang="en-CA" smtClean="0"/>
              <a:t>6</a:t>
            </a:fld>
            <a:endParaRPr lang="en-CA"/>
          </a:p>
        </p:txBody>
      </p:sp>
    </p:spTree>
    <p:extLst>
      <p:ext uri="{BB962C8B-B14F-4D97-AF65-F5344CB8AC3E}">
        <p14:creationId xmlns:p14="http://schemas.microsoft.com/office/powerpoint/2010/main" val="40296952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 in-memory array was added that indexes the top level bucket to a specific file location. In this way the top level bucket could be found with a simple array look up.</a:t>
            </a:r>
          </a:p>
        </p:txBody>
      </p:sp>
      <p:sp>
        <p:nvSpPr>
          <p:cNvPr id="4" name="Slide Number Placeholder 3"/>
          <p:cNvSpPr>
            <a:spLocks noGrp="1"/>
          </p:cNvSpPr>
          <p:nvPr>
            <p:ph type="sldNum" sz="quarter" idx="5"/>
          </p:nvPr>
        </p:nvSpPr>
        <p:spPr/>
        <p:txBody>
          <a:bodyPr/>
          <a:lstStyle/>
          <a:p>
            <a:fld id="{FD052A2D-F4D8-4AE0-AF00-333D6F4AEC39}" type="slidenum">
              <a:rPr lang="en-CA" smtClean="0"/>
              <a:t>51</a:t>
            </a:fld>
            <a:endParaRPr lang="en-CA"/>
          </a:p>
        </p:txBody>
      </p:sp>
    </p:spTree>
    <p:extLst>
      <p:ext uri="{BB962C8B-B14F-4D97-AF65-F5344CB8AC3E}">
        <p14:creationId xmlns:p14="http://schemas.microsoft.com/office/powerpoint/2010/main" val="4101130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insert the bucket is simply read from the file using the location in the bucket map. The improvement comes when adding overflow. A bucket can be added with just 1 read and write by inserting the overflow at the top of the bucket chain.</a:t>
            </a:r>
          </a:p>
          <a:p>
            <a:endParaRPr lang="en-CA" dirty="0"/>
          </a:p>
          <a:p>
            <a:r>
              <a:rPr lang="en-CA" dirty="0"/>
              <a:t>This is done by pointing the overflow of the new bucket to the previous top bucket and then updating the bucket map value.</a:t>
            </a:r>
          </a:p>
        </p:txBody>
      </p:sp>
      <p:sp>
        <p:nvSpPr>
          <p:cNvPr id="4" name="Slide Number Placeholder 3"/>
          <p:cNvSpPr>
            <a:spLocks noGrp="1"/>
          </p:cNvSpPr>
          <p:nvPr>
            <p:ph type="sldNum" sz="quarter" idx="5"/>
          </p:nvPr>
        </p:nvSpPr>
        <p:spPr/>
        <p:txBody>
          <a:bodyPr/>
          <a:lstStyle/>
          <a:p>
            <a:fld id="{FD052A2D-F4D8-4AE0-AF00-333D6F4AEC39}" type="slidenum">
              <a:rPr lang="en-CA" smtClean="0"/>
              <a:t>52</a:t>
            </a:fld>
            <a:endParaRPr lang="en-CA"/>
          </a:p>
        </p:txBody>
      </p:sp>
    </p:spTree>
    <p:extLst>
      <p:ext uri="{BB962C8B-B14F-4D97-AF65-F5344CB8AC3E}">
        <p14:creationId xmlns:p14="http://schemas.microsoft.com/office/powerpoint/2010/main" val="34645647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By adding overflow bucket to the top of the chain, it takes exactly 1 read and 1 write to insert.</a:t>
            </a:r>
          </a:p>
        </p:txBody>
      </p:sp>
      <p:sp>
        <p:nvSpPr>
          <p:cNvPr id="4" name="Slide Number Placeholder 3"/>
          <p:cNvSpPr>
            <a:spLocks noGrp="1"/>
          </p:cNvSpPr>
          <p:nvPr>
            <p:ph type="sldNum" sz="quarter" idx="5"/>
          </p:nvPr>
        </p:nvSpPr>
        <p:spPr/>
        <p:txBody>
          <a:bodyPr/>
          <a:lstStyle/>
          <a:p>
            <a:fld id="{FD052A2D-F4D8-4AE0-AF00-333D6F4AEC39}" type="slidenum">
              <a:rPr lang="en-CA" smtClean="0"/>
              <a:t>53</a:t>
            </a:fld>
            <a:endParaRPr lang="en-CA"/>
          </a:p>
        </p:txBody>
      </p:sp>
    </p:spTree>
    <p:extLst>
      <p:ext uri="{BB962C8B-B14F-4D97-AF65-F5344CB8AC3E}">
        <p14:creationId xmlns:p14="http://schemas.microsoft.com/office/powerpoint/2010/main" val="41150268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However there are some issues with this implementation. Take this example where a bucket chain has had splits and deletes resulting in half filled buckets. Because the top bucket is full then a new overflow will be added and the bottom bucket will never have it’s space filled.</a:t>
            </a:r>
          </a:p>
        </p:txBody>
      </p:sp>
      <p:sp>
        <p:nvSpPr>
          <p:cNvPr id="4" name="Slide Number Placeholder 3"/>
          <p:cNvSpPr>
            <a:spLocks noGrp="1"/>
          </p:cNvSpPr>
          <p:nvPr>
            <p:ph type="sldNum" sz="quarter" idx="5"/>
          </p:nvPr>
        </p:nvSpPr>
        <p:spPr/>
        <p:txBody>
          <a:bodyPr/>
          <a:lstStyle/>
          <a:p>
            <a:fld id="{FD052A2D-F4D8-4AE0-AF00-333D6F4AEC39}" type="slidenum">
              <a:rPr lang="en-CA" smtClean="0"/>
              <a:t>54</a:t>
            </a:fld>
            <a:endParaRPr lang="en-CA"/>
          </a:p>
        </p:txBody>
      </p:sp>
    </p:spTree>
    <p:extLst>
      <p:ext uri="{BB962C8B-B14F-4D97-AF65-F5344CB8AC3E}">
        <p14:creationId xmlns:p14="http://schemas.microsoft.com/office/powerpoint/2010/main" val="27915991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bucket map implementation then has the advantage of quick inserts and less writes to add an overflow.</a:t>
            </a:r>
          </a:p>
          <a:p>
            <a:endParaRPr lang="en-CA" dirty="0"/>
          </a:p>
          <a:p>
            <a:r>
              <a:rPr lang="en-CA" dirty="0"/>
              <a:t>The disadvantages are larger bucket chain, penalizing get, delete and update which must traverse the bucket chains. The bucket map also consumes memory which grows as the table size increases.</a:t>
            </a:r>
          </a:p>
        </p:txBody>
      </p:sp>
      <p:sp>
        <p:nvSpPr>
          <p:cNvPr id="4" name="Slide Number Placeholder 3"/>
          <p:cNvSpPr>
            <a:spLocks noGrp="1"/>
          </p:cNvSpPr>
          <p:nvPr>
            <p:ph type="sldNum" sz="quarter" idx="5"/>
          </p:nvPr>
        </p:nvSpPr>
        <p:spPr/>
        <p:txBody>
          <a:bodyPr/>
          <a:lstStyle/>
          <a:p>
            <a:fld id="{FD052A2D-F4D8-4AE0-AF00-333D6F4AEC39}" type="slidenum">
              <a:rPr lang="en-CA" smtClean="0"/>
              <a:t>55</a:t>
            </a:fld>
            <a:endParaRPr lang="en-CA"/>
          </a:p>
        </p:txBody>
      </p:sp>
    </p:spTree>
    <p:extLst>
      <p:ext uri="{BB962C8B-B14F-4D97-AF65-F5344CB8AC3E}">
        <p14:creationId xmlns:p14="http://schemas.microsoft.com/office/powerpoint/2010/main" val="25466092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 experiment to perform fewer random overwrites in the was written</a:t>
            </a:r>
          </a:p>
        </p:txBody>
      </p:sp>
      <p:sp>
        <p:nvSpPr>
          <p:cNvPr id="4" name="Slide Number Placeholder 3"/>
          <p:cNvSpPr>
            <a:spLocks noGrp="1"/>
          </p:cNvSpPr>
          <p:nvPr>
            <p:ph type="sldNum" sz="quarter" idx="5"/>
          </p:nvPr>
        </p:nvSpPr>
        <p:spPr/>
        <p:txBody>
          <a:bodyPr/>
          <a:lstStyle/>
          <a:p>
            <a:fld id="{FD052A2D-F4D8-4AE0-AF00-333D6F4AEC39}" type="slidenum">
              <a:rPr lang="en-CA" smtClean="0"/>
              <a:t>56</a:t>
            </a:fld>
            <a:endParaRPr lang="en-CA"/>
          </a:p>
        </p:txBody>
      </p:sp>
    </p:spTree>
    <p:extLst>
      <p:ext uri="{BB962C8B-B14F-4D97-AF65-F5344CB8AC3E}">
        <p14:creationId xmlns:p14="http://schemas.microsoft.com/office/powerpoint/2010/main" val="1635198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idea was to always write changed blocks to the end of the file to take advantage of the potentially better sequential writes performance for SD cards.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implementation necessitated using the bucket map implementation in order to keep track of the changing file indexes of top level blocks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implementation has the same problems as the bucket map implementation but is also highly limited in terms of how many records can be inserted. The maximum addressable file block is quickly exceeded. The file size also grows much larger then the other implementations.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57</a:t>
            </a:fld>
            <a:endParaRPr lang="en-CA"/>
          </a:p>
        </p:txBody>
      </p:sp>
    </p:spTree>
    <p:extLst>
      <p:ext uri="{BB962C8B-B14F-4D97-AF65-F5344CB8AC3E}">
        <p14:creationId xmlns:p14="http://schemas.microsoft.com/office/powerpoint/2010/main" val="34250828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we have the graph of the insert and splitting performance of the three implementation variations as the time per insert for increasing number of inserts. The inserts consisted of a 2 byte random key and a 2 byte random value</a:t>
            </a:r>
          </a:p>
          <a:p>
            <a:endParaRPr lang="en-CA" dirty="0"/>
          </a:p>
          <a:p>
            <a:r>
              <a:rPr lang="en-CA" dirty="0"/>
              <a:t>We can immediately see that the Sequential Writing variation did not have the desired effect and appears to have drastically increased how long an insert takes as the size of the file grows. </a:t>
            </a:r>
          </a:p>
          <a:p>
            <a:endParaRPr lang="en-CA" dirty="0"/>
          </a:p>
          <a:p>
            <a:r>
              <a:rPr lang="en-CA" dirty="0"/>
              <a:t>Performance due to large file size and is not handled well by the file system</a:t>
            </a:r>
          </a:p>
        </p:txBody>
      </p:sp>
      <p:sp>
        <p:nvSpPr>
          <p:cNvPr id="4" name="Slide Number Placeholder 3"/>
          <p:cNvSpPr>
            <a:spLocks noGrp="1"/>
          </p:cNvSpPr>
          <p:nvPr>
            <p:ph type="sldNum" sz="quarter" idx="5"/>
          </p:nvPr>
        </p:nvSpPr>
        <p:spPr/>
        <p:txBody>
          <a:bodyPr/>
          <a:lstStyle/>
          <a:p>
            <a:fld id="{FD052A2D-F4D8-4AE0-AF00-333D6F4AEC39}" type="slidenum">
              <a:rPr lang="en-CA" smtClean="0"/>
              <a:t>59</a:t>
            </a:fld>
            <a:endParaRPr lang="en-CA"/>
          </a:p>
        </p:txBody>
      </p:sp>
    </p:spTree>
    <p:extLst>
      <p:ext uri="{BB962C8B-B14F-4D97-AF65-F5344CB8AC3E}">
        <p14:creationId xmlns:p14="http://schemas.microsoft.com/office/powerpoint/2010/main" val="42328921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the same graph as the previous but only compares the insert time for the file and bucket map implementations. Both implementations are roughly linear.</a:t>
            </a:r>
          </a:p>
          <a:p>
            <a:endParaRPr lang="en-CA" dirty="0"/>
          </a:p>
          <a:p>
            <a:r>
              <a:rPr lang="en-CA" dirty="0"/>
              <a:t>The bucket map implementation is faster for smaller table sizes before it starts to increase in time compared to the file based implementation for large table sizes. This most likely a result how bucket chains grow faster in the bucket map implementation as a result of adding the overflow to the front of the bucket chain.</a:t>
            </a:r>
          </a:p>
        </p:txBody>
      </p:sp>
      <p:sp>
        <p:nvSpPr>
          <p:cNvPr id="4" name="Slide Number Placeholder 3"/>
          <p:cNvSpPr>
            <a:spLocks noGrp="1"/>
          </p:cNvSpPr>
          <p:nvPr>
            <p:ph type="sldNum" sz="quarter" idx="5"/>
          </p:nvPr>
        </p:nvSpPr>
        <p:spPr/>
        <p:txBody>
          <a:bodyPr/>
          <a:lstStyle/>
          <a:p>
            <a:fld id="{FD052A2D-F4D8-4AE0-AF00-333D6F4AEC39}" type="slidenum">
              <a:rPr lang="en-CA" smtClean="0"/>
              <a:t>60</a:t>
            </a:fld>
            <a:endParaRPr lang="en-CA"/>
          </a:p>
        </p:txBody>
      </p:sp>
    </p:spTree>
    <p:extLst>
      <p:ext uri="{BB962C8B-B14F-4D97-AF65-F5344CB8AC3E}">
        <p14:creationId xmlns:p14="http://schemas.microsoft.com/office/powerpoint/2010/main" val="30495118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the block reads during the inserts for the bucket map and file.  As expected the bucket map implementation has less reads then the file implementation.</a:t>
            </a:r>
          </a:p>
        </p:txBody>
      </p:sp>
      <p:sp>
        <p:nvSpPr>
          <p:cNvPr id="4" name="Slide Number Placeholder 3"/>
          <p:cNvSpPr>
            <a:spLocks noGrp="1"/>
          </p:cNvSpPr>
          <p:nvPr>
            <p:ph type="sldNum" sz="quarter" idx="5"/>
          </p:nvPr>
        </p:nvSpPr>
        <p:spPr/>
        <p:txBody>
          <a:bodyPr/>
          <a:lstStyle/>
          <a:p>
            <a:fld id="{FD052A2D-F4D8-4AE0-AF00-333D6F4AEC39}" type="slidenum">
              <a:rPr lang="en-CA" smtClean="0"/>
              <a:t>61</a:t>
            </a:fld>
            <a:endParaRPr lang="en-CA"/>
          </a:p>
        </p:txBody>
      </p:sp>
    </p:spTree>
    <p:extLst>
      <p:ext uri="{BB962C8B-B14F-4D97-AF65-F5344CB8AC3E}">
        <p14:creationId xmlns:p14="http://schemas.microsoft.com/office/powerpoint/2010/main" val="2443585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experiments into linear hashing were done on an Arduino Mega 2560. This embedded device has just 8KB of SRAM and a clock speed of only 16 Mhz. </a:t>
            </a:r>
          </a:p>
          <a:p>
            <a:r>
              <a:rPr lang="en-CA" dirty="0"/>
              <a:t>Not pictured here is an ethernet shield that allowed us to use microSD cards as the physical storage medium for the data</a:t>
            </a:r>
          </a:p>
        </p:txBody>
      </p:sp>
      <p:sp>
        <p:nvSpPr>
          <p:cNvPr id="4" name="Slide Number Placeholder 3"/>
          <p:cNvSpPr>
            <a:spLocks noGrp="1"/>
          </p:cNvSpPr>
          <p:nvPr>
            <p:ph type="sldNum" sz="quarter" idx="5"/>
          </p:nvPr>
        </p:nvSpPr>
        <p:spPr/>
        <p:txBody>
          <a:bodyPr/>
          <a:lstStyle/>
          <a:p>
            <a:fld id="{FD052A2D-F4D8-4AE0-AF00-333D6F4AEC39}" type="slidenum">
              <a:rPr lang="en-CA" smtClean="0"/>
              <a:t>7</a:t>
            </a:fld>
            <a:endParaRPr lang="en-CA"/>
          </a:p>
        </p:txBody>
      </p:sp>
    </p:spTree>
    <p:extLst>
      <p:ext uri="{BB962C8B-B14F-4D97-AF65-F5344CB8AC3E}">
        <p14:creationId xmlns:p14="http://schemas.microsoft.com/office/powerpoint/2010/main" val="40844720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the benchmarks for block writes during inserts. As expected the </a:t>
            </a:r>
            <a:r>
              <a:rPr lang="en-CA" dirty="0" err="1"/>
              <a:t>BucketMap</a:t>
            </a:r>
            <a:r>
              <a:rPr lang="en-CA" dirty="0"/>
              <a:t> writes less blocks then the file implementation.</a:t>
            </a:r>
          </a:p>
        </p:txBody>
      </p:sp>
      <p:sp>
        <p:nvSpPr>
          <p:cNvPr id="4" name="Slide Number Placeholder 3"/>
          <p:cNvSpPr>
            <a:spLocks noGrp="1"/>
          </p:cNvSpPr>
          <p:nvPr>
            <p:ph type="sldNum" sz="quarter" idx="5"/>
          </p:nvPr>
        </p:nvSpPr>
        <p:spPr/>
        <p:txBody>
          <a:bodyPr/>
          <a:lstStyle/>
          <a:p>
            <a:fld id="{FD052A2D-F4D8-4AE0-AF00-333D6F4AEC39}" type="slidenum">
              <a:rPr lang="en-CA" smtClean="0"/>
              <a:t>62</a:t>
            </a:fld>
            <a:endParaRPr lang="en-CA"/>
          </a:p>
        </p:txBody>
      </p:sp>
    </p:spTree>
    <p:extLst>
      <p:ext uri="{BB962C8B-B14F-4D97-AF65-F5344CB8AC3E}">
        <p14:creationId xmlns:p14="http://schemas.microsoft.com/office/powerpoint/2010/main" val="12422728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is the performance for getting half the records from a table. Bucket Map performed slightly slowed then the file implementation. This is likely due to longer bucket chains with partially filled buckets.</a:t>
            </a:r>
          </a:p>
        </p:txBody>
      </p:sp>
      <p:sp>
        <p:nvSpPr>
          <p:cNvPr id="4" name="Slide Number Placeholder 3"/>
          <p:cNvSpPr>
            <a:spLocks noGrp="1"/>
          </p:cNvSpPr>
          <p:nvPr>
            <p:ph type="sldNum" sz="quarter" idx="5"/>
          </p:nvPr>
        </p:nvSpPr>
        <p:spPr/>
        <p:txBody>
          <a:bodyPr/>
          <a:lstStyle/>
          <a:p>
            <a:fld id="{FD052A2D-F4D8-4AE0-AF00-333D6F4AEC39}" type="slidenum">
              <a:rPr lang="en-CA" smtClean="0"/>
              <a:t>63</a:t>
            </a:fld>
            <a:endParaRPr lang="en-CA"/>
          </a:p>
        </p:txBody>
      </p:sp>
    </p:spTree>
    <p:extLst>
      <p:ext uri="{BB962C8B-B14F-4D97-AF65-F5344CB8AC3E}">
        <p14:creationId xmlns:p14="http://schemas.microsoft.com/office/powerpoint/2010/main" val="24665727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is the delete performance for deleting half the records in a table. Again the bucket map was slightly slow as expected for the unfilled buckets and longer chains.</a:t>
            </a:r>
          </a:p>
        </p:txBody>
      </p:sp>
      <p:sp>
        <p:nvSpPr>
          <p:cNvPr id="4" name="Slide Number Placeholder 3"/>
          <p:cNvSpPr>
            <a:spLocks noGrp="1"/>
          </p:cNvSpPr>
          <p:nvPr>
            <p:ph type="sldNum" sz="quarter" idx="5"/>
          </p:nvPr>
        </p:nvSpPr>
        <p:spPr/>
        <p:txBody>
          <a:bodyPr/>
          <a:lstStyle/>
          <a:p>
            <a:fld id="{FD052A2D-F4D8-4AE0-AF00-333D6F4AEC39}" type="slidenum">
              <a:rPr lang="en-CA" smtClean="0"/>
              <a:t>64</a:t>
            </a:fld>
            <a:endParaRPr lang="en-CA"/>
          </a:p>
        </p:txBody>
      </p:sp>
    </p:spTree>
    <p:extLst>
      <p:ext uri="{BB962C8B-B14F-4D97-AF65-F5344CB8AC3E}">
        <p14:creationId xmlns:p14="http://schemas.microsoft.com/office/powerpoint/2010/main" val="8887513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Small optimizations for hashing, operations and file block writing were implemented.</a:t>
            </a:r>
          </a:p>
          <a:p>
            <a:endParaRPr lang="en-CA" dirty="0"/>
          </a:p>
          <a:p>
            <a:r>
              <a:rPr lang="en-CA" dirty="0"/>
              <a:t>Experiments into variations on ways to handle the bucket chains was tested. The bucket map implementation performed better for insertions on smaller table sizes but consumed additional memory.</a:t>
            </a:r>
          </a:p>
          <a:p>
            <a:endParaRPr lang="en-CA" dirty="0"/>
          </a:p>
          <a:p>
            <a:r>
              <a:rPr lang="en-CA" dirty="0"/>
              <a:t>The basic file implementation performed better then the bucket map for large tables sizes and has no memory overhead for storing a bucket index.</a:t>
            </a:r>
          </a:p>
          <a:p>
            <a:endParaRPr lang="en-CA" dirty="0"/>
          </a:p>
          <a:p>
            <a:r>
              <a:rPr lang="en-CA" dirty="0"/>
              <a:t>The Sequential Write variation performed very badly and is not a suitable implementation.</a:t>
            </a:r>
          </a:p>
        </p:txBody>
      </p:sp>
      <p:sp>
        <p:nvSpPr>
          <p:cNvPr id="4" name="Slide Number Placeholder 3"/>
          <p:cNvSpPr>
            <a:spLocks noGrp="1"/>
          </p:cNvSpPr>
          <p:nvPr>
            <p:ph type="sldNum" sz="quarter" idx="5"/>
          </p:nvPr>
        </p:nvSpPr>
        <p:spPr/>
        <p:txBody>
          <a:bodyPr/>
          <a:lstStyle/>
          <a:p>
            <a:fld id="{FD052A2D-F4D8-4AE0-AF00-333D6F4AEC39}" type="slidenum">
              <a:rPr lang="en-CA" smtClean="0"/>
              <a:t>65</a:t>
            </a:fld>
            <a:endParaRPr lang="en-CA"/>
          </a:p>
        </p:txBody>
      </p:sp>
    </p:spTree>
    <p:extLst>
      <p:ext uri="{BB962C8B-B14F-4D97-AF65-F5344CB8AC3E}">
        <p14:creationId xmlns:p14="http://schemas.microsoft.com/office/powerpoint/2010/main" val="17678562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Future work could focus on splitting with just one buffer to reduce the memory consumption</a:t>
            </a:r>
          </a:p>
          <a:p>
            <a:r>
              <a:rPr lang="en-CA" dirty="0"/>
              <a:t>These experiment used file based </a:t>
            </a:r>
            <a:r>
              <a:rPr lang="en-CA" dirty="0" err="1"/>
              <a:t>sd</a:t>
            </a:r>
            <a:r>
              <a:rPr lang="en-CA" dirty="0"/>
              <a:t> card reading and write. Experiments could be done to investigate the difference of raw card reading and writing. </a:t>
            </a:r>
          </a:p>
          <a:p>
            <a:r>
              <a:rPr lang="en-CA" dirty="0"/>
              <a:t>Sequential writes did not perform as expected and more experiments could be done to examine why</a:t>
            </a:r>
          </a:p>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66</a:t>
            </a:fld>
            <a:endParaRPr lang="en-CA"/>
          </a:p>
        </p:txBody>
      </p:sp>
    </p:spTree>
    <p:extLst>
      <p:ext uri="{BB962C8B-B14F-4D97-AF65-F5344CB8AC3E}">
        <p14:creationId xmlns:p14="http://schemas.microsoft.com/office/powerpoint/2010/main" val="294531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linear hash table was introduced by Litwin in 1980. It is a dynamically resizable hash table for key value storage that has constant time complexity for the hash table operations. It achieves constant time performance by spreading out the expansion of the table over multiple insert operations instead of doubling it when capacity is reached.</a:t>
            </a:r>
          </a:p>
        </p:txBody>
      </p:sp>
      <p:sp>
        <p:nvSpPr>
          <p:cNvPr id="4" name="Slide Number Placeholder 3"/>
          <p:cNvSpPr>
            <a:spLocks noGrp="1"/>
          </p:cNvSpPr>
          <p:nvPr>
            <p:ph type="sldNum" sz="quarter" idx="5"/>
          </p:nvPr>
        </p:nvSpPr>
        <p:spPr/>
        <p:txBody>
          <a:bodyPr/>
          <a:lstStyle/>
          <a:p>
            <a:fld id="{FD052A2D-F4D8-4AE0-AF00-333D6F4AEC39}" type="slidenum">
              <a:rPr lang="en-CA" smtClean="0"/>
              <a:t>8</a:t>
            </a:fld>
            <a:endParaRPr lang="en-CA"/>
          </a:p>
        </p:txBody>
      </p:sp>
    </p:spTree>
    <p:extLst>
      <p:ext uri="{BB962C8B-B14F-4D97-AF65-F5344CB8AC3E}">
        <p14:creationId xmlns:p14="http://schemas.microsoft.com/office/powerpoint/2010/main" val="956985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linear hash table is constructed of buckets containing records. These buckets are attached to a specific index. When a bucket becomes full an overflow bucket is attached, creating chains of buckets under an index number.</a:t>
            </a:r>
          </a:p>
        </p:txBody>
      </p:sp>
      <p:sp>
        <p:nvSpPr>
          <p:cNvPr id="4" name="Slide Number Placeholder 3"/>
          <p:cNvSpPr>
            <a:spLocks noGrp="1"/>
          </p:cNvSpPr>
          <p:nvPr>
            <p:ph type="sldNum" sz="quarter" idx="5"/>
          </p:nvPr>
        </p:nvSpPr>
        <p:spPr/>
        <p:txBody>
          <a:bodyPr/>
          <a:lstStyle/>
          <a:p>
            <a:fld id="{FD052A2D-F4D8-4AE0-AF00-333D6F4AEC39}" type="slidenum">
              <a:rPr lang="en-CA" smtClean="0"/>
              <a:t>9</a:t>
            </a:fld>
            <a:endParaRPr lang="en-CA"/>
          </a:p>
        </p:txBody>
      </p:sp>
    </p:spTree>
    <p:extLst>
      <p:ext uri="{BB962C8B-B14F-4D97-AF65-F5344CB8AC3E}">
        <p14:creationId xmlns:p14="http://schemas.microsoft.com/office/powerpoint/2010/main" val="398565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Records are inserted into buckets by hashing the key and then using a number of bits from the end of hash as the index. As the hash table grows the number of used bits increases.</a:t>
            </a:r>
          </a:p>
          <a:p>
            <a:endParaRPr lang="en-CA" dirty="0"/>
          </a:p>
          <a:p>
            <a:r>
              <a:rPr lang="en-CA" dirty="0"/>
              <a:t>For example inserting 6 in a table using 2 bits for the address would insert into bucket 2.</a:t>
            </a:r>
          </a:p>
          <a:p>
            <a:endParaRPr lang="en-CA" dirty="0"/>
          </a:p>
          <a:p>
            <a:r>
              <a:rPr lang="en-CA" dirty="0"/>
              <a:t>In practice keys are hashed using a simple SDBM hash function. However the linear hash table structure that was created supports a function pointer to any hash function that outputs a 32-bit integer so that applications can customize the hashing function.</a:t>
            </a:r>
          </a:p>
          <a:p>
            <a:endParaRPr lang="en-CA" dirty="0"/>
          </a:p>
          <a:p>
            <a:r>
              <a:rPr lang="en-CA" dirty="0"/>
              <a:t>The choice of SDBM was made by using the research by Fritter et all into the performance of hash function on embedded devices.</a:t>
            </a:r>
          </a:p>
          <a:p>
            <a:endParaRPr lang="en-CA" dirty="0"/>
          </a:p>
        </p:txBody>
      </p:sp>
      <p:sp>
        <p:nvSpPr>
          <p:cNvPr id="4" name="Slide Number Placeholder 3"/>
          <p:cNvSpPr>
            <a:spLocks noGrp="1"/>
          </p:cNvSpPr>
          <p:nvPr>
            <p:ph type="sldNum" sz="quarter" idx="5"/>
          </p:nvPr>
        </p:nvSpPr>
        <p:spPr/>
        <p:txBody>
          <a:bodyPr/>
          <a:lstStyle/>
          <a:p>
            <a:fld id="{FD052A2D-F4D8-4AE0-AF00-333D6F4AEC39}" type="slidenum">
              <a:rPr lang="en-CA" smtClean="0"/>
              <a:t>10</a:t>
            </a:fld>
            <a:endParaRPr lang="en-CA"/>
          </a:p>
        </p:txBody>
      </p:sp>
    </p:spTree>
    <p:extLst>
      <p:ext uri="{BB962C8B-B14F-4D97-AF65-F5344CB8AC3E}">
        <p14:creationId xmlns:p14="http://schemas.microsoft.com/office/powerpoint/2010/main" val="1390500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1" descr="2015_Hover_Aerials_Okanagan_6389-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991851" y="1509185"/>
            <a:ext cx="1200149" cy="1509183"/>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p>
        </p:txBody>
      </p:sp>
      <p:sp>
        <p:nvSpPr>
          <p:cNvPr id="7" name="Rectangle 6"/>
          <p:cNvSpPr/>
          <p:nvPr/>
        </p:nvSpPr>
        <p:spPr>
          <a:xfrm>
            <a:off x="-143933" y="1509184"/>
            <a:ext cx="8163984" cy="3647016"/>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p>
        </p:txBody>
      </p:sp>
      <p:pic>
        <p:nvPicPr>
          <p:cNvPr id="8" name="Picture 3" descr="s4b282c201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51685" y="1919817"/>
            <a:ext cx="484716" cy="65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hasCustomPrompt="1"/>
          </p:nvPr>
        </p:nvSpPr>
        <p:spPr>
          <a:xfrm>
            <a:off x="487450" y="1776861"/>
            <a:ext cx="7240501" cy="2228203"/>
          </a:xfrm>
          <a:prstGeom prst="rect">
            <a:avLst/>
          </a:prstGeom>
        </p:spPr>
        <p:txBody>
          <a:bodyPr vert="horz" lIns="0" tIns="0" rIns="0" bIns="0" anchor="t" anchorCtr="0"/>
          <a:lstStyle>
            <a:lvl1pPr marL="0" indent="0">
              <a:lnSpc>
                <a:spcPts val="5067"/>
              </a:lnSpc>
              <a:spcBef>
                <a:spcPts val="0"/>
              </a:spcBef>
              <a:buNone/>
              <a:defRPr sz="4533" b="1" i="0" kern="0" cap="none" spc="40" baseline="0">
                <a:solidFill>
                  <a:srgbClr val="002040"/>
                </a:solidFill>
                <a:latin typeface="Arial"/>
                <a:cs typeface="Arial"/>
              </a:defRPr>
            </a:lvl1pPr>
          </a:lstStyle>
          <a:p>
            <a:pPr lvl="0"/>
            <a:r>
              <a:rPr lang="en-CA" dirty="0"/>
              <a:t>Click To Edit Master Text Styles</a:t>
            </a:r>
          </a:p>
        </p:txBody>
      </p:sp>
      <p:sp>
        <p:nvSpPr>
          <p:cNvPr id="13" name="Text Placeholder 14"/>
          <p:cNvSpPr>
            <a:spLocks noGrp="1"/>
          </p:cNvSpPr>
          <p:nvPr>
            <p:ph type="body" sz="quarter" idx="12" hasCustomPrompt="1"/>
          </p:nvPr>
        </p:nvSpPr>
        <p:spPr>
          <a:xfrm>
            <a:off x="487681" y="4005064"/>
            <a:ext cx="7240271" cy="428525"/>
          </a:xfrm>
          <a:prstGeom prst="rect">
            <a:avLst/>
          </a:prstGeom>
        </p:spPr>
        <p:txBody>
          <a:bodyPr vert="horz" lIns="0" tIns="0" rIns="0" bIns="0"/>
          <a:lstStyle>
            <a:lvl1pPr marL="0" indent="0">
              <a:buNone/>
              <a:defRPr sz="2400" b="0" i="0" kern="0" spc="40" baseline="0">
                <a:solidFill>
                  <a:srgbClr val="002040"/>
                </a:solidFill>
                <a:latin typeface="Arial"/>
                <a:cs typeface="Arial"/>
              </a:defRPr>
            </a:lvl1pPr>
            <a:lvl2pPr>
              <a:defRPr sz="1200" b="0" i="0">
                <a:latin typeface="Whitney Book"/>
                <a:cs typeface="Whitney Book"/>
              </a:defRPr>
            </a:lvl2pPr>
            <a:lvl3pPr>
              <a:defRPr sz="1200" b="0" i="0">
                <a:latin typeface="Whitney Book"/>
                <a:cs typeface="Whitney Book"/>
              </a:defRPr>
            </a:lvl3pPr>
            <a:lvl4pPr>
              <a:defRPr sz="1200" b="0" i="0">
                <a:latin typeface="Whitney Book"/>
                <a:cs typeface="Whitney Book"/>
              </a:defRPr>
            </a:lvl4pPr>
            <a:lvl5pPr>
              <a:defRPr sz="1200" b="0" i="0">
                <a:latin typeface="Whitney Book"/>
                <a:cs typeface="Whitney Book"/>
              </a:defRPr>
            </a:lvl5pPr>
          </a:lstStyle>
          <a:p>
            <a:pPr lvl="0"/>
            <a:r>
              <a:rPr lang="en-CA" dirty="0"/>
              <a:t>UBCO Master of Data Science - &lt;course number&gt;</a:t>
            </a:r>
          </a:p>
        </p:txBody>
      </p:sp>
      <p:sp>
        <p:nvSpPr>
          <p:cNvPr id="14" name="Text Placeholder 14"/>
          <p:cNvSpPr>
            <a:spLocks noGrp="1"/>
          </p:cNvSpPr>
          <p:nvPr>
            <p:ph type="body" sz="quarter" idx="13"/>
          </p:nvPr>
        </p:nvSpPr>
        <p:spPr>
          <a:xfrm>
            <a:off x="487681" y="4677139"/>
            <a:ext cx="7240271" cy="428525"/>
          </a:xfrm>
          <a:prstGeom prst="rect">
            <a:avLst/>
          </a:prstGeom>
        </p:spPr>
        <p:txBody>
          <a:bodyPr vert="horz" lIns="0" tIns="0" rIns="0" bIns="0"/>
          <a:lstStyle>
            <a:lvl1pPr marL="0" indent="0">
              <a:buNone/>
              <a:defRPr sz="1333" b="1" i="0" kern="0" cap="all" spc="200" normalizeH="0" baseline="0">
                <a:solidFill>
                  <a:srgbClr val="0C2344"/>
                </a:solidFill>
                <a:latin typeface="Arial"/>
                <a:cs typeface="Arial"/>
              </a:defRPr>
            </a:lvl1pPr>
            <a:lvl2pPr>
              <a:defRPr sz="1200" b="0" i="0">
                <a:latin typeface="Whitney Book"/>
                <a:cs typeface="Whitney Book"/>
              </a:defRPr>
            </a:lvl2pPr>
            <a:lvl3pPr>
              <a:defRPr sz="1200" b="0" i="0">
                <a:latin typeface="Whitney Book"/>
                <a:cs typeface="Whitney Book"/>
              </a:defRPr>
            </a:lvl3pPr>
            <a:lvl4pPr>
              <a:defRPr sz="1200" b="0" i="0">
                <a:latin typeface="Whitney Book"/>
                <a:cs typeface="Whitney Book"/>
              </a:defRPr>
            </a:lvl4pPr>
            <a:lvl5pPr>
              <a:defRPr sz="12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119042008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1" y="0"/>
            <a:ext cx="11988799" cy="1092200"/>
          </a:xfrm>
          <a:prstGeom prst="rect">
            <a:avLst/>
          </a:prstGeom>
        </p:spPr>
        <p:txBody>
          <a:bodyPr tIns="0" bIns="0" anchor="b">
            <a:normAutofit/>
          </a:bodyPr>
          <a:lstStyle>
            <a:lvl1pPr algn="l">
              <a:lnSpc>
                <a:spcPct val="89000"/>
              </a:lnSpc>
              <a:defRPr sz="4267"/>
            </a:lvl1pPr>
          </a:lstStyle>
          <a:p>
            <a:r>
              <a:rPr lang="en-US"/>
              <a:t>Click to edit Master title style</a:t>
            </a:r>
            <a:endParaRPr lang="en-US" dirty="0"/>
          </a:p>
        </p:txBody>
      </p:sp>
      <p:sp>
        <p:nvSpPr>
          <p:cNvPr id="3" name="Content Placeholder 2"/>
          <p:cNvSpPr>
            <a:spLocks noGrp="1"/>
          </p:cNvSpPr>
          <p:nvPr>
            <p:ph idx="1" hasCustomPrompt="1"/>
          </p:nvPr>
        </p:nvSpPr>
        <p:spPr>
          <a:xfrm>
            <a:off x="101601" y="1168747"/>
            <a:ext cx="12023900" cy="5613052"/>
          </a:xfrm>
        </p:spPr>
        <p:txBody>
          <a:bodyPr/>
          <a:lstStyle>
            <a:lvl1pPr marL="119997" indent="-119997">
              <a:lnSpc>
                <a:spcPct val="89000"/>
              </a:lnSpc>
              <a:spcBef>
                <a:spcPts val="1333"/>
              </a:spcBef>
              <a:buFont typeface="Calibri" panose="020F0502020204030204" pitchFamily="34" charset="0"/>
              <a:buChar char=" "/>
              <a:defRPr/>
            </a:lvl1pPr>
            <a:lvl2pPr marL="609585" indent="-292601">
              <a:lnSpc>
                <a:spcPct val="89000"/>
              </a:lnSpc>
              <a:defRPr/>
            </a:lvl2pPr>
            <a:lvl3pPr marL="975336">
              <a:lnSpc>
                <a:spcPct val="89000"/>
              </a:lnSpc>
              <a:defRPr>
                <a:solidFill>
                  <a:srgbClr val="FFC000"/>
                </a:solidFill>
              </a:defRPr>
            </a:lvl3pPr>
            <a:lvl4pPr>
              <a:lnSpc>
                <a:spcPct val="89000"/>
              </a:lnSpc>
              <a:defRPr>
                <a:solidFill>
                  <a:schemeClr val="bg2">
                    <a:lumMod val="20000"/>
                    <a:lumOff val="8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3593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white b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601" y="0"/>
            <a:ext cx="11988799" cy="1092200"/>
          </a:xfrm>
          <a:prstGeom prst="rect">
            <a:avLst/>
          </a:prstGeom>
        </p:spPr>
        <p:txBody>
          <a:bodyPr tIns="0" bIns="0" anchor="b">
            <a:normAutofit/>
          </a:bodyPr>
          <a:lstStyle>
            <a:lvl1pPr algn="l">
              <a:lnSpc>
                <a:spcPct val="89000"/>
              </a:lnSpc>
              <a:defRPr sz="4267">
                <a:solidFill>
                  <a:srgbClr val="002040"/>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83785" y="1092200"/>
            <a:ext cx="12041716" cy="5689600"/>
          </a:xfrm>
        </p:spPr>
        <p:txBody>
          <a:bodyPr/>
          <a:lstStyle>
            <a:lvl1pPr marL="121917" indent="-121917">
              <a:lnSpc>
                <a:spcPct val="89000"/>
              </a:lnSpc>
              <a:spcBef>
                <a:spcPts val="1333"/>
              </a:spcBef>
              <a:buFont typeface="Symbol" pitchFamily="18" charset="2"/>
              <a:buChar char=" "/>
              <a:defRPr>
                <a:solidFill>
                  <a:srgbClr val="002040"/>
                </a:solidFill>
              </a:defRPr>
            </a:lvl1pPr>
            <a:lvl2pPr marL="609585" indent="-292601">
              <a:lnSpc>
                <a:spcPct val="89000"/>
              </a:lnSpc>
              <a:defRPr>
                <a:solidFill>
                  <a:srgbClr val="002040"/>
                </a:solidFill>
              </a:defRPr>
            </a:lvl2pPr>
            <a:lvl3pPr marL="975336">
              <a:lnSpc>
                <a:spcPct val="89000"/>
              </a:lnSpc>
              <a:defRPr>
                <a:solidFill>
                  <a:srgbClr val="002040"/>
                </a:solidFill>
              </a:defRPr>
            </a:lvl3pPr>
            <a:lvl4pPr>
              <a:lnSpc>
                <a:spcPct val="89000"/>
              </a:lnSpc>
              <a:defRPr>
                <a:solidFill>
                  <a:srgbClr val="002040"/>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4" name="Picture 1" descr="s4b282c201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52709" y="293808"/>
            <a:ext cx="484716" cy="65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flipV="1">
            <a:off x="83785" y="1110089"/>
            <a:ext cx="12041716" cy="0"/>
          </a:xfrm>
          <a:prstGeom prst="line">
            <a:avLst/>
          </a:prstGeom>
          <a:noFill/>
          <a:ln w="47625" cmpd="thinThick">
            <a:solidFill>
              <a:srgbClr val="002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6" name="Text Placeholder 14"/>
          <p:cNvSpPr txBox="1">
            <a:spLocks/>
          </p:cNvSpPr>
          <p:nvPr/>
        </p:nvSpPr>
        <p:spPr>
          <a:xfrm flipH="1">
            <a:off x="11711371" y="6431037"/>
            <a:ext cx="406400" cy="256116"/>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502CAF39-FB8C-4AC0-85DB-1596783B46C6}" type="slidenum">
              <a:rPr lang="en-US" altLang="en-US" sz="2400" smtClean="0">
                <a:solidFill>
                  <a:srgbClr val="002040"/>
                </a:solidFill>
                <a:cs typeface="Arial" panose="020B0604020202020204" pitchFamily="34" charset="0"/>
              </a:rPr>
              <a:pPr algn="r">
                <a:spcBef>
                  <a:spcPct val="20000"/>
                </a:spcBef>
                <a:buFont typeface="Arial" panose="020B0604020202020204" pitchFamily="34" charset="0"/>
                <a:buNone/>
                <a:defRPr/>
              </a:pPr>
              <a:t>‹#›</a:t>
            </a:fld>
            <a:endParaRPr lang="en-CA" altLang="en-US" sz="2400" dirty="0">
              <a:solidFill>
                <a:srgbClr val="002040"/>
              </a:solidFill>
              <a:cs typeface="Arial" panose="020B0604020202020204" pitchFamily="34" charset="0"/>
            </a:endParaRPr>
          </a:p>
        </p:txBody>
      </p:sp>
    </p:spTree>
    <p:extLst>
      <p:ext uri="{BB962C8B-B14F-4D97-AF65-F5344CB8AC3E}">
        <p14:creationId xmlns:p14="http://schemas.microsoft.com/office/powerpoint/2010/main" val="40451033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2" name="Picture 1" descr="20081969092_65874fd6f2_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 y="1509184"/>
            <a:ext cx="6288617" cy="1439333"/>
          </a:xfrm>
          <a:prstGeom prst="rect">
            <a:avLst/>
          </a:pr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a:ea typeface="+mn-ea"/>
              <a:cs typeface="+mn-cs"/>
            </a:endParaRPr>
          </a:p>
        </p:txBody>
      </p:sp>
      <p:pic>
        <p:nvPicPr>
          <p:cNvPr id="4" name="Picture 3" descr="UBC_2016_Signature_Wide_28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318" y="1919817"/>
            <a:ext cx="5194300" cy="68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241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4421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1309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2677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40"/>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785" y="1193801"/>
            <a:ext cx="12041716" cy="57033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Line 5"/>
          <p:cNvSpPr>
            <a:spLocks noChangeShapeType="1"/>
          </p:cNvSpPr>
          <p:nvPr/>
        </p:nvSpPr>
        <p:spPr bwMode="auto">
          <a:xfrm flipV="1">
            <a:off x="83785" y="1110089"/>
            <a:ext cx="12041716" cy="0"/>
          </a:xfrm>
          <a:prstGeom prst="line">
            <a:avLst/>
          </a:prstGeom>
          <a:noFill/>
          <a:ln w="47625" cmpd="thinThick">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12" name="Title Placeholder 11"/>
          <p:cNvSpPr>
            <a:spLocks noGrp="1"/>
          </p:cNvSpPr>
          <p:nvPr>
            <p:ph type="title"/>
          </p:nvPr>
        </p:nvSpPr>
        <p:spPr>
          <a:xfrm>
            <a:off x="88673" y="2694"/>
            <a:ext cx="12036828" cy="103495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6" name="Text Placeholder 14"/>
          <p:cNvSpPr txBox="1">
            <a:spLocks/>
          </p:cNvSpPr>
          <p:nvPr/>
        </p:nvSpPr>
        <p:spPr>
          <a:xfrm flipH="1">
            <a:off x="11670349" y="6431037"/>
            <a:ext cx="406400" cy="256116"/>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502CAF39-FB8C-4AC0-85DB-1596783B46C6}" type="slidenum">
              <a:rPr lang="en-US" altLang="en-US" sz="2400" smtClean="0">
                <a:cs typeface="Arial" panose="020B0604020202020204" pitchFamily="34" charset="0"/>
              </a:rPr>
              <a:pPr algn="r">
                <a:spcBef>
                  <a:spcPct val="20000"/>
                </a:spcBef>
                <a:buFont typeface="Arial" panose="020B0604020202020204" pitchFamily="34" charset="0"/>
                <a:buNone/>
                <a:defRPr/>
              </a:pPr>
              <a:t>‹#›</a:t>
            </a:fld>
            <a:endParaRPr lang="en-CA" altLang="en-US" sz="2400" dirty="0">
              <a:cs typeface="Arial" panose="020B0604020202020204" pitchFamily="34" charset="0"/>
            </a:endParaRPr>
          </a:p>
        </p:txBody>
      </p:sp>
      <p:pic>
        <p:nvPicPr>
          <p:cNvPr id="8" name="Picture 2" descr="2014_logo_only_revers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516657" y="214317"/>
            <a:ext cx="54398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650057"/>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Lst>
  <p:hf sldNum="0" hdr="0" ftr="0" dt="0"/>
  <p:txStyles>
    <p:titleStyle>
      <a:lvl1pPr algn="l" defTabSz="1219170" rtl="0" eaLnBrk="1" latinLnBrk="0" hangingPunct="1">
        <a:spcBef>
          <a:spcPct val="0"/>
        </a:spcBef>
        <a:buNone/>
        <a:defRPr sz="3733" b="1" kern="1200">
          <a:solidFill>
            <a:schemeClr val="tx1"/>
          </a:solidFill>
          <a:latin typeface="+mj-lt"/>
          <a:ea typeface="+mj-ea"/>
          <a:cs typeface="+mj-cs"/>
        </a:defRPr>
      </a:lvl1pPr>
    </p:titleStyle>
    <p:bodyStyle>
      <a:lvl1pPr marL="0" indent="0" algn="l" defTabSz="1219170" rtl="0" eaLnBrk="1" latinLnBrk="0" hangingPunct="1">
        <a:lnSpc>
          <a:spcPct val="89000"/>
        </a:lnSpc>
        <a:spcBef>
          <a:spcPct val="20000"/>
        </a:spcBef>
        <a:buFont typeface="Arial" pitchFamily="34" charset="0"/>
        <a:buNone/>
        <a:defRPr sz="3200" kern="1200">
          <a:solidFill>
            <a:schemeClr val="tx1"/>
          </a:solidFill>
          <a:latin typeface="+mn-lt"/>
          <a:ea typeface="+mn-ea"/>
          <a:cs typeface="+mn-cs"/>
        </a:defRPr>
      </a:lvl1pPr>
      <a:lvl2pPr marL="692133" indent="-380990" algn="l" defTabSz="1219170" rtl="0" eaLnBrk="1" latinLnBrk="0" hangingPunct="1">
        <a:lnSpc>
          <a:spcPct val="89000"/>
        </a:lnSpc>
        <a:spcBef>
          <a:spcPct val="20000"/>
        </a:spcBef>
        <a:buFont typeface="Arial" pitchFamily="34" charset="0"/>
        <a:buChar char="•"/>
        <a:defRPr sz="2667" kern="1200">
          <a:solidFill>
            <a:srgbClr val="FFFF00"/>
          </a:solidFill>
          <a:latin typeface="+mn-lt"/>
          <a:ea typeface="+mn-ea"/>
          <a:cs typeface="+mn-cs"/>
        </a:defRPr>
      </a:lvl2pPr>
      <a:lvl3pPr marL="990575" indent="-304792" algn="l" defTabSz="1219170" rtl="0" eaLnBrk="1" latinLnBrk="0" hangingPunct="1">
        <a:lnSpc>
          <a:spcPct val="89000"/>
        </a:lnSpc>
        <a:spcBef>
          <a:spcPct val="20000"/>
        </a:spcBef>
        <a:buFont typeface="Wingdings" pitchFamily="2" charset="2"/>
        <a:buChar char="§"/>
        <a:defRPr sz="2400" kern="1200">
          <a:solidFill>
            <a:schemeClr val="accent4">
              <a:lumMod val="60000"/>
              <a:lumOff val="40000"/>
            </a:schemeClr>
          </a:solidFill>
          <a:latin typeface="+mn-lt"/>
          <a:ea typeface="+mn-ea"/>
          <a:cs typeface="+mn-cs"/>
        </a:defRPr>
      </a:lvl3pPr>
      <a:lvl4pPr marL="1301718" indent="-304792" algn="l" defTabSz="1219170" rtl="0" eaLnBrk="1" latinLnBrk="0" hangingPunct="1">
        <a:lnSpc>
          <a:spcPct val="89000"/>
        </a:lnSpc>
        <a:spcBef>
          <a:spcPct val="20000"/>
        </a:spcBef>
        <a:buFont typeface="Arial" pitchFamily="34" charset="0"/>
        <a:buChar char="–"/>
        <a:defRPr sz="2400" kern="1200">
          <a:solidFill>
            <a:srgbClr val="FFC000"/>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fontScale="77500" lnSpcReduction="20000"/>
          </a:bodyPr>
          <a:lstStyle/>
          <a:p>
            <a:r>
              <a:rPr lang="en-US" dirty="0"/>
              <a:t>Adapting Linear Hashing for Flash Memory Resource-Constrained Embedded Devices</a:t>
            </a:r>
            <a:endParaRPr lang="en-CA" dirty="0"/>
          </a:p>
        </p:txBody>
      </p:sp>
      <p:sp>
        <p:nvSpPr>
          <p:cNvPr id="5" name="Text Placeholder 4"/>
          <p:cNvSpPr>
            <a:spLocks noGrp="1"/>
          </p:cNvSpPr>
          <p:nvPr>
            <p:ph type="body" sz="quarter" idx="12"/>
          </p:nvPr>
        </p:nvSpPr>
        <p:spPr/>
        <p:txBody>
          <a:bodyPr>
            <a:normAutofit fontScale="70000" lnSpcReduction="20000"/>
          </a:bodyPr>
          <a:lstStyle/>
          <a:p>
            <a:r>
              <a:rPr lang="en-CA" dirty="0"/>
              <a:t>Andrew Feltham</a:t>
            </a:r>
          </a:p>
          <a:p>
            <a:r>
              <a:rPr lang="en-CA" dirty="0"/>
              <a:t>Supervisor: Dr. Ramon Lawrence</a:t>
            </a:r>
          </a:p>
        </p:txBody>
      </p:sp>
      <p:sp>
        <p:nvSpPr>
          <p:cNvPr id="6" name="Text Placeholder 5"/>
          <p:cNvSpPr>
            <a:spLocks noGrp="1"/>
          </p:cNvSpPr>
          <p:nvPr>
            <p:ph type="body" sz="quarter" idx="13"/>
          </p:nvPr>
        </p:nvSpPr>
        <p:spPr/>
        <p:txBody>
          <a:bodyPr/>
          <a:lstStyle/>
          <a:p>
            <a:r>
              <a:rPr lang="en-CA" dirty="0"/>
              <a:t>     </a:t>
            </a:r>
          </a:p>
        </p:txBody>
      </p:sp>
    </p:spTree>
    <p:extLst>
      <p:ext uri="{BB962C8B-B14F-4D97-AF65-F5344CB8AC3E}">
        <p14:creationId xmlns:p14="http://schemas.microsoft.com/office/powerpoint/2010/main" val="21780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676F-4D5A-4AF4-9A91-FC2ABE8F4E43}"/>
              </a:ext>
            </a:extLst>
          </p:cNvPr>
          <p:cNvSpPr>
            <a:spLocks noGrp="1"/>
          </p:cNvSpPr>
          <p:nvPr>
            <p:ph type="title"/>
          </p:nvPr>
        </p:nvSpPr>
        <p:spPr/>
        <p:txBody>
          <a:bodyPr/>
          <a:lstStyle/>
          <a:p>
            <a:r>
              <a:rPr lang="en-CA" dirty="0"/>
              <a:t>Addressing</a:t>
            </a:r>
          </a:p>
        </p:txBody>
      </p:sp>
      <p:sp>
        <p:nvSpPr>
          <p:cNvPr id="4" name="Content Placeholder 3">
            <a:extLst>
              <a:ext uri="{FF2B5EF4-FFF2-40B4-BE49-F238E27FC236}">
                <a16:creationId xmlns:a16="http://schemas.microsoft.com/office/drawing/2014/main" id="{63F92756-4767-42C9-9FC9-45D33FF3EE55}"/>
              </a:ext>
            </a:extLst>
          </p:cNvPr>
          <p:cNvSpPr>
            <a:spLocks noGrp="1"/>
          </p:cNvSpPr>
          <p:nvPr>
            <p:ph idx="1"/>
          </p:nvPr>
        </p:nvSpPr>
        <p:spPr/>
        <p:txBody>
          <a:bodyPr>
            <a:normAutofit fontScale="92500" lnSpcReduction="10000"/>
          </a:bodyPr>
          <a:lstStyle/>
          <a:p>
            <a:r>
              <a:rPr lang="en-CA" dirty="0"/>
              <a:t>Insert 6</a:t>
            </a:r>
          </a:p>
          <a:p>
            <a:r>
              <a:rPr lang="en-CA" dirty="0"/>
              <a:t>Hash: 6 mod 12</a:t>
            </a:r>
          </a:p>
          <a:p>
            <a:endParaRPr lang="en-CA" dirty="0"/>
          </a:p>
          <a:p>
            <a:r>
              <a:rPr lang="en-CA" dirty="0"/>
              <a:t>Binary: 00110</a:t>
            </a:r>
          </a:p>
          <a:p>
            <a:pPr marL="0" indent="0">
              <a:buNone/>
            </a:pPr>
            <a:endParaRPr lang="en-CA" dirty="0"/>
          </a:p>
          <a:p>
            <a:pPr marL="0" indent="0">
              <a:buNone/>
            </a:pPr>
            <a:endParaRPr lang="en-CA" dirty="0"/>
          </a:p>
          <a:p>
            <a:pPr marL="0" indent="0">
              <a:buNone/>
            </a:pPr>
            <a:endParaRPr lang="en-CA" dirty="0"/>
          </a:p>
          <a:p>
            <a:r>
              <a:rPr lang="en-CA" dirty="0"/>
              <a:t>Keys hashed using SDBM</a:t>
            </a:r>
          </a:p>
          <a:p>
            <a:r>
              <a:rPr lang="en-CA" dirty="0"/>
              <a:t>Optional function pointer</a:t>
            </a:r>
            <a:endParaRPr lang="en-US" dirty="0"/>
          </a:p>
          <a:p>
            <a:pPr marL="0" indent="0">
              <a:buNone/>
            </a:pPr>
            <a:r>
              <a:rPr lang="en-US" sz="1900" dirty="0"/>
              <a:t>Fritter, M., </a:t>
            </a:r>
            <a:r>
              <a:rPr lang="en-US" sz="1900" dirty="0" err="1"/>
              <a:t>Ould-Khessal</a:t>
            </a:r>
            <a:r>
              <a:rPr lang="en-US" sz="1900" dirty="0"/>
              <a:t>, N., </a:t>
            </a:r>
            <a:r>
              <a:rPr lang="en-US" sz="1900" dirty="0" err="1"/>
              <a:t>Fazackerley</a:t>
            </a:r>
            <a:r>
              <a:rPr lang="en-US" sz="1900" dirty="0"/>
              <a:t>, S., &amp; Lawrence, R. (2018). Experimental Evaluation of Hash Function Performance on Embedded Devices.</a:t>
            </a:r>
            <a:endParaRPr lang="en-CA" sz="1900" dirty="0"/>
          </a:p>
          <a:p>
            <a:pPr marL="0" indent="0">
              <a:buNone/>
            </a:pPr>
            <a:endParaRPr lang="en-CA" dirty="0"/>
          </a:p>
        </p:txBody>
      </p:sp>
      <p:sp>
        <p:nvSpPr>
          <p:cNvPr id="5" name="TextBox 4">
            <a:extLst>
              <a:ext uri="{FF2B5EF4-FFF2-40B4-BE49-F238E27FC236}">
                <a16:creationId xmlns:a16="http://schemas.microsoft.com/office/drawing/2014/main" id="{FA1287E6-CA88-4338-8D5C-C88DE5ED8381}"/>
              </a:ext>
            </a:extLst>
          </p:cNvPr>
          <p:cNvSpPr txBox="1"/>
          <p:nvPr/>
        </p:nvSpPr>
        <p:spPr>
          <a:xfrm>
            <a:off x="1996220" y="3821092"/>
            <a:ext cx="736600" cy="584775"/>
          </a:xfrm>
          <a:prstGeom prst="rect">
            <a:avLst/>
          </a:prstGeom>
          <a:noFill/>
        </p:spPr>
        <p:txBody>
          <a:bodyPr wrap="square" rtlCol="0">
            <a:spAutoFit/>
          </a:bodyPr>
          <a:lstStyle/>
          <a:p>
            <a:r>
              <a:rPr lang="en-CA" sz="3200" dirty="0"/>
              <a:t>10</a:t>
            </a:r>
          </a:p>
        </p:txBody>
      </p:sp>
      <p:cxnSp>
        <p:nvCxnSpPr>
          <p:cNvPr id="68" name="Straight Arrow Connector 67">
            <a:extLst>
              <a:ext uri="{FF2B5EF4-FFF2-40B4-BE49-F238E27FC236}">
                <a16:creationId xmlns:a16="http://schemas.microsoft.com/office/drawing/2014/main" id="{77F69769-CE2E-4D9B-8ACE-3FC293AC5DBF}"/>
              </a:ext>
            </a:extLst>
          </p:cNvPr>
          <p:cNvCxnSpPr/>
          <p:nvPr/>
        </p:nvCxnSpPr>
        <p:spPr>
          <a:xfrm>
            <a:off x="2364520" y="3146960"/>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0D444B6-A27E-4E04-8017-B2ED4CA4FC95}"/>
              </a:ext>
            </a:extLst>
          </p:cNvPr>
          <p:cNvCxnSpPr/>
          <p:nvPr/>
        </p:nvCxnSpPr>
        <p:spPr>
          <a:xfrm>
            <a:off x="2138240" y="3146960"/>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80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0696-C2A9-472C-8A4B-F66DD68C432E}"/>
              </a:ext>
            </a:extLst>
          </p:cNvPr>
          <p:cNvSpPr>
            <a:spLocks noGrp="1"/>
          </p:cNvSpPr>
          <p:nvPr>
            <p:ph type="title"/>
          </p:nvPr>
        </p:nvSpPr>
        <p:spPr/>
        <p:txBody>
          <a:bodyPr/>
          <a:lstStyle/>
          <a:p>
            <a:r>
              <a:rPr lang="en-CA" dirty="0"/>
              <a:t>Splitting</a:t>
            </a:r>
          </a:p>
        </p:txBody>
      </p:sp>
      <p:sp>
        <p:nvSpPr>
          <p:cNvPr id="5" name="Rectangle 4">
            <a:extLst>
              <a:ext uri="{FF2B5EF4-FFF2-40B4-BE49-F238E27FC236}">
                <a16:creationId xmlns:a16="http://schemas.microsoft.com/office/drawing/2014/main" id="{0D485DC8-3AC2-46DB-A709-B8A00DFB4B79}"/>
              </a:ext>
            </a:extLst>
          </p:cNvPr>
          <p:cNvSpPr/>
          <p:nvPr/>
        </p:nvSpPr>
        <p:spPr>
          <a:xfrm>
            <a:off x="1663333" y="1992868"/>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0</a:t>
            </a:r>
          </a:p>
        </p:txBody>
      </p:sp>
      <p:sp>
        <p:nvSpPr>
          <p:cNvPr id="6" name="TextBox 5">
            <a:extLst>
              <a:ext uri="{FF2B5EF4-FFF2-40B4-BE49-F238E27FC236}">
                <a16:creationId xmlns:a16="http://schemas.microsoft.com/office/drawing/2014/main" id="{6C458A1D-676E-4151-B392-C24F6BDBCD25}"/>
              </a:ext>
            </a:extLst>
          </p:cNvPr>
          <p:cNvSpPr txBox="1"/>
          <p:nvPr/>
        </p:nvSpPr>
        <p:spPr>
          <a:xfrm>
            <a:off x="1996361" y="1408093"/>
            <a:ext cx="601447" cy="584775"/>
          </a:xfrm>
          <a:prstGeom prst="rect">
            <a:avLst/>
          </a:prstGeom>
          <a:noFill/>
        </p:spPr>
        <p:txBody>
          <a:bodyPr wrap="none" rtlCol="0">
            <a:spAutoFit/>
          </a:bodyPr>
          <a:lstStyle/>
          <a:p>
            <a:r>
              <a:rPr lang="en-CA" sz="3200" dirty="0"/>
              <a:t>00</a:t>
            </a:r>
          </a:p>
        </p:txBody>
      </p:sp>
      <p:sp>
        <p:nvSpPr>
          <p:cNvPr id="7" name="TextBox 6">
            <a:extLst>
              <a:ext uri="{FF2B5EF4-FFF2-40B4-BE49-F238E27FC236}">
                <a16:creationId xmlns:a16="http://schemas.microsoft.com/office/drawing/2014/main" id="{6FE15BAC-A40B-4184-B8D5-E3031DE4B2F9}"/>
              </a:ext>
            </a:extLst>
          </p:cNvPr>
          <p:cNvSpPr txBox="1"/>
          <p:nvPr/>
        </p:nvSpPr>
        <p:spPr>
          <a:xfrm>
            <a:off x="184397" y="1387782"/>
            <a:ext cx="1096967" cy="584775"/>
          </a:xfrm>
          <a:prstGeom prst="rect">
            <a:avLst/>
          </a:prstGeom>
          <a:noFill/>
        </p:spPr>
        <p:txBody>
          <a:bodyPr wrap="none" rtlCol="0">
            <a:spAutoFit/>
          </a:bodyPr>
          <a:lstStyle/>
          <a:p>
            <a:r>
              <a:rPr lang="en-CA" sz="3200" dirty="0"/>
              <a:t>Index</a:t>
            </a:r>
          </a:p>
        </p:txBody>
      </p:sp>
      <p:sp>
        <p:nvSpPr>
          <p:cNvPr id="8" name="Rectangle 7">
            <a:extLst>
              <a:ext uri="{FF2B5EF4-FFF2-40B4-BE49-F238E27FC236}">
                <a16:creationId xmlns:a16="http://schemas.microsoft.com/office/drawing/2014/main" id="{FCCDBC90-865F-4DFE-982B-AAB26D80667C}"/>
              </a:ext>
            </a:extLst>
          </p:cNvPr>
          <p:cNvSpPr/>
          <p:nvPr/>
        </p:nvSpPr>
        <p:spPr>
          <a:xfrm>
            <a:off x="3063020" y="1992868"/>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1</a:t>
            </a:r>
          </a:p>
        </p:txBody>
      </p:sp>
      <p:sp>
        <p:nvSpPr>
          <p:cNvPr id="9" name="TextBox 8">
            <a:extLst>
              <a:ext uri="{FF2B5EF4-FFF2-40B4-BE49-F238E27FC236}">
                <a16:creationId xmlns:a16="http://schemas.microsoft.com/office/drawing/2014/main" id="{7B6E3579-CD11-4229-A43F-10C73EC6A303}"/>
              </a:ext>
            </a:extLst>
          </p:cNvPr>
          <p:cNvSpPr txBox="1"/>
          <p:nvPr/>
        </p:nvSpPr>
        <p:spPr>
          <a:xfrm>
            <a:off x="3373532" y="1387783"/>
            <a:ext cx="601447" cy="584775"/>
          </a:xfrm>
          <a:prstGeom prst="rect">
            <a:avLst/>
          </a:prstGeom>
          <a:noFill/>
        </p:spPr>
        <p:txBody>
          <a:bodyPr wrap="none" rtlCol="0">
            <a:spAutoFit/>
          </a:bodyPr>
          <a:lstStyle/>
          <a:p>
            <a:r>
              <a:rPr lang="en-CA" sz="3200" dirty="0"/>
              <a:t>01</a:t>
            </a:r>
          </a:p>
        </p:txBody>
      </p:sp>
      <p:sp>
        <p:nvSpPr>
          <p:cNvPr id="10" name="Rectangle 9">
            <a:extLst>
              <a:ext uri="{FF2B5EF4-FFF2-40B4-BE49-F238E27FC236}">
                <a16:creationId xmlns:a16="http://schemas.microsoft.com/office/drawing/2014/main" id="{EB0A4D43-FF54-4407-840C-9A072C52922B}"/>
              </a:ext>
            </a:extLst>
          </p:cNvPr>
          <p:cNvSpPr/>
          <p:nvPr/>
        </p:nvSpPr>
        <p:spPr>
          <a:xfrm>
            <a:off x="4462707" y="1992868"/>
            <a:ext cx="1168400" cy="533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p>
        </p:txBody>
      </p:sp>
      <p:sp>
        <p:nvSpPr>
          <p:cNvPr id="11" name="TextBox 10">
            <a:extLst>
              <a:ext uri="{FF2B5EF4-FFF2-40B4-BE49-F238E27FC236}">
                <a16:creationId xmlns:a16="http://schemas.microsoft.com/office/drawing/2014/main" id="{8AFCC166-D509-4DC8-90A6-4EA39D4F41DD}"/>
              </a:ext>
            </a:extLst>
          </p:cNvPr>
          <p:cNvSpPr txBox="1"/>
          <p:nvPr/>
        </p:nvSpPr>
        <p:spPr>
          <a:xfrm>
            <a:off x="4750703" y="1387783"/>
            <a:ext cx="601447" cy="584775"/>
          </a:xfrm>
          <a:prstGeom prst="rect">
            <a:avLst/>
          </a:prstGeom>
          <a:noFill/>
        </p:spPr>
        <p:txBody>
          <a:bodyPr wrap="none" rtlCol="0">
            <a:spAutoFit/>
          </a:bodyPr>
          <a:lstStyle/>
          <a:p>
            <a:r>
              <a:rPr lang="en-CA" sz="3200" dirty="0"/>
              <a:t>10</a:t>
            </a:r>
          </a:p>
        </p:txBody>
      </p:sp>
      <p:sp>
        <p:nvSpPr>
          <p:cNvPr id="18" name="Rectangle 17">
            <a:extLst>
              <a:ext uri="{FF2B5EF4-FFF2-40B4-BE49-F238E27FC236}">
                <a16:creationId xmlns:a16="http://schemas.microsoft.com/office/drawing/2014/main" id="{9C039B68-2874-4958-BAA6-4C02D70D5842}"/>
              </a:ext>
            </a:extLst>
          </p:cNvPr>
          <p:cNvSpPr/>
          <p:nvPr/>
        </p:nvSpPr>
        <p:spPr>
          <a:xfrm>
            <a:off x="1663333" y="3200400"/>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6</a:t>
            </a:r>
          </a:p>
        </p:txBody>
      </p:sp>
      <p:sp>
        <p:nvSpPr>
          <p:cNvPr id="19" name="Rectangle 18">
            <a:extLst>
              <a:ext uri="{FF2B5EF4-FFF2-40B4-BE49-F238E27FC236}">
                <a16:creationId xmlns:a16="http://schemas.microsoft.com/office/drawing/2014/main" id="{C9359900-C28E-429F-81C5-B3BA37282209}"/>
              </a:ext>
            </a:extLst>
          </p:cNvPr>
          <p:cNvSpPr/>
          <p:nvPr/>
        </p:nvSpPr>
        <p:spPr>
          <a:xfrm>
            <a:off x="3063020" y="3200400"/>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3</a:t>
            </a:r>
          </a:p>
        </p:txBody>
      </p:sp>
      <p:sp>
        <p:nvSpPr>
          <p:cNvPr id="23" name="Rectangle 22">
            <a:extLst>
              <a:ext uri="{FF2B5EF4-FFF2-40B4-BE49-F238E27FC236}">
                <a16:creationId xmlns:a16="http://schemas.microsoft.com/office/drawing/2014/main" id="{C31AAD6D-FCB2-402C-84C9-763516AF6B8A}"/>
              </a:ext>
            </a:extLst>
          </p:cNvPr>
          <p:cNvSpPr/>
          <p:nvPr/>
        </p:nvSpPr>
        <p:spPr>
          <a:xfrm>
            <a:off x="1663333" y="4407932"/>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12</a:t>
            </a:r>
          </a:p>
        </p:txBody>
      </p:sp>
      <p:cxnSp>
        <p:nvCxnSpPr>
          <p:cNvPr id="25" name="Straight Arrow Connector 24">
            <a:extLst>
              <a:ext uri="{FF2B5EF4-FFF2-40B4-BE49-F238E27FC236}">
                <a16:creationId xmlns:a16="http://schemas.microsoft.com/office/drawing/2014/main" id="{5C18A710-C9A2-43FF-A12D-C796448940DA}"/>
              </a:ext>
            </a:extLst>
          </p:cNvPr>
          <p:cNvCxnSpPr>
            <a:stCxn id="5" idx="2"/>
            <a:endCxn id="18" idx="0"/>
          </p:cNvCxnSpPr>
          <p:nvPr/>
        </p:nvCxnSpPr>
        <p:spPr>
          <a:xfrm>
            <a:off x="2247533" y="2526268"/>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BBA39A4-24EB-4E76-A900-E9DEA69FE8CC}"/>
              </a:ext>
            </a:extLst>
          </p:cNvPr>
          <p:cNvCxnSpPr/>
          <p:nvPr/>
        </p:nvCxnSpPr>
        <p:spPr>
          <a:xfrm>
            <a:off x="3647220" y="2526268"/>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F1E0D28-8E58-4A57-9885-F31192B40041}"/>
              </a:ext>
            </a:extLst>
          </p:cNvPr>
          <p:cNvCxnSpPr/>
          <p:nvPr/>
        </p:nvCxnSpPr>
        <p:spPr>
          <a:xfrm>
            <a:off x="2247533" y="3733800"/>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81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0696-C2A9-472C-8A4B-F66DD68C432E}"/>
              </a:ext>
            </a:extLst>
          </p:cNvPr>
          <p:cNvSpPr>
            <a:spLocks noGrp="1"/>
          </p:cNvSpPr>
          <p:nvPr>
            <p:ph type="title"/>
          </p:nvPr>
        </p:nvSpPr>
        <p:spPr/>
        <p:txBody>
          <a:bodyPr/>
          <a:lstStyle/>
          <a:p>
            <a:r>
              <a:rPr lang="en-CA" dirty="0"/>
              <a:t>Splitting</a:t>
            </a:r>
          </a:p>
        </p:txBody>
      </p:sp>
      <p:sp>
        <p:nvSpPr>
          <p:cNvPr id="5" name="Rectangle 4">
            <a:extLst>
              <a:ext uri="{FF2B5EF4-FFF2-40B4-BE49-F238E27FC236}">
                <a16:creationId xmlns:a16="http://schemas.microsoft.com/office/drawing/2014/main" id="{0D485DC8-3AC2-46DB-A709-B8A00DFB4B79}"/>
              </a:ext>
            </a:extLst>
          </p:cNvPr>
          <p:cNvSpPr/>
          <p:nvPr/>
        </p:nvSpPr>
        <p:spPr>
          <a:xfrm>
            <a:off x="1663333" y="1992868"/>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0</a:t>
            </a:r>
          </a:p>
        </p:txBody>
      </p:sp>
      <p:sp>
        <p:nvSpPr>
          <p:cNvPr id="6" name="TextBox 5">
            <a:extLst>
              <a:ext uri="{FF2B5EF4-FFF2-40B4-BE49-F238E27FC236}">
                <a16:creationId xmlns:a16="http://schemas.microsoft.com/office/drawing/2014/main" id="{6C458A1D-676E-4151-B392-C24F6BDBCD25}"/>
              </a:ext>
            </a:extLst>
          </p:cNvPr>
          <p:cNvSpPr txBox="1"/>
          <p:nvPr/>
        </p:nvSpPr>
        <p:spPr>
          <a:xfrm>
            <a:off x="1996361" y="1408093"/>
            <a:ext cx="601447" cy="584775"/>
          </a:xfrm>
          <a:prstGeom prst="rect">
            <a:avLst/>
          </a:prstGeom>
          <a:noFill/>
        </p:spPr>
        <p:txBody>
          <a:bodyPr wrap="none" rtlCol="0">
            <a:spAutoFit/>
          </a:bodyPr>
          <a:lstStyle/>
          <a:p>
            <a:r>
              <a:rPr lang="en-CA" sz="3200" dirty="0"/>
              <a:t>00</a:t>
            </a:r>
          </a:p>
        </p:txBody>
      </p:sp>
      <p:sp>
        <p:nvSpPr>
          <p:cNvPr id="7" name="TextBox 6">
            <a:extLst>
              <a:ext uri="{FF2B5EF4-FFF2-40B4-BE49-F238E27FC236}">
                <a16:creationId xmlns:a16="http://schemas.microsoft.com/office/drawing/2014/main" id="{6FE15BAC-A40B-4184-B8D5-E3031DE4B2F9}"/>
              </a:ext>
            </a:extLst>
          </p:cNvPr>
          <p:cNvSpPr txBox="1"/>
          <p:nvPr/>
        </p:nvSpPr>
        <p:spPr>
          <a:xfrm>
            <a:off x="184397" y="1386751"/>
            <a:ext cx="1096967" cy="584775"/>
          </a:xfrm>
          <a:prstGeom prst="rect">
            <a:avLst/>
          </a:prstGeom>
          <a:noFill/>
        </p:spPr>
        <p:txBody>
          <a:bodyPr wrap="none" rtlCol="0">
            <a:spAutoFit/>
          </a:bodyPr>
          <a:lstStyle/>
          <a:p>
            <a:r>
              <a:rPr lang="en-CA" sz="3200" dirty="0"/>
              <a:t>Index</a:t>
            </a:r>
          </a:p>
        </p:txBody>
      </p:sp>
      <p:sp>
        <p:nvSpPr>
          <p:cNvPr id="8" name="Rectangle 7">
            <a:extLst>
              <a:ext uri="{FF2B5EF4-FFF2-40B4-BE49-F238E27FC236}">
                <a16:creationId xmlns:a16="http://schemas.microsoft.com/office/drawing/2014/main" id="{FCCDBC90-865F-4DFE-982B-AAB26D80667C}"/>
              </a:ext>
            </a:extLst>
          </p:cNvPr>
          <p:cNvSpPr/>
          <p:nvPr/>
        </p:nvSpPr>
        <p:spPr>
          <a:xfrm>
            <a:off x="3063020" y="1992868"/>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1</a:t>
            </a:r>
          </a:p>
        </p:txBody>
      </p:sp>
      <p:sp>
        <p:nvSpPr>
          <p:cNvPr id="9" name="TextBox 8">
            <a:extLst>
              <a:ext uri="{FF2B5EF4-FFF2-40B4-BE49-F238E27FC236}">
                <a16:creationId xmlns:a16="http://schemas.microsoft.com/office/drawing/2014/main" id="{7B6E3579-CD11-4229-A43F-10C73EC6A303}"/>
              </a:ext>
            </a:extLst>
          </p:cNvPr>
          <p:cNvSpPr txBox="1"/>
          <p:nvPr/>
        </p:nvSpPr>
        <p:spPr>
          <a:xfrm>
            <a:off x="3373532" y="1387783"/>
            <a:ext cx="601447" cy="584775"/>
          </a:xfrm>
          <a:prstGeom prst="rect">
            <a:avLst/>
          </a:prstGeom>
          <a:noFill/>
        </p:spPr>
        <p:txBody>
          <a:bodyPr wrap="none" rtlCol="0">
            <a:spAutoFit/>
          </a:bodyPr>
          <a:lstStyle/>
          <a:p>
            <a:r>
              <a:rPr lang="en-CA" sz="3200" dirty="0"/>
              <a:t>01</a:t>
            </a:r>
          </a:p>
        </p:txBody>
      </p:sp>
      <p:sp>
        <p:nvSpPr>
          <p:cNvPr id="10" name="Rectangle 9">
            <a:extLst>
              <a:ext uri="{FF2B5EF4-FFF2-40B4-BE49-F238E27FC236}">
                <a16:creationId xmlns:a16="http://schemas.microsoft.com/office/drawing/2014/main" id="{EB0A4D43-FF54-4407-840C-9A072C52922B}"/>
              </a:ext>
            </a:extLst>
          </p:cNvPr>
          <p:cNvSpPr/>
          <p:nvPr/>
        </p:nvSpPr>
        <p:spPr>
          <a:xfrm>
            <a:off x="4462707" y="1992868"/>
            <a:ext cx="1168400" cy="533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6</a:t>
            </a:r>
          </a:p>
        </p:txBody>
      </p:sp>
      <p:sp>
        <p:nvSpPr>
          <p:cNvPr id="11" name="TextBox 10">
            <a:extLst>
              <a:ext uri="{FF2B5EF4-FFF2-40B4-BE49-F238E27FC236}">
                <a16:creationId xmlns:a16="http://schemas.microsoft.com/office/drawing/2014/main" id="{8AFCC166-D509-4DC8-90A6-4EA39D4F41DD}"/>
              </a:ext>
            </a:extLst>
          </p:cNvPr>
          <p:cNvSpPr txBox="1"/>
          <p:nvPr/>
        </p:nvSpPr>
        <p:spPr>
          <a:xfrm>
            <a:off x="4750703" y="1387783"/>
            <a:ext cx="601447" cy="584775"/>
          </a:xfrm>
          <a:prstGeom prst="rect">
            <a:avLst/>
          </a:prstGeom>
          <a:noFill/>
        </p:spPr>
        <p:txBody>
          <a:bodyPr wrap="none" rtlCol="0">
            <a:spAutoFit/>
          </a:bodyPr>
          <a:lstStyle/>
          <a:p>
            <a:r>
              <a:rPr lang="en-CA" sz="3200" dirty="0"/>
              <a:t>10</a:t>
            </a:r>
          </a:p>
        </p:txBody>
      </p:sp>
      <p:sp>
        <p:nvSpPr>
          <p:cNvPr id="18" name="Rectangle 17">
            <a:extLst>
              <a:ext uri="{FF2B5EF4-FFF2-40B4-BE49-F238E27FC236}">
                <a16:creationId xmlns:a16="http://schemas.microsoft.com/office/drawing/2014/main" id="{9C039B68-2874-4958-BAA6-4C02D70D5842}"/>
              </a:ext>
            </a:extLst>
          </p:cNvPr>
          <p:cNvSpPr/>
          <p:nvPr/>
        </p:nvSpPr>
        <p:spPr>
          <a:xfrm>
            <a:off x="1663333" y="3200400"/>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p>
        </p:txBody>
      </p:sp>
      <p:sp>
        <p:nvSpPr>
          <p:cNvPr id="19" name="Rectangle 18">
            <a:extLst>
              <a:ext uri="{FF2B5EF4-FFF2-40B4-BE49-F238E27FC236}">
                <a16:creationId xmlns:a16="http://schemas.microsoft.com/office/drawing/2014/main" id="{C9359900-C28E-429F-81C5-B3BA37282209}"/>
              </a:ext>
            </a:extLst>
          </p:cNvPr>
          <p:cNvSpPr/>
          <p:nvPr/>
        </p:nvSpPr>
        <p:spPr>
          <a:xfrm>
            <a:off x="3063020" y="3200400"/>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3</a:t>
            </a:r>
          </a:p>
        </p:txBody>
      </p:sp>
      <p:sp>
        <p:nvSpPr>
          <p:cNvPr id="23" name="Rectangle 22">
            <a:extLst>
              <a:ext uri="{FF2B5EF4-FFF2-40B4-BE49-F238E27FC236}">
                <a16:creationId xmlns:a16="http://schemas.microsoft.com/office/drawing/2014/main" id="{C31AAD6D-FCB2-402C-84C9-763516AF6B8A}"/>
              </a:ext>
            </a:extLst>
          </p:cNvPr>
          <p:cNvSpPr/>
          <p:nvPr/>
        </p:nvSpPr>
        <p:spPr>
          <a:xfrm>
            <a:off x="1663333" y="4407932"/>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12</a:t>
            </a:r>
          </a:p>
        </p:txBody>
      </p:sp>
      <p:cxnSp>
        <p:nvCxnSpPr>
          <p:cNvPr id="25" name="Straight Arrow Connector 24">
            <a:extLst>
              <a:ext uri="{FF2B5EF4-FFF2-40B4-BE49-F238E27FC236}">
                <a16:creationId xmlns:a16="http://schemas.microsoft.com/office/drawing/2014/main" id="{5C18A710-C9A2-43FF-A12D-C796448940DA}"/>
              </a:ext>
            </a:extLst>
          </p:cNvPr>
          <p:cNvCxnSpPr>
            <a:stCxn id="5" idx="2"/>
            <a:endCxn id="18" idx="0"/>
          </p:cNvCxnSpPr>
          <p:nvPr/>
        </p:nvCxnSpPr>
        <p:spPr>
          <a:xfrm>
            <a:off x="2247533" y="2526268"/>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BBA39A4-24EB-4E76-A900-E9DEA69FE8CC}"/>
              </a:ext>
            </a:extLst>
          </p:cNvPr>
          <p:cNvCxnSpPr/>
          <p:nvPr/>
        </p:nvCxnSpPr>
        <p:spPr>
          <a:xfrm>
            <a:off x="3647220" y="2526268"/>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F1E0D28-8E58-4A57-9885-F31192B40041}"/>
              </a:ext>
            </a:extLst>
          </p:cNvPr>
          <p:cNvCxnSpPr/>
          <p:nvPr/>
        </p:nvCxnSpPr>
        <p:spPr>
          <a:xfrm>
            <a:off x="2247533" y="3733800"/>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23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54EC5-0637-4AFC-B178-5A0AC8B7B515}"/>
              </a:ext>
            </a:extLst>
          </p:cNvPr>
          <p:cNvSpPr>
            <a:spLocks noGrp="1"/>
          </p:cNvSpPr>
          <p:nvPr>
            <p:ph type="ctrTitle"/>
          </p:nvPr>
        </p:nvSpPr>
        <p:spPr/>
        <p:txBody>
          <a:bodyPr/>
          <a:lstStyle/>
          <a:p>
            <a:r>
              <a:rPr lang="en-US"/>
              <a:t>Implementation</a:t>
            </a:r>
          </a:p>
        </p:txBody>
      </p:sp>
      <p:sp>
        <p:nvSpPr>
          <p:cNvPr id="7" name="Subtitle 6">
            <a:extLst>
              <a:ext uri="{FF2B5EF4-FFF2-40B4-BE49-F238E27FC236}">
                <a16:creationId xmlns:a16="http://schemas.microsoft.com/office/drawing/2014/main" id="{1EBEDA06-5F79-4E80-9DE1-A5E92FA730BD}"/>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4491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00A8-F51C-4223-930D-F6E46D61B4B5}"/>
              </a:ext>
            </a:extLst>
          </p:cNvPr>
          <p:cNvSpPr>
            <a:spLocks noGrp="1"/>
          </p:cNvSpPr>
          <p:nvPr>
            <p:ph type="title"/>
          </p:nvPr>
        </p:nvSpPr>
        <p:spPr/>
        <p:txBody>
          <a:bodyPr/>
          <a:lstStyle/>
          <a:p>
            <a:r>
              <a:rPr lang="en-CA"/>
              <a:t>File Reading and Writing</a:t>
            </a:r>
          </a:p>
        </p:txBody>
      </p:sp>
      <p:sp>
        <p:nvSpPr>
          <p:cNvPr id="3" name="Content Placeholder 2">
            <a:extLst>
              <a:ext uri="{FF2B5EF4-FFF2-40B4-BE49-F238E27FC236}">
                <a16:creationId xmlns:a16="http://schemas.microsoft.com/office/drawing/2014/main" id="{A2251A7A-C932-4D7A-BD86-AB4BC49F53BB}"/>
              </a:ext>
            </a:extLst>
          </p:cNvPr>
          <p:cNvSpPr>
            <a:spLocks noGrp="1"/>
          </p:cNvSpPr>
          <p:nvPr>
            <p:ph idx="1"/>
          </p:nvPr>
        </p:nvSpPr>
        <p:spPr/>
        <p:txBody>
          <a:bodyPr/>
          <a:lstStyle/>
          <a:p>
            <a:r>
              <a:rPr lang="en-CA"/>
              <a:t>Read and write blocks at a time</a:t>
            </a:r>
          </a:p>
          <a:p>
            <a:r>
              <a:rPr lang="en-CA"/>
              <a:t>Align buckets to file blocks</a:t>
            </a:r>
          </a:p>
          <a:p>
            <a:r>
              <a:rPr lang="en-CA"/>
              <a:t>2 block buffers required</a:t>
            </a:r>
          </a:p>
          <a:p>
            <a:r>
              <a:rPr lang="en-CA"/>
              <a:t>Immediate writes</a:t>
            </a:r>
          </a:p>
          <a:p>
            <a:endParaRPr lang="en-CA" dirty="0"/>
          </a:p>
        </p:txBody>
      </p:sp>
    </p:spTree>
    <p:extLst>
      <p:ext uri="{BB962C8B-B14F-4D97-AF65-F5344CB8AC3E}">
        <p14:creationId xmlns:p14="http://schemas.microsoft.com/office/powerpoint/2010/main" val="59685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C685-C55C-454F-B568-2D043733D6E3}"/>
              </a:ext>
            </a:extLst>
          </p:cNvPr>
          <p:cNvSpPr>
            <a:spLocks noGrp="1"/>
          </p:cNvSpPr>
          <p:nvPr>
            <p:ph type="title"/>
          </p:nvPr>
        </p:nvSpPr>
        <p:spPr/>
        <p:txBody>
          <a:bodyPr/>
          <a:lstStyle/>
          <a:p>
            <a:r>
              <a:rPr lang="en-CA"/>
              <a:t>Delete Implementation</a:t>
            </a:r>
          </a:p>
        </p:txBody>
      </p:sp>
      <p:sp>
        <p:nvSpPr>
          <p:cNvPr id="3" name="Content Placeholder 2">
            <a:extLst>
              <a:ext uri="{FF2B5EF4-FFF2-40B4-BE49-F238E27FC236}">
                <a16:creationId xmlns:a16="http://schemas.microsoft.com/office/drawing/2014/main" id="{C2AE5806-3135-44B9-8658-CDB2F6D75E04}"/>
              </a:ext>
            </a:extLst>
          </p:cNvPr>
          <p:cNvSpPr>
            <a:spLocks noGrp="1"/>
          </p:cNvSpPr>
          <p:nvPr>
            <p:ph idx="1"/>
          </p:nvPr>
        </p:nvSpPr>
        <p:spPr/>
        <p:txBody>
          <a:bodyPr/>
          <a:lstStyle/>
          <a:p>
            <a:r>
              <a:rPr lang="en-CA" dirty="0"/>
              <a:t>Write only changed buckets</a:t>
            </a:r>
          </a:p>
          <a:p>
            <a:r>
              <a:rPr lang="en-CA" dirty="0"/>
              <a:t>Empty buckets kept</a:t>
            </a:r>
          </a:p>
          <a:p>
            <a:r>
              <a:rPr lang="en-CA" dirty="0"/>
              <a:t>Shift records only in buckets</a:t>
            </a:r>
          </a:p>
        </p:txBody>
      </p:sp>
    </p:spTree>
    <p:extLst>
      <p:ext uri="{BB962C8B-B14F-4D97-AF65-F5344CB8AC3E}">
        <p14:creationId xmlns:p14="http://schemas.microsoft.com/office/powerpoint/2010/main" val="413678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Delete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Delete 1</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extLst>
              <p:ext uri="{D42A27DB-BD31-4B8C-83A1-F6EECF244321}">
                <p14:modId xmlns:p14="http://schemas.microsoft.com/office/powerpoint/2010/main" val="4148754413"/>
              </p:ext>
            </p:extLst>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r>
                        <a:rPr lang="en-CA" dirty="0"/>
                        <a:t>1</a:t>
                      </a:r>
                    </a:p>
                  </a:txBody>
                  <a:tcPr marL="416206" marR="416206"/>
                </a:tc>
                <a:extLst>
                  <a:ext uri="{0D108BD9-81ED-4DB2-BD59-A6C34878D82A}">
                    <a16:rowId xmlns:a16="http://schemas.microsoft.com/office/drawing/2014/main" val="2530077605"/>
                  </a:ext>
                </a:extLst>
              </a:tr>
              <a:tr h="455410">
                <a:tc>
                  <a:txBody>
                    <a:bodyPr/>
                    <a:lstStyle/>
                    <a:p>
                      <a:r>
                        <a:rPr lang="en-CA" dirty="0"/>
                        <a:t>3</a:t>
                      </a:r>
                    </a:p>
                  </a:txBody>
                  <a:tcPr marL="416206" marR="416206"/>
                </a:tc>
                <a:extLst>
                  <a:ext uri="{0D108BD9-81ED-4DB2-BD59-A6C34878D82A}">
                    <a16:rowId xmlns:a16="http://schemas.microsoft.com/office/drawing/2014/main" val="881020668"/>
                  </a:ext>
                </a:extLst>
              </a:tr>
              <a:tr h="455410">
                <a:tc>
                  <a:txBody>
                    <a:bodyPr/>
                    <a:lstStyle/>
                    <a:p>
                      <a:r>
                        <a:rPr lang="en-CA" dirty="0"/>
                        <a:t>1</a:t>
                      </a:r>
                    </a:p>
                  </a:txBody>
                  <a:tcPr marL="416206" marR="416206"/>
                </a:tc>
                <a:extLst>
                  <a:ext uri="{0D108BD9-81ED-4DB2-BD59-A6C34878D82A}">
                    <a16:rowId xmlns:a16="http://schemas.microsoft.com/office/drawing/2014/main" val="845025472"/>
                  </a:ext>
                </a:extLst>
              </a:tr>
              <a:tr h="455410">
                <a:tc>
                  <a:txBody>
                    <a:bodyPr/>
                    <a:lstStyle/>
                    <a:p>
                      <a:r>
                        <a:rPr lang="en-CA" dirty="0"/>
                        <a:t>7</a:t>
                      </a:r>
                    </a:p>
                  </a:txBody>
                  <a:tcPr marL="416206" marR="416206"/>
                </a:tc>
                <a:extLst>
                  <a:ext uri="{0D108BD9-81ED-4DB2-BD59-A6C34878D82A}">
                    <a16:rowId xmlns:a16="http://schemas.microsoft.com/office/drawing/2014/main" val="3857356199"/>
                  </a:ext>
                </a:extLst>
              </a:tr>
              <a:tr h="455410">
                <a:tc>
                  <a:txBody>
                    <a:bodyPr/>
                    <a:lstStyle/>
                    <a:p>
                      <a:r>
                        <a:rPr lang="en-CA" dirty="0"/>
                        <a:t>9</a:t>
                      </a:r>
                    </a:p>
                  </a:txBody>
                  <a:tcPr marL="416206" marR="416206"/>
                </a:tc>
                <a:extLst>
                  <a:ext uri="{0D108BD9-81ED-4DB2-BD59-A6C34878D82A}">
                    <a16:rowId xmlns:a16="http://schemas.microsoft.com/office/drawing/2014/main" val="1496094326"/>
                  </a:ext>
                </a:extLst>
              </a:tr>
              <a:tr h="455410">
                <a:tc>
                  <a:txBody>
                    <a:bodyPr/>
                    <a:lstStyle/>
                    <a:p>
                      <a:r>
                        <a:rPr lang="en-CA" dirty="0"/>
                        <a:t>1</a:t>
                      </a:r>
                    </a:p>
                  </a:txBody>
                  <a:tcPr marL="416206" marR="416206"/>
                </a:tc>
                <a:extLst>
                  <a:ext uri="{0D108BD9-81ED-4DB2-BD59-A6C34878D82A}">
                    <a16:rowId xmlns:a16="http://schemas.microsoft.com/office/drawing/2014/main" val="1880182105"/>
                  </a:ext>
                </a:extLst>
              </a:tr>
              <a:tr h="455410">
                <a:tc>
                  <a:txBody>
                    <a:bodyPr/>
                    <a:lstStyle/>
                    <a:p>
                      <a:r>
                        <a:rPr lang="en-CA" dirty="0"/>
                        <a:t>12</a:t>
                      </a:r>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091471" y="2742310"/>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5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Delete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Delete 1</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extLst>
              <p:ext uri="{D42A27DB-BD31-4B8C-83A1-F6EECF244321}">
                <p14:modId xmlns:p14="http://schemas.microsoft.com/office/powerpoint/2010/main" val="1132732462"/>
              </p:ext>
            </p:extLst>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endParaRPr lang="en-CA" dirty="0"/>
                    </a:p>
                  </a:txBody>
                  <a:tcPr marL="416206" marR="416206"/>
                </a:tc>
                <a:extLst>
                  <a:ext uri="{0D108BD9-81ED-4DB2-BD59-A6C34878D82A}">
                    <a16:rowId xmlns:a16="http://schemas.microsoft.com/office/drawing/2014/main" val="2530077605"/>
                  </a:ext>
                </a:extLst>
              </a:tr>
              <a:tr h="455410">
                <a:tc>
                  <a:txBody>
                    <a:bodyPr/>
                    <a:lstStyle/>
                    <a:p>
                      <a:r>
                        <a:rPr lang="en-CA" dirty="0"/>
                        <a:t>3</a:t>
                      </a:r>
                    </a:p>
                  </a:txBody>
                  <a:tcPr marL="416206" marR="416206"/>
                </a:tc>
                <a:extLst>
                  <a:ext uri="{0D108BD9-81ED-4DB2-BD59-A6C34878D82A}">
                    <a16:rowId xmlns:a16="http://schemas.microsoft.com/office/drawing/2014/main" val="881020668"/>
                  </a:ext>
                </a:extLst>
              </a:tr>
              <a:tr h="455410">
                <a:tc>
                  <a:txBody>
                    <a:bodyPr/>
                    <a:lstStyle/>
                    <a:p>
                      <a:r>
                        <a:rPr lang="en-CA" dirty="0"/>
                        <a:t>1</a:t>
                      </a:r>
                    </a:p>
                  </a:txBody>
                  <a:tcPr marL="416206" marR="416206"/>
                </a:tc>
                <a:extLst>
                  <a:ext uri="{0D108BD9-81ED-4DB2-BD59-A6C34878D82A}">
                    <a16:rowId xmlns:a16="http://schemas.microsoft.com/office/drawing/2014/main" val="845025472"/>
                  </a:ext>
                </a:extLst>
              </a:tr>
              <a:tr h="455410">
                <a:tc>
                  <a:txBody>
                    <a:bodyPr/>
                    <a:lstStyle/>
                    <a:p>
                      <a:r>
                        <a:rPr lang="en-CA" dirty="0"/>
                        <a:t>7</a:t>
                      </a:r>
                    </a:p>
                  </a:txBody>
                  <a:tcPr marL="416206" marR="416206"/>
                </a:tc>
                <a:extLst>
                  <a:ext uri="{0D108BD9-81ED-4DB2-BD59-A6C34878D82A}">
                    <a16:rowId xmlns:a16="http://schemas.microsoft.com/office/drawing/2014/main" val="3857356199"/>
                  </a:ext>
                </a:extLst>
              </a:tr>
              <a:tr h="455410">
                <a:tc>
                  <a:txBody>
                    <a:bodyPr/>
                    <a:lstStyle/>
                    <a:p>
                      <a:r>
                        <a:rPr lang="en-CA" dirty="0"/>
                        <a:t>9</a:t>
                      </a:r>
                    </a:p>
                  </a:txBody>
                  <a:tcPr marL="416206" marR="416206"/>
                </a:tc>
                <a:extLst>
                  <a:ext uri="{0D108BD9-81ED-4DB2-BD59-A6C34878D82A}">
                    <a16:rowId xmlns:a16="http://schemas.microsoft.com/office/drawing/2014/main" val="1496094326"/>
                  </a:ext>
                </a:extLst>
              </a:tr>
              <a:tr h="455410">
                <a:tc>
                  <a:txBody>
                    <a:bodyPr/>
                    <a:lstStyle/>
                    <a:p>
                      <a:r>
                        <a:rPr lang="en-CA" dirty="0"/>
                        <a:t>1</a:t>
                      </a:r>
                    </a:p>
                  </a:txBody>
                  <a:tcPr marL="416206" marR="416206"/>
                </a:tc>
                <a:extLst>
                  <a:ext uri="{0D108BD9-81ED-4DB2-BD59-A6C34878D82A}">
                    <a16:rowId xmlns:a16="http://schemas.microsoft.com/office/drawing/2014/main" val="1880182105"/>
                  </a:ext>
                </a:extLst>
              </a:tr>
              <a:tr h="455410">
                <a:tc>
                  <a:txBody>
                    <a:bodyPr/>
                    <a:lstStyle/>
                    <a:p>
                      <a:r>
                        <a:rPr lang="en-CA" dirty="0"/>
                        <a:t>12</a:t>
                      </a:r>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091471" y="3168337"/>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987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Delete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Delete 1</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extLst>
              <p:ext uri="{D42A27DB-BD31-4B8C-83A1-F6EECF244321}">
                <p14:modId xmlns:p14="http://schemas.microsoft.com/office/powerpoint/2010/main" val="2454996014"/>
              </p:ext>
            </p:extLst>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r>
                        <a:rPr lang="en-CA" dirty="0"/>
                        <a:t>3</a:t>
                      </a:r>
                    </a:p>
                  </a:txBody>
                  <a:tcPr marL="416206" marR="416206"/>
                </a:tc>
                <a:extLst>
                  <a:ext uri="{0D108BD9-81ED-4DB2-BD59-A6C34878D82A}">
                    <a16:rowId xmlns:a16="http://schemas.microsoft.com/office/drawing/2014/main" val="2530077605"/>
                  </a:ext>
                </a:extLst>
              </a:tr>
              <a:tr h="455410">
                <a:tc>
                  <a:txBody>
                    <a:bodyPr/>
                    <a:lstStyle/>
                    <a:p>
                      <a:endParaRPr lang="en-CA" dirty="0"/>
                    </a:p>
                  </a:txBody>
                  <a:tcPr marL="416206" marR="416206"/>
                </a:tc>
                <a:extLst>
                  <a:ext uri="{0D108BD9-81ED-4DB2-BD59-A6C34878D82A}">
                    <a16:rowId xmlns:a16="http://schemas.microsoft.com/office/drawing/2014/main" val="881020668"/>
                  </a:ext>
                </a:extLst>
              </a:tr>
              <a:tr h="455410">
                <a:tc>
                  <a:txBody>
                    <a:bodyPr/>
                    <a:lstStyle/>
                    <a:p>
                      <a:r>
                        <a:rPr lang="en-CA" dirty="0"/>
                        <a:t>1</a:t>
                      </a:r>
                    </a:p>
                  </a:txBody>
                  <a:tcPr marL="416206" marR="416206"/>
                </a:tc>
                <a:extLst>
                  <a:ext uri="{0D108BD9-81ED-4DB2-BD59-A6C34878D82A}">
                    <a16:rowId xmlns:a16="http://schemas.microsoft.com/office/drawing/2014/main" val="845025472"/>
                  </a:ext>
                </a:extLst>
              </a:tr>
              <a:tr h="455410">
                <a:tc>
                  <a:txBody>
                    <a:bodyPr/>
                    <a:lstStyle/>
                    <a:p>
                      <a:r>
                        <a:rPr lang="en-CA" dirty="0"/>
                        <a:t>7</a:t>
                      </a:r>
                    </a:p>
                  </a:txBody>
                  <a:tcPr marL="416206" marR="416206"/>
                </a:tc>
                <a:extLst>
                  <a:ext uri="{0D108BD9-81ED-4DB2-BD59-A6C34878D82A}">
                    <a16:rowId xmlns:a16="http://schemas.microsoft.com/office/drawing/2014/main" val="3857356199"/>
                  </a:ext>
                </a:extLst>
              </a:tr>
              <a:tr h="455410">
                <a:tc>
                  <a:txBody>
                    <a:bodyPr/>
                    <a:lstStyle/>
                    <a:p>
                      <a:r>
                        <a:rPr lang="en-CA" dirty="0"/>
                        <a:t>9</a:t>
                      </a:r>
                    </a:p>
                  </a:txBody>
                  <a:tcPr marL="416206" marR="416206"/>
                </a:tc>
                <a:extLst>
                  <a:ext uri="{0D108BD9-81ED-4DB2-BD59-A6C34878D82A}">
                    <a16:rowId xmlns:a16="http://schemas.microsoft.com/office/drawing/2014/main" val="1496094326"/>
                  </a:ext>
                </a:extLst>
              </a:tr>
              <a:tr h="455410">
                <a:tc>
                  <a:txBody>
                    <a:bodyPr/>
                    <a:lstStyle/>
                    <a:p>
                      <a:r>
                        <a:rPr lang="en-CA" dirty="0"/>
                        <a:t>1</a:t>
                      </a:r>
                    </a:p>
                  </a:txBody>
                  <a:tcPr marL="416206" marR="416206"/>
                </a:tc>
                <a:extLst>
                  <a:ext uri="{0D108BD9-81ED-4DB2-BD59-A6C34878D82A}">
                    <a16:rowId xmlns:a16="http://schemas.microsoft.com/office/drawing/2014/main" val="1880182105"/>
                  </a:ext>
                </a:extLst>
              </a:tr>
              <a:tr h="455410">
                <a:tc>
                  <a:txBody>
                    <a:bodyPr/>
                    <a:lstStyle/>
                    <a:p>
                      <a:r>
                        <a:rPr lang="en-CA" dirty="0"/>
                        <a:t>12</a:t>
                      </a:r>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091471" y="3604755"/>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707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Delete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Delete 1</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extLst>
              <p:ext uri="{D42A27DB-BD31-4B8C-83A1-F6EECF244321}">
                <p14:modId xmlns:p14="http://schemas.microsoft.com/office/powerpoint/2010/main" val="1186680328"/>
              </p:ext>
            </p:extLst>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r>
                        <a:rPr lang="en-CA" dirty="0"/>
                        <a:t>3</a:t>
                      </a:r>
                    </a:p>
                  </a:txBody>
                  <a:tcPr marL="416206" marR="416206"/>
                </a:tc>
                <a:extLst>
                  <a:ext uri="{0D108BD9-81ED-4DB2-BD59-A6C34878D82A}">
                    <a16:rowId xmlns:a16="http://schemas.microsoft.com/office/drawing/2014/main" val="2530077605"/>
                  </a:ext>
                </a:extLst>
              </a:tr>
              <a:tr h="455410">
                <a:tc>
                  <a:txBody>
                    <a:bodyPr/>
                    <a:lstStyle/>
                    <a:p>
                      <a:endParaRPr lang="en-CA" dirty="0"/>
                    </a:p>
                  </a:txBody>
                  <a:tcPr marL="416206" marR="416206"/>
                </a:tc>
                <a:extLst>
                  <a:ext uri="{0D108BD9-81ED-4DB2-BD59-A6C34878D82A}">
                    <a16:rowId xmlns:a16="http://schemas.microsoft.com/office/drawing/2014/main" val="881020668"/>
                  </a:ext>
                </a:extLst>
              </a:tr>
              <a:tr h="455410">
                <a:tc>
                  <a:txBody>
                    <a:bodyPr/>
                    <a:lstStyle/>
                    <a:p>
                      <a:endParaRPr lang="en-CA" dirty="0"/>
                    </a:p>
                  </a:txBody>
                  <a:tcPr marL="416206" marR="416206"/>
                </a:tc>
                <a:extLst>
                  <a:ext uri="{0D108BD9-81ED-4DB2-BD59-A6C34878D82A}">
                    <a16:rowId xmlns:a16="http://schemas.microsoft.com/office/drawing/2014/main" val="845025472"/>
                  </a:ext>
                </a:extLst>
              </a:tr>
              <a:tr h="455410">
                <a:tc>
                  <a:txBody>
                    <a:bodyPr/>
                    <a:lstStyle/>
                    <a:p>
                      <a:r>
                        <a:rPr lang="en-CA" dirty="0"/>
                        <a:t>7</a:t>
                      </a:r>
                    </a:p>
                  </a:txBody>
                  <a:tcPr marL="416206" marR="416206"/>
                </a:tc>
                <a:extLst>
                  <a:ext uri="{0D108BD9-81ED-4DB2-BD59-A6C34878D82A}">
                    <a16:rowId xmlns:a16="http://schemas.microsoft.com/office/drawing/2014/main" val="3857356199"/>
                  </a:ext>
                </a:extLst>
              </a:tr>
              <a:tr h="455410">
                <a:tc>
                  <a:txBody>
                    <a:bodyPr/>
                    <a:lstStyle/>
                    <a:p>
                      <a:r>
                        <a:rPr lang="en-CA" dirty="0"/>
                        <a:t>9</a:t>
                      </a:r>
                    </a:p>
                  </a:txBody>
                  <a:tcPr marL="416206" marR="416206"/>
                </a:tc>
                <a:extLst>
                  <a:ext uri="{0D108BD9-81ED-4DB2-BD59-A6C34878D82A}">
                    <a16:rowId xmlns:a16="http://schemas.microsoft.com/office/drawing/2014/main" val="1496094326"/>
                  </a:ext>
                </a:extLst>
              </a:tr>
              <a:tr h="455410">
                <a:tc>
                  <a:txBody>
                    <a:bodyPr/>
                    <a:lstStyle/>
                    <a:p>
                      <a:r>
                        <a:rPr lang="en-CA" dirty="0"/>
                        <a:t>1</a:t>
                      </a:r>
                    </a:p>
                  </a:txBody>
                  <a:tcPr marL="416206" marR="416206"/>
                </a:tc>
                <a:extLst>
                  <a:ext uri="{0D108BD9-81ED-4DB2-BD59-A6C34878D82A}">
                    <a16:rowId xmlns:a16="http://schemas.microsoft.com/office/drawing/2014/main" val="1880182105"/>
                  </a:ext>
                </a:extLst>
              </a:tr>
              <a:tr h="455410">
                <a:tc>
                  <a:txBody>
                    <a:bodyPr/>
                    <a:lstStyle/>
                    <a:p>
                      <a:r>
                        <a:rPr lang="en-CA" dirty="0"/>
                        <a:t>12</a:t>
                      </a:r>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091471" y="4051564"/>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66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Outline</a:t>
            </a:r>
            <a:endParaRPr lang="en-CA" dirty="0"/>
          </a:p>
        </p:txBody>
      </p:sp>
      <p:sp>
        <p:nvSpPr>
          <p:cNvPr id="3" name="Content Placeholder 2"/>
          <p:cNvSpPr>
            <a:spLocks noGrp="1"/>
          </p:cNvSpPr>
          <p:nvPr>
            <p:ph idx="1"/>
          </p:nvPr>
        </p:nvSpPr>
        <p:spPr/>
        <p:txBody>
          <a:bodyPr/>
          <a:lstStyle/>
          <a:p>
            <a:r>
              <a:rPr lang="en-CA"/>
              <a:t>Motivation</a:t>
            </a:r>
          </a:p>
          <a:p>
            <a:r>
              <a:rPr lang="en-CA"/>
              <a:t>Background</a:t>
            </a:r>
          </a:p>
          <a:p>
            <a:r>
              <a:rPr lang="en-CA"/>
              <a:t>Implementation</a:t>
            </a:r>
          </a:p>
          <a:p>
            <a:r>
              <a:rPr lang="en-CA"/>
              <a:t>Experimental Results</a:t>
            </a:r>
          </a:p>
          <a:p>
            <a:r>
              <a:rPr lang="en-CA"/>
              <a:t>Future Work and Conclusions</a:t>
            </a:r>
            <a:endParaRPr lang="en-CA" dirty="0"/>
          </a:p>
        </p:txBody>
      </p:sp>
    </p:spTree>
    <p:extLst>
      <p:ext uri="{BB962C8B-B14F-4D97-AF65-F5344CB8AC3E}">
        <p14:creationId xmlns:p14="http://schemas.microsoft.com/office/powerpoint/2010/main" val="137426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Delete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Delete 1</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extLst>
              <p:ext uri="{D42A27DB-BD31-4B8C-83A1-F6EECF244321}">
                <p14:modId xmlns:p14="http://schemas.microsoft.com/office/powerpoint/2010/main" val="2418082126"/>
              </p:ext>
            </p:extLst>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r>
                        <a:rPr lang="en-CA" dirty="0"/>
                        <a:t>3</a:t>
                      </a:r>
                    </a:p>
                  </a:txBody>
                  <a:tcPr marL="416206" marR="416206"/>
                </a:tc>
                <a:extLst>
                  <a:ext uri="{0D108BD9-81ED-4DB2-BD59-A6C34878D82A}">
                    <a16:rowId xmlns:a16="http://schemas.microsoft.com/office/drawing/2014/main" val="2530077605"/>
                  </a:ext>
                </a:extLst>
              </a:tr>
              <a:tr h="455410">
                <a:tc>
                  <a:txBody>
                    <a:bodyPr/>
                    <a:lstStyle/>
                    <a:p>
                      <a:r>
                        <a:rPr lang="en-CA" dirty="0"/>
                        <a:t>7</a:t>
                      </a:r>
                    </a:p>
                  </a:txBody>
                  <a:tcPr marL="416206" marR="416206"/>
                </a:tc>
                <a:extLst>
                  <a:ext uri="{0D108BD9-81ED-4DB2-BD59-A6C34878D82A}">
                    <a16:rowId xmlns:a16="http://schemas.microsoft.com/office/drawing/2014/main" val="881020668"/>
                  </a:ext>
                </a:extLst>
              </a:tr>
              <a:tr h="455410">
                <a:tc>
                  <a:txBody>
                    <a:bodyPr/>
                    <a:lstStyle/>
                    <a:p>
                      <a:endParaRPr lang="en-CA" dirty="0"/>
                    </a:p>
                  </a:txBody>
                  <a:tcPr marL="416206" marR="416206"/>
                </a:tc>
                <a:extLst>
                  <a:ext uri="{0D108BD9-81ED-4DB2-BD59-A6C34878D82A}">
                    <a16:rowId xmlns:a16="http://schemas.microsoft.com/office/drawing/2014/main" val="845025472"/>
                  </a:ext>
                </a:extLst>
              </a:tr>
              <a:tr h="455410">
                <a:tc>
                  <a:txBody>
                    <a:bodyPr/>
                    <a:lstStyle/>
                    <a:p>
                      <a:endParaRPr lang="en-CA" dirty="0"/>
                    </a:p>
                  </a:txBody>
                  <a:tcPr marL="416206" marR="416206"/>
                </a:tc>
                <a:extLst>
                  <a:ext uri="{0D108BD9-81ED-4DB2-BD59-A6C34878D82A}">
                    <a16:rowId xmlns:a16="http://schemas.microsoft.com/office/drawing/2014/main" val="3857356199"/>
                  </a:ext>
                </a:extLst>
              </a:tr>
              <a:tr h="455410">
                <a:tc>
                  <a:txBody>
                    <a:bodyPr/>
                    <a:lstStyle/>
                    <a:p>
                      <a:r>
                        <a:rPr lang="en-CA" dirty="0"/>
                        <a:t>9</a:t>
                      </a:r>
                    </a:p>
                  </a:txBody>
                  <a:tcPr marL="416206" marR="416206"/>
                </a:tc>
                <a:extLst>
                  <a:ext uri="{0D108BD9-81ED-4DB2-BD59-A6C34878D82A}">
                    <a16:rowId xmlns:a16="http://schemas.microsoft.com/office/drawing/2014/main" val="1496094326"/>
                  </a:ext>
                </a:extLst>
              </a:tr>
              <a:tr h="455410">
                <a:tc>
                  <a:txBody>
                    <a:bodyPr/>
                    <a:lstStyle/>
                    <a:p>
                      <a:r>
                        <a:rPr lang="en-CA" dirty="0"/>
                        <a:t>1</a:t>
                      </a:r>
                    </a:p>
                  </a:txBody>
                  <a:tcPr marL="416206" marR="416206"/>
                </a:tc>
                <a:extLst>
                  <a:ext uri="{0D108BD9-81ED-4DB2-BD59-A6C34878D82A}">
                    <a16:rowId xmlns:a16="http://schemas.microsoft.com/office/drawing/2014/main" val="1880182105"/>
                  </a:ext>
                </a:extLst>
              </a:tr>
              <a:tr h="455410">
                <a:tc>
                  <a:txBody>
                    <a:bodyPr/>
                    <a:lstStyle/>
                    <a:p>
                      <a:r>
                        <a:rPr lang="en-CA" dirty="0"/>
                        <a:t>12</a:t>
                      </a:r>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112253" y="4539937"/>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390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Delete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Delete 1</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extLst>
              <p:ext uri="{D42A27DB-BD31-4B8C-83A1-F6EECF244321}">
                <p14:modId xmlns:p14="http://schemas.microsoft.com/office/powerpoint/2010/main" val="810534279"/>
              </p:ext>
            </p:extLst>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r>
                        <a:rPr lang="en-CA" dirty="0"/>
                        <a:t>3</a:t>
                      </a:r>
                    </a:p>
                  </a:txBody>
                  <a:tcPr marL="416206" marR="416206"/>
                </a:tc>
                <a:extLst>
                  <a:ext uri="{0D108BD9-81ED-4DB2-BD59-A6C34878D82A}">
                    <a16:rowId xmlns:a16="http://schemas.microsoft.com/office/drawing/2014/main" val="2530077605"/>
                  </a:ext>
                </a:extLst>
              </a:tr>
              <a:tr h="455410">
                <a:tc>
                  <a:txBody>
                    <a:bodyPr/>
                    <a:lstStyle/>
                    <a:p>
                      <a:r>
                        <a:rPr lang="en-CA" dirty="0"/>
                        <a:t>7</a:t>
                      </a:r>
                    </a:p>
                  </a:txBody>
                  <a:tcPr marL="416206" marR="416206"/>
                </a:tc>
                <a:extLst>
                  <a:ext uri="{0D108BD9-81ED-4DB2-BD59-A6C34878D82A}">
                    <a16:rowId xmlns:a16="http://schemas.microsoft.com/office/drawing/2014/main" val="881020668"/>
                  </a:ext>
                </a:extLst>
              </a:tr>
              <a:tr h="455410">
                <a:tc>
                  <a:txBody>
                    <a:bodyPr/>
                    <a:lstStyle/>
                    <a:p>
                      <a:r>
                        <a:rPr lang="en-CA" dirty="0"/>
                        <a:t>9</a:t>
                      </a:r>
                    </a:p>
                  </a:txBody>
                  <a:tcPr marL="416206" marR="416206"/>
                </a:tc>
                <a:extLst>
                  <a:ext uri="{0D108BD9-81ED-4DB2-BD59-A6C34878D82A}">
                    <a16:rowId xmlns:a16="http://schemas.microsoft.com/office/drawing/2014/main" val="845025472"/>
                  </a:ext>
                </a:extLst>
              </a:tr>
              <a:tr h="455410">
                <a:tc>
                  <a:txBody>
                    <a:bodyPr/>
                    <a:lstStyle/>
                    <a:p>
                      <a:endParaRPr lang="en-CA" dirty="0"/>
                    </a:p>
                  </a:txBody>
                  <a:tcPr marL="416206" marR="416206"/>
                </a:tc>
                <a:extLst>
                  <a:ext uri="{0D108BD9-81ED-4DB2-BD59-A6C34878D82A}">
                    <a16:rowId xmlns:a16="http://schemas.microsoft.com/office/drawing/2014/main" val="3857356199"/>
                  </a:ext>
                </a:extLst>
              </a:tr>
              <a:tr h="455410">
                <a:tc>
                  <a:txBody>
                    <a:bodyPr/>
                    <a:lstStyle/>
                    <a:p>
                      <a:endParaRPr lang="en-CA" dirty="0"/>
                    </a:p>
                  </a:txBody>
                  <a:tcPr marL="416206" marR="416206"/>
                </a:tc>
                <a:extLst>
                  <a:ext uri="{0D108BD9-81ED-4DB2-BD59-A6C34878D82A}">
                    <a16:rowId xmlns:a16="http://schemas.microsoft.com/office/drawing/2014/main" val="1496094326"/>
                  </a:ext>
                </a:extLst>
              </a:tr>
              <a:tr h="455410">
                <a:tc>
                  <a:txBody>
                    <a:bodyPr/>
                    <a:lstStyle/>
                    <a:p>
                      <a:r>
                        <a:rPr lang="en-CA" dirty="0"/>
                        <a:t>1</a:t>
                      </a:r>
                    </a:p>
                  </a:txBody>
                  <a:tcPr marL="416206" marR="416206"/>
                </a:tc>
                <a:extLst>
                  <a:ext uri="{0D108BD9-81ED-4DB2-BD59-A6C34878D82A}">
                    <a16:rowId xmlns:a16="http://schemas.microsoft.com/office/drawing/2014/main" val="1880182105"/>
                  </a:ext>
                </a:extLst>
              </a:tr>
              <a:tr h="455410">
                <a:tc>
                  <a:txBody>
                    <a:bodyPr/>
                    <a:lstStyle/>
                    <a:p>
                      <a:r>
                        <a:rPr lang="en-CA" dirty="0"/>
                        <a:t>12</a:t>
                      </a:r>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112253" y="5007528"/>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41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Delete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Delete 1</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extLst>
              <p:ext uri="{D42A27DB-BD31-4B8C-83A1-F6EECF244321}">
                <p14:modId xmlns:p14="http://schemas.microsoft.com/office/powerpoint/2010/main" val="1906977570"/>
              </p:ext>
            </p:extLst>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r>
                        <a:rPr lang="en-CA" dirty="0"/>
                        <a:t>3</a:t>
                      </a:r>
                    </a:p>
                  </a:txBody>
                  <a:tcPr marL="416206" marR="416206"/>
                </a:tc>
                <a:extLst>
                  <a:ext uri="{0D108BD9-81ED-4DB2-BD59-A6C34878D82A}">
                    <a16:rowId xmlns:a16="http://schemas.microsoft.com/office/drawing/2014/main" val="2530077605"/>
                  </a:ext>
                </a:extLst>
              </a:tr>
              <a:tr h="455410">
                <a:tc>
                  <a:txBody>
                    <a:bodyPr/>
                    <a:lstStyle/>
                    <a:p>
                      <a:r>
                        <a:rPr lang="en-CA" dirty="0"/>
                        <a:t>7</a:t>
                      </a:r>
                    </a:p>
                  </a:txBody>
                  <a:tcPr marL="416206" marR="416206"/>
                </a:tc>
                <a:extLst>
                  <a:ext uri="{0D108BD9-81ED-4DB2-BD59-A6C34878D82A}">
                    <a16:rowId xmlns:a16="http://schemas.microsoft.com/office/drawing/2014/main" val="881020668"/>
                  </a:ext>
                </a:extLst>
              </a:tr>
              <a:tr h="455410">
                <a:tc>
                  <a:txBody>
                    <a:bodyPr/>
                    <a:lstStyle/>
                    <a:p>
                      <a:r>
                        <a:rPr lang="en-CA" dirty="0"/>
                        <a:t>9</a:t>
                      </a:r>
                    </a:p>
                  </a:txBody>
                  <a:tcPr marL="416206" marR="416206"/>
                </a:tc>
                <a:extLst>
                  <a:ext uri="{0D108BD9-81ED-4DB2-BD59-A6C34878D82A}">
                    <a16:rowId xmlns:a16="http://schemas.microsoft.com/office/drawing/2014/main" val="845025472"/>
                  </a:ext>
                </a:extLst>
              </a:tr>
              <a:tr h="455410">
                <a:tc>
                  <a:txBody>
                    <a:bodyPr/>
                    <a:lstStyle/>
                    <a:p>
                      <a:endParaRPr lang="en-CA" dirty="0"/>
                    </a:p>
                  </a:txBody>
                  <a:tcPr marL="416206" marR="416206"/>
                </a:tc>
                <a:extLst>
                  <a:ext uri="{0D108BD9-81ED-4DB2-BD59-A6C34878D82A}">
                    <a16:rowId xmlns:a16="http://schemas.microsoft.com/office/drawing/2014/main" val="3857356199"/>
                  </a:ext>
                </a:extLst>
              </a:tr>
              <a:tr h="455410">
                <a:tc>
                  <a:txBody>
                    <a:bodyPr/>
                    <a:lstStyle/>
                    <a:p>
                      <a:endParaRPr lang="en-CA" dirty="0"/>
                    </a:p>
                  </a:txBody>
                  <a:tcPr marL="416206" marR="416206"/>
                </a:tc>
                <a:extLst>
                  <a:ext uri="{0D108BD9-81ED-4DB2-BD59-A6C34878D82A}">
                    <a16:rowId xmlns:a16="http://schemas.microsoft.com/office/drawing/2014/main" val="1496094326"/>
                  </a:ext>
                </a:extLst>
              </a:tr>
              <a:tr h="455410">
                <a:tc>
                  <a:txBody>
                    <a:bodyPr/>
                    <a:lstStyle/>
                    <a:p>
                      <a:endParaRPr lang="en-CA" dirty="0"/>
                    </a:p>
                  </a:txBody>
                  <a:tcPr marL="416206" marR="416206"/>
                </a:tc>
                <a:extLst>
                  <a:ext uri="{0D108BD9-81ED-4DB2-BD59-A6C34878D82A}">
                    <a16:rowId xmlns:a16="http://schemas.microsoft.com/office/drawing/2014/main" val="1880182105"/>
                  </a:ext>
                </a:extLst>
              </a:tr>
              <a:tr h="455410">
                <a:tc>
                  <a:txBody>
                    <a:bodyPr/>
                    <a:lstStyle/>
                    <a:p>
                      <a:r>
                        <a:rPr lang="en-CA" dirty="0"/>
                        <a:t>12</a:t>
                      </a:r>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112253" y="5485510"/>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46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Delete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Delete 1</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extLst>
              <p:ext uri="{D42A27DB-BD31-4B8C-83A1-F6EECF244321}">
                <p14:modId xmlns:p14="http://schemas.microsoft.com/office/powerpoint/2010/main" val="2816224510"/>
              </p:ext>
            </p:extLst>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r>
                        <a:rPr lang="en-CA" dirty="0"/>
                        <a:t>3</a:t>
                      </a:r>
                    </a:p>
                  </a:txBody>
                  <a:tcPr marL="416206" marR="416206"/>
                </a:tc>
                <a:extLst>
                  <a:ext uri="{0D108BD9-81ED-4DB2-BD59-A6C34878D82A}">
                    <a16:rowId xmlns:a16="http://schemas.microsoft.com/office/drawing/2014/main" val="2530077605"/>
                  </a:ext>
                </a:extLst>
              </a:tr>
              <a:tr h="455410">
                <a:tc>
                  <a:txBody>
                    <a:bodyPr/>
                    <a:lstStyle/>
                    <a:p>
                      <a:r>
                        <a:rPr lang="en-CA" dirty="0"/>
                        <a:t>7</a:t>
                      </a:r>
                    </a:p>
                  </a:txBody>
                  <a:tcPr marL="416206" marR="416206"/>
                </a:tc>
                <a:extLst>
                  <a:ext uri="{0D108BD9-81ED-4DB2-BD59-A6C34878D82A}">
                    <a16:rowId xmlns:a16="http://schemas.microsoft.com/office/drawing/2014/main" val="881020668"/>
                  </a:ext>
                </a:extLst>
              </a:tr>
              <a:tr h="455410">
                <a:tc>
                  <a:txBody>
                    <a:bodyPr/>
                    <a:lstStyle/>
                    <a:p>
                      <a:r>
                        <a:rPr lang="en-CA" dirty="0"/>
                        <a:t>9</a:t>
                      </a:r>
                    </a:p>
                  </a:txBody>
                  <a:tcPr marL="416206" marR="416206"/>
                </a:tc>
                <a:extLst>
                  <a:ext uri="{0D108BD9-81ED-4DB2-BD59-A6C34878D82A}">
                    <a16:rowId xmlns:a16="http://schemas.microsoft.com/office/drawing/2014/main" val="845025472"/>
                  </a:ext>
                </a:extLst>
              </a:tr>
              <a:tr h="455410">
                <a:tc>
                  <a:txBody>
                    <a:bodyPr/>
                    <a:lstStyle/>
                    <a:p>
                      <a:r>
                        <a:rPr lang="en-CA" dirty="0"/>
                        <a:t>12</a:t>
                      </a:r>
                    </a:p>
                  </a:txBody>
                  <a:tcPr marL="416206" marR="416206"/>
                </a:tc>
                <a:extLst>
                  <a:ext uri="{0D108BD9-81ED-4DB2-BD59-A6C34878D82A}">
                    <a16:rowId xmlns:a16="http://schemas.microsoft.com/office/drawing/2014/main" val="3857356199"/>
                  </a:ext>
                </a:extLst>
              </a:tr>
              <a:tr h="455410">
                <a:tc>
                  <a:txBody>
                    <a:bodyPr/>
                    <a:lstStyle/>
                    <a:p>
                      <a:endParaRPr lang="en-CA" dirty="0"/>
                    </a:p>
                  </a:txBody>
                  <a:tcPr marL="416206" marR="416206"/>
                </a:tc>
                <a:extLst>
                  <a:ext uri="{0D108BD9-81ED-4DB2-BD59-A6C34878D82A}">
                    <a16:rowId xmlns:a16="http://schemas.microsoft.com/office/drawing/2014/main" val="1496094326"/>
                  </a:ext>
                </a:extLst>
              </a:tr>
              <a:tr h="455410">
                <a:tc>
                  <a:txBody>
                    <a:bodyPr/>
                    <a:lstStyle/>
                    <a:p>
                      <a:endParaRPr lang="en-CA" dirty="0"/>
                    </a:p>
                  </a:txBody>
                  <a:tcPr marL="416206" marR="416206"/>
                </a:tc>
                <a:extLst>
                  <a:ext uri="{0D108BD9-81ED-4DB2-BD59-A6C34878D82A}">
                    <a16:rowId xmlns:a16="http://schemas.microsoft.com/office/drawing/2014/main" val="1880182105"/>
                  </a:ext>
                </a:extLst>
              </a:tr>
              <a:tr h="455410">
                <a:tc>
                  <a:txBody>
                    <a:bodyPr/>
                    <a:lstStyle/>
                    <a:p>
                      <a:endParaRPr lang="en-CA" dirty="0"/>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112253" y="5485510"/>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993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7B7D-21F8-4F99-8E67-E1261E7A2502}"/>
              </a:ext>
            </a:extLst>
          </p:cNvPr>
          <p:cNvSpPr>
            <a:spLocks noGrp="1"/>
          </p:cNvSpPr>
          <p:nvPr>
            <p:ph type="title"/>
          </p:nvPr>
        </p:nvSpPr>
        <p:spPr/>
        <p:txBody>
          <a:bodyPr/>
          <a:lstStyle/>
          <a:p>
            <a:r>
              <a:rPr lang="en-CA" dirty="0"/>
              <a:t>Delete Implementation</a:t>
            </a:r>
          </a:p>
        </p:txBody>
      </p:sp>
      <p:sp>
        <p:nvSpPr>
          <p:cNvPr id="4" name="Rectangle 3">
            <a:extLst>
              <a:ext uri="{FF2B5EF4-FFF2-40B4-BE49-F238E27FC236}">
                <a16:creationId xmlns:a16="http://schemas.microsoft.com/office/drawing/2014/main" id="{55DB1ED2-A36F-404B-9BC8-D95AE4AB1CFC}"/>
              </a:ext>
            </a:extLst>
          </p:cNvPr>
          <p:cNvSpPr/>
          <p:nvPr/>
        </p:nvSpPr>
        <p:spPr>
          <a:xfrm>
            <a:off x="1219200" y="2527300"/>
            <a:ext cx="24257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Bucket 0</a:t>
            </a:r>
          </a:p>
          <a:p>
            <a:pPr algn="ctr"/>
            <a:r>
              <a:rPr lang="en-CA" dirty="0">
                <a:solidFill>
                  <a:schemeClr val="bg1"/>
                </a:solidFill>
              </a:rPr>
              <a:t>10 Records</a:t>
            </a:r>
          </a:p>
        </p:txBody>
      </p:sp>
      <p:sp>
        <p:nvSpPr>
          <p:cNvPr id="5" name="Rectangle 4">
            <a:extLst>
              <a:ext uri="{FF2B5EF4-FFF2-40B4-BE49-F238E27FC236}">
                <a16:creationId xmlns:a16="http://schemas.microsoft.com/office/drawing/2014/main" id="{7F568184-4265-472C-BE9D-35BC1C14FA92}"/>
              </a:ext>
            </a:extLst>
          </p:cNvPr>
          <p:cNvSpPr/>
          <p:nvPr/>
        </p:nvSpPr>
        <p:spPr>
          <a:xfrm>
            <a:off x="4660900" y="2527300"/>
            <a:ext cx="24257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Bucket 1</a:t>
            </a:r>
          </a:p>
          <a:p>
            <a:pPr algn="ctr"/>
            <a:r>
              <a:rPr lang="en-CA" dirty="0">
                <a:solidFill>
                  <a:schemeClr val="bg1"/>
                </a:solidFill>
              </a:rPr>
              <a:t>10 Records</a:t>
            </a:r>
          </a:p>
        </p:txBody>
      </p:sp>
      <p:sp>
        <p:nvSpPr>
          <p:cNvPr id="6" name="Rectangle 5">
            <a:extLst>
              <a:ext uri="{FF2B5EF4-FFF2-40B4-BE49-F238E27FC236}">
                <a16:creationId xmlns:a16="http://schemas.microsoft.com/office/drawing/2014/main" id="{9C17FE6F-881D-4114-9730-54DD1C43C390}"/>
              </a:ext>
            </a:extLst>
          </p:cNvPr>
          <p:cNvSpPr/>
          <p:nvPr/>
        </p:nvSpPr>
        <p:spPr>
          <a:xfrm>
            <a:off x="8153400" y="2527300"/>
            <a:ext cx="24257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Bucket 2</a:t>
            </a:r>
          </a:p>
          <a:p>
            <a:pPr algn="ctr"/>
            <a:r>
              <a:rPr lang="en-CA" dirty="0">
                <a:solidFill>
                  <a:schemeClr val="bg1"/>
                </a:solidFill>
              </a:rPr>
              <a:t>10 Records</a:t>
            </a:r>
          </a:p>
        </p:txBody>
      </p:sp>
      <p:cxnSp>
        <p:nvCxnSpPr>
          <p:cNvPr id="8" name="Straight Arrow Connector 7">
            <a:extLst>
              <a:ext uri="{FF2B5EF4-FFF2-40B4-BE49-F238E27FC236}">
                <a16:creationId xmlns:a16="http://schemas.microsoft.com/office/drawing/2014/main" id="{E848ACDD-338E-4905-B9C0-245DB9E28A05}"/>
              </a:ext>
            </a:extLst>
          </p:cNvPr>
          <p:cNvCxnSpPr>
            <a:cxnSpLocks/>
            <a:stCxn id="4" idx="3"/>
            <a:endCxn id="5" idx="1"/>
          </p:cNvCxnSpPr>
          <p:nvPr/>
        </p:nvCxnSpPr>
        <p:spPr>
          <a:xfrm>
            <a:off x="3644900" y="3441700"/>
            <a:ext cx="1016000"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72D5467-19B3-4BCB-B354-1B53198764C7}"/>
              </a:ext>
            </a:extLst>
          </p:cNvPr>
          <p:cNvCxnSpPr>
            <a:cxnSpLocks/>
            <a:stCxn id="5" idx="3"/>
          </p:cNvCxnSpPr>
          <p:nvPr/>
        </p:nvCxnSpPr>
        <p:spPr>
          <a:xfrm>
            <a:off x="7086600" y="3441700"/>
            <a:ext cx="1066800"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682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7B7D-21F8-4F99-8E67-E1261E7A2502}"/>
              </a:ext>
            </a:extLst>
          </p:cNvPr>
          <p:cNvSpPr>
            <a:spLocks noGrp="1"/>
          </p:cNvSpPr>
          <p:nvPr>
            <p:ph type="title"/>
          </p:nvPr>
        </p:nvSpPr>
        <p:spPr/>
        <p:txBody>
          <a:bodyPr/>
          <a:lstStyle/>
          <a:p>
            <a:r>
              <a:rPr lang="en-CA" dirty="0"/>
              <a:t>Deletion Implementation</a:t>
            </a:r>
          </a:p>
        </p:txBody>
      </p:sp>
      <p:sp>
        <p:nvSpPr>
          <p:cNvPr id="3" name="Content Placeholder 2">
            <a:extLst>
              <a:ext uri="{FF2B5EF4-FFF2-40B4-BE49-F238E27FC236}">
                <a16:creationId xmlns:a16="http://schemas.microsoft.com/office/drawing/2014/main" id="{4AB61C08-85CD-49F1-98B8-9510424B7DE6}"/>
              </a:ext>
            </a:extLst>
          </p:cNvPr>
          <p:cNvSpPr>
            <a:spLocks noGrp="1"/>
          </p:cNvSpPr>
          <p:nvPr>
            <p:ph idx="1"/>
          </p:nvPr>
        </p:nvSpPr>
        <p:spPr/>
        <p:txBody>
          <a:bodyPr/>
          <a:lstStyle/>
          <a:p>
            <a:endParaRPr lang="en-CA" dirty="0"/>
          </a:p>
        </p:txBody>
      </p:sp>
      <p:sp>
        <p:nvSpPr>
          <p:cNvPr id="4" name="Rectangle 3">
            <a:extLst>
              <a:ext uri="{FF2B5EF4-FFF2-40B4-BE49-F238E27FC236}">
                <a16:creationId xmlns:a16="http://schemas.microsoft.com/office/drawing/2014/main" id="{55DB1ED2-A36F-404B-9BC8-D95AE4AB1CFC}"/>
              </a:ext>
            </a:extLst>
          </p:cNvPr>
          <p:cNvSpPr/>
          <p:nvPr/>
        </p:nvSpPr>
        <p:spPr>
          <a:xfrm>
            <a:off x="1219200" y="2527300"/>
            <a:ext cx="24257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Bucket 0</a:t>
            </a:r>
          </a:p>
          <a:p>
            <a:pPr algn="ctr"/>
            <a:r>
              <a:rPr lang="en-CA" dirty="0">
                <a:solidFill>
                  <a:schemeClr val="bg1"/>
                </a:solidFill>
              </a:rPr>
              <a:t>5 Records</a:t>
            </a:r>
          </a:p>
        </p:txBody>
      </p:sp>
      <p:sp>
        <p:nvSpPr>
          <p:cNvPr id="5" name="Rectangle 4">
            <a:extLst>
              <a:ext uri="{FF2B5EF4-FFF2-40B4-BE49-F238E27FC236}">
                <a16:creationId xmlns:a16="http://schemas.microsoft.com/office/drawing/2014/main" id="{7F568184-4265-472C-BE9D-35BC1C14FA92}"/>
              </a:ext>
            </a:extLst>
          </p:cNvPr>
          <p:cNvSpPr/>
          <p:nvPr/>
        </p:nvSpPr>
        <p:spPr>
          <a:xfrm>
            <a:off x="4660900" y="2527300"/>
            <a:ext cx="24257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Bucket 1</a:t>
            </a:r>
          </a:p>
          <a:p>
            <a:pPr algn="ctr"/>
            <a:r>
              <a:rPr lang="en-CA" dirty="0">
                <a:solidFill>
                  <a:schemeClr val="bg1"/>
                </a:solidFill>
              </a:rPr>
              <a:t>0 Records</a:t>
            </a:r>
          </a:p>
        </p:txBody>
      </p:sp>
      <p:sp>
        <p:nvSpPr>
          <p:cNvPr id="6" name="Rectangle 5">
            <a:extLst>
              <a:ext uri="{FF2B5EF4-FFF2-40B4-BE49-F238E27FC236}">
                <a16:creationId xmlns:a16="http://schemas.microsoft.com/office/drawing/2014/main" id="{9C17FE6F-881D-4114-9730-54DD1C43C390}"/>
              </a:ext>
            </a:extLst>
          </p:cNvPr>
          <p:cNvSpPr/>
          <p:nvPr/>
        </p:nvSpPr>
        <p:spPr>
          <a:xfrm>
            <a:off x="8153400" y="2527300"/>
            <a:ext cx="24257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Bucket 2</a:t>
            </a:r>
          </a:p>
          <a:p>
            <a:pPr algn="ctr"/>
            <a:r>
              <a:rPr lang="en-CA" dirty="0">
                <a:solidFill>
                  <a:schemeClr val="bg1"/>
                </a:solidFill>
              </a:rPr>
              <a:t>6 Records</a:t>
            </a:r>
          </a:p>
        </p:txBody>
      </p:sp>
      <p:cxnSp>
        <p:nvCxnSpPr>
          <p:cNvPr id="8" name="Straight Arrow Connector 7">
            <a:extLst>
              <a:ext uri="{FF2B5EF4-FFF2-40B4-BE49-F238E27FC236}">
                <a16:creationId xmlns:a16="http://schemas.microsoft.com/office/drawing/2014/main" id="{E848ACDD-338E-4905-B9C0-245DB9E28A05}"/>
              </a:ext>
            </a:extLst>
          </p:cNvPr>
          <p:cNvCxnSpPr>
            <a:cxnSpLocks/>
            <a:stCxn id="4" idx="3"/>
            <a:endCxn id="5" idx="1"/>
          </p:cNvCxnSpPr>
          <p:nvPr/>
        </p:nvCxnSpPr>
        <p:spPr>
          <a:xfrm>
            <a:off x="3644900" y="3441700"/>
            <a:ext cx="1016000"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72D5467-19B3-4BCB-B354-1B53198764C7}"/>
              </a:ext>
            </a:extLst>
          </p:cNvPr>
          <p:cNvCxnSpPr>
            <a:cxnSpLocks/>
            <a:stCxn id="5" idx="3"/>
          </p:cNvCxnSpPr>
          <p:nvPr/>
        </p:nvCxnSpPr>
        <p:spPr>
          <a:xfrm>
            <a:off x="7086600" y="3441700"/>
            <a:ext cx="1066800"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681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0778-ACE6-4B2B-9153-44F1D350F27E}"/>
              </a:ext>
            </a:extLst>
          </p:cNvPr>
          <p:cNvSpPr>
            <a:spLocks noGrp="1"/>
          </p:cNvSpPr>
          <p:nvPr>
            <p:ph type="title"/>
          </p:nvPr>
        </p:nvSpPr>
        <p:spPr/>
        <p:txBody>
          <a:bodyPr/>
          <a:lstStyle/>
          <a:p>
            <a:r>
              <a:rPr lang="en-CA" dirty="0"/>
              <a:t>Deletion Performance</a:t>
            </a:r>
          </a:p>
        </p:txBody>
      </p:sp>
      <p:sp>
        <p:nvSpPr>
          <p:cNvPr id="3" name="Content Placeholder 2">
            <a:extLst>
              <a:ext uri="{FF2B5EF4-FFF2-40B4-BE49-F238E27FC236}">
                <a16:creationId xmlns:a16="http://schemas.microsoft.com/office/drawing/2014/main" id="{14494A74-61FC-49D6-A60D-3598FC73FE10}"/>
              </a:ext>
            </a:extLst>
          </p:cNvPr>
          <p:cNvSpPr>
            <a:spLocks noGrp="1"/>
          </p:cNvSpPr>
          <p:nvPr>
            <p:ph idx="1"/>
          </p:nvPr>
        </p:nvSpPr>
        <p:spPr/>
        <p:txBody>
          <a:bodyPr/>
          <a:lstStyle/>
          <a:p>
            <a:r>
              <a:rPr lang="en-CA" dirty="0"/>
              <a:t>Read</a:t>
            </a:r>
          </a:p>
          <a:p>
            <a:pPr lvl="1"/>
            <a:r>
              <a:rPr lang="en-CA" dirty="0"/>
              <a:t>All buckets</a:t>
            </a:r>
          </a:p>
          <a:p>
            <a:pPr lvl="1"/>
            <a:endParaRPr lang="en-CA" dirty="0"/>
          </a:p>
          <a:p>
            <a:r>
              <a:rPr lang="en-CA" dirty="0"/>
              <a:t>Write</a:t>
            </a:r>
          </a:p>
          <a:p>
            <a:pPr lvl="1"/>
            <a:r>
              <a:rPr lang="en-CA" dirty="0"/>
              <a:t>Best case: 0</a:t>
            </a:r>
          </a:p>
          <a:p>
            <a:pPr lvl="1"/>
            <a:r>
              <a:rPr lang="en-CA" dirty="0"/>
              <a:t>Worst case: all buckets</a:t>
            </a:r>
          </a:p>
          <a:p>
            <a:pPr lvl="1"/>
            <a:endParaRPr lang="en-CA" dirty="0"/>
          </a:p>
        </p:txBody>
      </p:sp>
    </p:spTree>
    <p:extLst>
      <p:ext uri="{BB962C8B-B14F-4D97-AF65-F5344CB8AC3E}">
        <p14:creationId xmlns:p14="http://schemas.microsoft.com/office/powerpoint/2010/main" val="382749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Get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Get 2</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extLst>
              <p:ext uri="{D42A27DB-BD31-4B8C-83A1-F6EECF244321}">
                <p14:modId xmlns:p14="http://schemas.microsoft.com/office/powerpoint/2010/main" val="1317524010"/>
              </p:ext>
            </p:extLst>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r>
                        <a:rPr lang="en-CA" dirty="0"/>
                        <a:t>4</a:t>
                      </a:r>
                    </a:p>
                  </a:txBody>
                  <a:tcPr marL="416206" marR="416206"/>
                </a:tc>
                <a:extLst>
                  <a:ext uri="{0D108BD9-81ED-4DB2-BD59-A6C34878D82A}">
                    <a16:rowId xmlns:a16="http://schemas.microsoft.com/office/drawing/2014/main" val="2530077605"/>
                  </a:ext>
                </a:extLst>
              </a:tr>
              <a:tr h="455410">
                <a:tc>
                  <a:txBody>
                    <a:bodyPr/>
                    <a:lstStyle/>
                    <a:p>
                      <a:r>
                        <a:rPr lang="en-CA" dirty="0"/>
                        <a:t>6</a:t>
                      </a:r>
                    </a:p>
                  </a:txBody>
                  <a:tcPr marL="416206" marR="416206"/>
                </a:tc>
                <a:extLst>
                  <a:ext uri="{0D108BD9-81ED-4DB2-BD59-A6C34878D82A}">
                    <a16:rowId xmlns:a16="http://schemas.microsoft.com/office/drawing/2014/main" val="881020668"/>
                  </a:ext>
                </a:extLst>
              </a:tr>
              <a:tr h="455410">
                <a:tc>
                  <a:txBody>
                    <a:bodyPr/>
                    <a:lstStyle/>
                    <a:p>
                      <a:r>
                        <a:rPr lang="en-CA" dirty="0"/>
                        <a:t>8</a:t>
                      </a:r>
                    </a:p>
                  </a:txBody>
                  <a:tcPr marL="416206" marR="416206"/>
                </a:tc>
                <a:extLst>
                  <a:ext uri="{0D108BD9-81ED-4DB2-BD59-A6C34878D82A}">
                    <a16:rowId xmlns:a16="http://schemas.microsoft.com/office/drawing/2014/main" val="845025472"/>
                  </a:ext>
                </a:extLst>
              </a:tr>
              <a:tr h="455410">
                <a:tc>
                  <a:txBody>
                    <a:bodyPr/>
                    <a:lstStyle/>
                    <a:p>
                      <a:r>
                        <a:rPr lang="en-CA" dirty="0"/>
                        <a:t>12</a:t>
                      </a:r>
                    </a:p>
                  </a:txBody>
                  <a:tcPr marL="416206" marR="416206"/>
                </a:tc>
                <a:extLst>
                  <a:ext uri="{0D108BD9-81ED-4DB2-BD59-A6C34878D82A}">
                    <a16:rowId xmlns:a16="http://schemas.microsoft.com/office/drawing/2014/main" val="3857356199"/>
                  </a:ext>
                </a:extLst>
              </a:tr>
              <a:tr h="455410">
                <a:tc>
                  <a:txBody>
                    <a:bodyPr/>
                    <a:lstStyle/>
                    <a:p>
                      <a:r>
                        <a:rPr lang="en-CA" dirty="0"/>
                        <a:t>46</a:t>
                      </a:r>
                    </a:p>
                  </a:txBody>
                  <a:tcPr marL="416206" marR="416206"/>
                </a:tc>
                <a:extLst>
                  <a:ext uri="{0D108BD9-81ED-4DB2-BD59-A6C34878D82A}">
                    <a16:rowId xmlns:a16="http://schemas.microsoft.com/office/drawing/2014/main" val="1496094326"/>
                  </a:ext>
                </a:extLst>
              </a:tr>
              <a:tr h="455410">
                <a:tc>
                  <a:txBody>
                    <a:bodyPr/>
                    <a:lstStyle/>
                    <a:p>
                      <a:r>
                        <a:rPr lang="en-CA" dirty="0"/>
                        <a:t>2</a:t>
                      </a:r>
                    </a:p>
                  </a:txBody>
                  <a:tcPr marL="416206" marR="416206"/>
                </a:tc>
                <a:extLst>
                  <a:ext uri="{0D108BD9-81ED-4DB2-BD59-A6C34878D82A}">
                    <a16:rowId xmlns:a16="http://schemas.microsoft.com/office/drawing/2014/main" val="1880182105"/>
                  </a:ext>
                </a:extLst>
              </a:tr>
              <a:tr h="455410">
                <a:tc>
                  <a:txBody>
                    <a:bodyPr/>
                    <a:lstStyle/>
                    <a:p>
                      <a:r>
                        <a:rPr lang="en-CA" dirty="0"/>
                        <a:t>89</a:t>
                      </a:r>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091471" y="2742310"/>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129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Get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Get 2</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r>
                        <a:rPr lang="en-CA" dirty="0"/>
                        <a:t>4</a:t>
                      </a:r>
                    </a:p>
                  </a:txBody>
                  <a:tcPr marL="416206" marR="416206"/>
                </a:tc>
                <a:extLst>
                  <a:ext uri="{0D108BD9-81ED-4DB2-BD59-A6C34878D82A}">
                    <a16:rowId xmlns:a16="http://schemas.microsoft.com/office/drawing/2014/main" val="2530077605"/>
                  </a:ext>
                </a:extLst>
              </a:tr>
              <a:tr h="455410">
                <a:tc>
                  <a:txBody>
                    <a:bodyPr/>
                    <a:lstStyle/>
                    <a:p>
                      <a:r>
                        <a:rPr lang="en-CA" dirty="0"/>
                        <a:t>6</a:t>
                      </a:r>
                    </a:p>
                  </a:txBody>
                  <a:tcPr marL="416206" marR="416206"/>
                </a:tc>
                <a:extLst>
                  <a:ext uri="{0D108BD9-81ED-4DB2-BD59-A6C34878D82A}">
                    <a16:rowId xmlns:a16="http://schemas.microsoft.com/office/drawing/2014/main" val="881020668"/>
                  </a:ext>
                </a:extLst>
              </a:tr>
              <a:tr h="455410">
                <a:tc>
                  <a:txBody>
                    <a:bodyPr/>
                    <a:lstStyle/>
                    <a:p>
                      <a:r>
                        <a:rPr lang="en-CA" dirty="0"/>
                        <a:t>8</a:t>
                      </a:r>
                    </a:p>
                  </a:txBody>
                  <a:tcPr marL="416206" marR="416206"/>
                </a:tc>
                <a:extLst>
                  <a:ext uri="{0D108BD9-81ED-4DB2-BD59-A6C34878D82A}">
                    <a16:rowId xmlns:a16="http://schemas.microsoft.com/office/drawing/2014/main" val="845025472"/>
                  </a:ext>
                </a:extLst>
              </a:tr>
              <a:tr h="455410">
                <a:tc>
                  <a:txBody>
                    <a:bodyPr/>
                    <a:lstStyle/>
                    <a:p>
                      <a:r>
                        <a:rPr lang="en-CA" dirty="0"/>
                        <a:t>12</a:t>
                      </a:r>
                    </a:p>
                  </a:txBody>
                  <a:tcPr marL="416206" marR="416206"/>
                </a:tc>
                <a:extLst>
                  <a:ext uri="{0D108BD9-81ED-4DB2-BD59-A6C34878D82A}">
                    <a16:rowId xmlns:a16="http://schemas.microsoft.com/office/drawing/2014/main" val="3857356199"/>
                  </a:ext>
                </a:extLst>
              </a:tr>
              <a:tr h="455410">
                <a:tc>
                  <a:txBody>
                    <a:bodyPr/>
                    <a:lstStyle/>
                    <a:p>
                      <a:r>
                        <a:rPr lang="en-CA" dirty="0"/>
                        <a:t>46</a:t>
                      </a:r>
                    </a:p>
                  </a:txBody>
                  <a:tcPr marL="416206" marR="416206"/>
                </a:tc>
                <a:extLst>
                  <a:ext uri="{0D108BD9-81ED-4DB2-BD59-A6C34878D82A}">
                    <a16:rowId xmlns:a16="http://schemas.microsoft.com/office/drawing/2014/main" val="1496094326"/>
                  </a:ext>
                </a:extLst>
              </a:tr>
              <a:tr h="455410">
                <a:tc>
                  <a:txBody>
                    <a:bodyPr/>
                    <a:lstStyle/>
                    <a:p>
                      <a:r>
                        <a:rPr lang="en-CA" dirty="0"/>
                        <a:t>2</a:t>
                      </a:r>
                    </a:p>
                  </a:txBody>
                  <a:tcPr marL="416206" marR="416206"/>
                </a:tc>
                <a:extLst>
                  <a:ext uri="{0D108BD9-81ED-4DB2-BD59-A6C34878D82A}">
                    <a16:rowId xmlns:a16="http://schemas.microsoft.com/office/drawing/2014/main" val="1880182105"/>
                  </a:ext>
                </a:extLst>
              </a:tr>
              <a:tr h="455410">
                <a:tc>
                  <a:txBody>
                    <a:bodyPr/>
                    <a:lstStyle/>
                    <a:p>
                      <a:r>
                        <a:rPr lang="en-CA" dirty="0"/>
                        <a:t>89</a:t>
                      </a:r>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091471" y="3136010"/>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537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Get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Get 2</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r>
                        <a:rPr lang="en-CA" dirty="0"/>
                        <a:t>4</a:t>
                      </a:r>
                    </a:p>
                  </a:txBody>
                  <a:tcPr marL="416206" marR="416206"/>
                </a:tc>
                <a:extLst>
                  <a:ext uri="{0D108BD9-81ED-4DB2-BD59-A6C34878D82A}">
                    <a16:rowId xmlns:a16="http://schemas.microsoft.com/office/drawing/2014/main" val="2530077605"/>
                  </a:ext>
                </a:extLst>
              </a:tr>
              <a:tr h="455410">
                <a:tc>
                  <a:txBody>
                    <a:bodyPr/>
                    <a:lstStyle/>
                    <a:p>
                      <a:r>
                        <a:rPr lang="en-CA" dirty="0"/>
                        <a:t>6</a:t>
                      </a:r>
                    </a:p>
                  </a:txBody>
                  <a:tcPr marL="416206" marR="416206"/>
                </a:tc>
                <a:extLst>
                  <a:ext uri="{0D108BD9-81ED-4DB2-BD59-A6C34878D82A}">
                    <a16:rowId xmlns:a16="http://schemas.microsoft.com/office/drawing/2014/main" val="881020668"/>
                  </a:ext>
                </a:extLst>
              </a:tr>
              <a:tr h="455410">
                <a:tc>
                  <a:txBody>
                    <a:bodyPr/>
                    <a:lstStyle/>
                    <a:p>
                      <a:r>
                        <a:rPr lang="en-CA" dirty="0"/>
                        <a:t>8</a:t>
                      </a:r>
                    </a:p>
                  </a:txBody>
                  <a:tcPr marL="416206" marR="416206"/>
                </a:tc>
                <a:extLst>
                  <a:ext uri="{0D108BD9-81ED-4DB2-BD59-A6C34878D82A}">
                    <a16:rowId xmlns:a16="http://schemas.microsoft.com/office/drawing/2014/main" val="845025472"/>
                  </a:ext>
                </a:extLst>
              </a:tr>
              <a:tr h="455410">
                <a:tc>
                  <a:txBody>
                    <a:bodyPr/>
                    <a:lstStyle/>
                    <a:p>
                      <a:r>
                        <a:rPr lang="en-CA" dirty="0"/>
                        <a:t>12</a:t>
                      </a:r>
                    </a:p>
                  </a:txBody>
                  <a:tcPr marL="416206" marR="416206"/>
                </a:tc>
                <a:extLst>
                  <a:ext uri="{0D108BD9-81ED-4DB2-BD59-A6C34878D82A}">
                    <a16:rowId xmlns:a16="http://schemas.microsoft.com/office/drawing/2014/main" val="3857356199"/>
                  </a:ext>
                </a:extLst>
              </a:tr>
              <a:tr h="455410">
                <a:tc>
                  <a:txBody>
                    <a:bodyPr/>
                    <a:lstStyle/>
                    <a:p>
                      <a:r>
                        <a:rPr lang="en-CA" dirty="0"/>
                        <a:t>46</a:t>
                      </a:r>
                    </a:p>
                  </a:txBody>
                  <a:tcPr marL="416206" marR="416206"/>
                </a:tc>
                <a:extLst>
                  <a:ext uri="{0D108BD9-81ED-4DB2-BD59-A6C34878D82A}">
                    <a16:rowId xmlns:a16="http://schemas.microsoft.com/office/drawing/2014/main" val="1496094326"/>
                  </a:ext>
                </a:extLst>
              </a:tr>
              <a:tr h="455410">
                <a:tc>
                  <a:txBody>
                    <a:bodyPr/>
                    <a:lstStyle/>
                    <a:p>
                      <a:r>
                        <a:rPr lang="en-CA" dirty="0"/>
                        <a:t>2</a:t>
                      </a:r>
                    </a:p>
                  </a:txBody>
                  <a:tcPr marL="416206" marR="416206"/>
                </a:tc>
                <a:extLst>
                  <a:ext uri="{0D108BD9-81ED-4DB2-BD59-A6C34878D82A}">
                    <a16:rowId xmlns:a16="http://schemas.microsoft.com/office/drawing/2014/main" val="1880182105"/>
                  </a:ext>
                </a:extLst>
              </a:tr>
              <a:tr h="455410">
                <a:tc>
                  <a:txBody>
                    <a:bodyPr/>
                    <a:lstStyle/>
                    <a:p>
                      <a:r>
                        <a:rPr lang="en-CA" dirty="0"/>
                        <a:t>89</a:t>
                      </a:r>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091471" y="3593210"/>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21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Motivation</a:t>
            </a:r>
            <a:endParaRPr lang="en-CA" dirty="0"/>
          </a:p>
        </p:txBody>
      </p:sp>
      <p:sp>
        <p:nvSpPr>
          <p:cNvPr id="3" name="Content Placeholder 2"/>
          <p:cNvSpPr>
            <a:spLocks noGrp="1"/>
          </p:cNvSpPr>
          <p:nvPr>
            <p:ph idx="1"/>
          </p:nvPr>
        </p:nvSpPr>
        <p:spPr/>
        <p:txBody>
          <a:bodyPr/>
          <a:lstStyle/>
          <a:p>
            <a:r>
              <a:rPr lang="en-CA"/>
              <a:t>Embedded devices and sensors collecting more data (Internet of Things)</a:t>
            </a:r>
          </a:p>
          <a:p>
            <a:r>
              <a:rPr lang="en-CA"/>
              <a:t>Processing data on the device is more energy efficient</a:t>
            </a:r>
          </a:p>
          <a:p>
            <a:r>
              <a:rPr lang="en-CA"/>
              <a:t>Implementing database structures such as a linear hash table allows for improved data handling on embedded devices</a:t>
            </a:r>
            <a:endParaRPr lang="en-CA" dirty="0"/>
          </a:p>
        </p:txBody>
      </p:sp>
    </p:spTree>
    <p:extLst>
      <p:ext uri="{BB962C8B-B14F-4D97-AF65-F5344CB8AC3E}">
        <p14:creationId xmlns:p14="http://schemas.microsoft.com/office/powerpoint/2010/main" val="1180135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Get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Get 2</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r>
                        <a:rPr lang="en-CA" dirty="0"/>
                        <a:t>4</a:t>
                      </a:r>
                    </a:p>
                  </a:txBody>
                  <a:tcPr marL="416206" marR="416206"/>
                </a:tc>
                <a:extLst>
                  <a:ext uri="{0D108BD9-81ED-4DB2-BD59-A6C34878D82A}">
                    <a16:rowId xmlns:a16="http://schemas.microsoft.com/office/drawing/2014/main" val="2530077605"/>
                  </a:ext>
                </a:extLst>
              </a:tr>
              <a:tr h="455410">
                <a:tc>
                  <a:txBody>
                    <a:bodyPr/>
                    <a:lstStyle/>
                    <a:p>
                      <a:r>
                        <a:rPr lang="en-CA" dirty="0"/>
                        <a:t>6</a:t>
                      </a:r>
                    </a:p>
                  </a:txBody>
                  <a:tcPr marL="416206" marR="416206"/>
                </a:tc>
                <a:extLst>
                  <a:ext uri="{0D108BD9-81ED-4DB2-BD59-A6C34878D82A}">
                    <a16:rowId xmlns:a16="http://schemas.microsoft.com/office/drawing/2014/main" val="881020668"/>
                  </a:ext>
                </a:extLst>
              </a:tr>
              <a:tr h="455410">
                <a:tc>
                  <a:txBody>
                    <a:bodyPr/>
                    <a:lstStyle/>
                    <a:p>
                      <a:r>
                        <a:rPr lang="en-CA" dirty="0"/>
                        <a:t>8</a:t>
                      </a:r>
                    </a:p>
                  </a:txBody>
                  <a:tcPr marL="416206" marR="416206"/>
                </a:tc>
                <a:extLst>
                  <a:ext uri="{0D108BD9-81ED-4DB2-BD59-A6C34878D82A}">
                    <a16:rowId xmlns:a16="http://schemas.microsoft.com/office/drawing/2014/main" val="845025472"/>
                  </a:ext>
                </a:extLst>
              </a:tr>
              <a:tr h="455410">
                <a:tc>
                  <a:txBody>
                    <a:bodyPr/>
                    <a:lstStyle/>
                    <a:p>
                      <a:r>
                        <a:rPr lang="en-CA" dirty="0"/>
                        <a:t>12</a:t>
                      </a:r>
                    </a:p>
                  </a:txBody>
                  <a:tcPr marL="416206" marR="416206"/>
                </a:tc>
                <a:extLst>
                  <a:ext uri="{0D108BD9-81ED-4DB2-BD59-A6C34878D82A}">
                    <a16:rowId xmlns:a16="http://schemas.microsoft.com/office/drawing/2014/main" val="3857356199"/>
                  </a:ext>
                </a:extLst>
              </a:tr>
              <a:tr h="455410">
                <a:tc>
                  <a:txBody>
                    <a:bodyPr/>
                    <a:lstStyle/>
                    <a:p>
                      <a:r>
                        <a:rPr lang="en-CA" dirty="0"/>
                        <a:t>46</a:t>
                      </a:r>
                    </a:p>
                  </a:txBody>
                  <a:tcPr marL="416206" marR="416206"/>
                </a:tc>
                <a:extLst>
                  <a:ext uri="{0D108BD9-81ED-4DB2-BD59-A6C34878D82A}">
                    <a16:rowId xmlns:a16="http://schemas.microsoft.com/office/drawing/2014/main" val="1496094326"/>
                  </a:ext>
                </a:extLst>
              </a:tr>
              <a:tr h="455410">
                <a:tc>
                  <a:txBody>
                    <a:bodyPr/>
                    <a:lstStyle/>
                    <a:p>
                      <a:r>
                        <a:rPr lang="en-CA" dirty="0"/>
                        <a:t>2</a:t>
                      </a:r>
                    </a:p>
                  </a:txBody>
                  <a:tcPr marL="416206" marR="416206"/>
                </a:tc>
                <a:extLst>
                  <a:ext uri="{0D108BD9-81ED-4DB2-BD59-A6C34878D82A}">
                    <a16:rowId xmlns:a16="http://schemas.microsoft.com/office/drawing/2014/main" val="1880182105"/>
                  </a:ext>
                </a:extLst>
              </a:tr>
              <a:tr h="455410">
                <a:tc>
                  <a:txBody>
                    <a:bodyPr/>
                    <a:lstStyle/>
                    <a:p>
                      <a:r>
                        <a:rPr lang="en-CA" dirty="0"/>
                        <a:t>89</a:t>
                      </a:r>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091471" y="4063110"/>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499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Get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Get 2</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r>
                        <a:rPr lang="en-CA" dirty="0"/>
                        <a:t>4</a:t>
                      </a:r>
                    </a:p>
                  </a:txBody>
                  <a:tcPr marL="416206" marR="416206"/>
                </a:tc>
                <a:extLst>
                  <a:ext uri="{0D108BD9-81ED-4DB2-BD59-A6C34878D82A}">
                    <a16:rowId xmlns:a16="http://schemas.microsoft.com/office/drawing/2014/main" val="2530077605"/>
                  </a:ext>
                </a:extLst>
              </a:tr>
              <a:tr h="455410">
                <a:tc>
                  <a:txBody>
                    <a:bodyPr/>
                    <a:lstStyle/>
                    <a:p>
                      <a:r>
                        <a:rPr lang="en-CA" dirty="0"/>
                        <a:t>6</a:t>
                      </a:r>
                    </a:p>
                  </a:txBody>
                  <a:tcPr marL="416206" marR="416206"/>
                </a:tc>
                <a:extLst>
                  <a:ext uri="{0D108BD9-81ED-4DB2-BD59-A6C34878D82A}">
                    <a16:rowId xmlns:a16="http://schemas.microsoft.com/office/drawing/2014/main" val="881020668"/>
                  </a:ext>
                </a:extLst>
              </a:tr>
              <a:tr h="455410">
                <a:tc>
                  <a:txBody>
                    <a:bodyPr/>
                    <a:lstStyle/>
                    <a:p>
                      <a:r>
                        <a:rPr lang="en-CA" dirty="0"/>
                        <a:t>8</a:t>
                      </a:r>
                    </a:p>
                  </a:txBody>
                  <a:tcPr marL="416206" marR="416206"/>
                </a:tc>
                <a:extLst>
                  <a:ext uri="{0D108BD9-81ED-4DB2-BD59-A6C34878D82A}">
                    <a16:rowId xmlns:a16="http://schemas.microsoft.com/office/drawing/2014/main" val="845025472"/>
                  </a:ext>
                </a:extLst>
              </a:tr>
              <a:tr h="455410">
                <a:tc>
                  <a:txBody>
                    <a:bodyPr/>
                    <a:lstStyle/>
                    <a:p>
                      <a:r>
                        <a:rPr lang="en-CA" dirty="0"/>
                        <a:t>12</a:t>
                      </a:r>
                    </a:p>
                  </a:txBody>
                  <a:tcPr marL="416206" marR="416206"/>
                </a:tc>
                <a:extLst>
                  <a:ext uri="{0D108BD9-81ED-4DB2-BD59-A6C34878D82A}">
                    <a16:rowId xmlns:a16="http://schemas.microsoft.com/office/drawing/2014/main" val="3857356199"/>
                  </a:ext>
                </a:extLst>
              </a:tr>
              <a:tr h="455410">
                <a:tc>
                  <a:txBody>
                    <a:bodyPr/>
                    <a:lstStyle/>
                    <a:p>
                      <a:r>
                        <a:rPr lang="en-CA" dirty="0"/>
                        <a:t>46</a:t>
                      </a:r>
                    </a:p>
                  </a:txBody>
                  <a:tcPr marL="416206" marR="416206"/>
                </a:tc>
                <a:extLst>
                  <a:ext uri="{0D108BD9-81ED-4DB2-BD59-A6C34878D82A}">
                    <a16:rowId xmlns:a16="http://schemas.microsoft.com/office/drawing/2014/main" val="1496094326"/>
                  </a:ext>
                </a:extLst>
              </a:tr>
              <a:tr h="455410">
                <a:tc>
                  <a:txBody>
                    <a:bodyPr/>
                    <a:lstStyle/>
                    <a:p>
                      <a:r>
                        <a:rPr lang="en-CA" dirty="0"/>
                        <a:t>2</a:t>
                      </a:r>
                    </a:p>
                  </a:txBody>
                  <a:tcPr marL="416206" marR="416206"/>
                </a:tc>
                <a:extLst>
                  <a:ext uri="{0D108BD9-81ED-4DB2-BD59-A6C34878D82A}">
                    <a16:rowId xmlns:a16="http://schemas.microsoft.com/office/drawing/2014/main" val="1880182105"/>
                  </a:ext>
                </a:extLst>
              </a:tr>
              <a:tr h="455410">
                <a:tc>
                  <a:txBody>
                    <a:bodyPr/>
                    <a:lstStyle/>
                    <a:p>
                      <a:r>
                        <a:rPr lang="en-CA" dirty="0"/>
                        <a:t>89</a:t>
                      </a:r>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091471" y="4507610"/>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149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777-6ECA-44FF-BCA6-41BBEC7BD35B}"/>
              </a:ext>
            </a:extLst>
          </p:cNvPr>
          <p:cNvSpPr>
            <a:spLocks noGrp="1"/>
          </p:cNvSpPr>
          <p:nvPr>
            <p:ph type="title"/>
          </p:nvPr>
        </p:nvSpPr>
        <p:spPr/>
        <p:txBody>
          <a:bodyPr/>
          <a:lstStyle/>
          <a:p>
            <a:r>
              <a:rPr lang="en-CA" dirty="0"/>
              <a:t>Get Implementation</a:t>
            </a:r>
          </a:p>
        </p:txBody>
      </p:sp>
      <p:sp>
        <p:nvSpPr>
          <p:cNvPr id="24" name="Content Placeholder 23">
            <a:extLst>
              <a:ext uri="{FF2B5EF4-FFF2-40B4-BE49-F238E27FC236}">
                <a16:creationId xmlns:a16="http://schemas.microsoft.com/office/drawing/2014/main" id="{85F1EC17-C25C-444A-AC60-EEEF6B554466}"/>
              </a:ext>
            </a:extLst>
          </p:cNvPr>
          <p:cNvSpPr>
            <a:spLocks noGrp="1"/>
          </p:cNvSpPr>
          <p:nvPr>
            <p:ph idx="1"/>
          </p:nvPr>
        </p:nvSpPr>
        <p:spPr/>
        <p:txBody>
          <a:bodyPr/>
          <a:lstStyle/>
          <a:p>
            <a:r>
              <a:rPr lang="en-CA" dirty="0"/>
              <a:t>Get 2</a:t>
            </a:r>
          </a:p>
        </p:txBody>
      </p:sp>
      <p:graphicFrame>
        <p:nvGraphicFramePr>
          <p:cNvPr id="25" name="Content Placeholder 20">
            <a:extLst>
              <a:ext uri="{FF2B5EF4-FFF2-40B4-BE49-F238E27FC236}">
                <a16:creationId xmlns:a16="http://schemas.microsoft.com/office/drawing/2014/main" id="{F74EF9DF-0430-4469-85B6-9E3D66976950}"/>
              </a:ext>
            </a:extLst>
          </p:cNvPr>
          <p:cNvGraphicFramePr>
            <a:graphicFrameLocks/>
          </p:cNvGraphicFramePr>
          <p:nvPr/>
        </p:nvGraphicFramePr>
        <p:xfrm>
          <a:off x="4933135" y="2030913"/>
          <a:ext cx="2325730" cy="3658340"/>
        </p:xfrm>
        <a:graphic>
          <a:graphicData uri="http://schemas.openxmlformats.org/drawingml/2006/table">
            <a:tbl>
              <a:tblPr firstRow="1" bandRow="1">
                <a:tableStyleId>{5C22544A-7EE6-4342-B048-85BDC9FD1C3A}</a:tableStyleId>
              </a:tblPr>
              <a:tblGrid>
                <a:gridCol w="2325730">
                  <a:extLst>
                    <a:ext uri="{9D8B030D-6E8A-4147-A177-3AD203B41FA5}">
                      <a16:colId xmlns:a16="http://schemas.microsoft.com/office/drawing/2014/main" val="946973441"/>
                    </a:ext>
                  </a:extLst>
                </a:gridCol>
              </a:tblGrid>
              <a:tr h="455410">
                <a:tc>
                  <a:txBody>
                    <a:bodyPr/>
                    <a:lstStyle/>
                    <a:p>
                      <a:pPr algn="ctr"/>
                      <a:r>
                        <a:rPr lang="en-CA" dirty="0"/>
                        <a:t>Bucket</a:t>
                      </a:r>
                    </a:p>
                  </a:txBody>
                  <a:tcPr marL="416206" marR="416206"/>
                </a:tc>
                <a:extLst>
                  <a:ext uri="{0D108BD9-81ED-4DB2-BD59-A6C34878D82A}">
                    <a16:rowId xmlns:a16="http://schemas.microsoft.com/office/drawing/2014/main" val="4012965211"/>
                  </a:ext>
                </a:extLst>
              </a:tr>
              <a:tr h="457940">
                <a:tc>
                  <a:txBody>
                    <a:bodyPr/>
                    <a:lstStyle/>
                    <a:p>
                      <a:r>
                        <a:rPr lang="en-CA" dirty="0"/>
                        <a:t>4</a:t>
                      </a:r>
                    </a:p>
                  </a:txBody>
                  <a:tcPr marL="416206" marR="416206"/>
                </a:tc>
                <a:extLst>
                  <a:ext uri="{0D108BD9-81ED-4DB2-BD59-A6C34878D82A}">
                    <a16:rowId xmlns:a16="http://schemas.microsoft.com/office/drawing/2014/main" val="2530077605"/>
                  </a:ext>
                </a:extLst>
              </a:tr>
              <a:tr h="455410">
                <a:tc>
                  <a:txBody>
                    <a:bodyPr/>
                    <a:lstStyle/>
                    <a:p>
                      <a:r>
                        <a:rPr lang="en-CA" dirty="0"/>
                        <a:t>6</a:t>
                      </a:r>
                    </a:p>
                  </a:txBody>
                  <a:tcPr marL="416206" marR="416206"/>
                </a:tc>
                <a:extLst>
                  <a:ext uri="{0D108BD9-81ED-4DB2-BD59-A6C34878D82A}">
                    <a16:rowId xmlns:a16="http://schemas.microsoft.com/office/drawing/2014/main" val="881020668"/>
                  </a:ext>
                </a:extLst>
              </a:tr>
              <a:tr h="455410">
                <a:tc>
                  <a:txBody>
                    <a:bodyPr/>
                    <a:lstStyle/>
                    <a:p>
                      <a:r>
                        <a:rPr lang="en-CA" dirty="0"/>
                        <a:t>8</a:t>
                      </a:r>
                    </a:p>
                  </a:txBody>
                  <a:tcPr marL="416206" marR="416206"/>
                </a:tc>
                <a:extLst>
                  <a:ext uri="{0D108BD9-81ED-4DB2-BD59-A6C34878D82A}">
                    <a16:rowId xmlns:a16="http://schemas.microsoft.com/office/drawing/2014/main" val="845025472"/>
                  </a:ext>
                </a:extLst>
              </a:tr>
              <a:tr h="455410">
                <a:tc>
                  <a:txBody>
                    <a:bodyPr/>
                    <a:lstStyle/>
                    <a:p>
                      <a:r>
                        <a:rPr lang="en-CA" dirty="0"/>
                        <a:t>12</a:t>
                      </a:r>
                    </a:p>
                  </a:txBody>
                  <a:tcPr marL="416206" marR="416206"/>
                </a:tc>
                <a:extLst>
                  <a:ext uri="{0D108BD9-81ED-4DB2-BD59-A6C34878D82A}">
                    <a16:rowId xmlns:a16="http://schemas.microsoft.com/office/drawing/2014/main" val="3857356199"/>
                  </a:ext>
                </a:extLst>
              </a:tr>
              <a:tr h="455410">
                <a:tc>
                  <a:txBody>
                    <a:bodyPr/>
                    <a:lstStyle/>
                    <a:p>
                      <a:r>
                        <a:rPr lang="en-CA" dirty="0"/>
                        <a:t>46</a:t>
                      </a:r>
                    </a:p>
                  </a:txBody>
                  <a:tcPr marL="416206" marR="416206"/>
                </a:tc>
                <a:extLst>
                  <a:ext uri="{0D108BD9-81ED-4DB2-BD59-A6C34878D82A}">
                    <a16:rowId xmlns:a16="http://schemas.microsoft.com/office/drawing/2014/main" val="1496094326"/>
                  </a:ext>
                </a:extLst>
              </a:tr>
              <a:tr h="455410">
                <a:tc>
                  <a:txBody>
                    <a:bodyPr/>
                    <a:lstStyle/>
                    <a:p>
                      <a:r>
                        <a:rPr lang="en-CA" dirty="0"/>
                        <a:t>2</a:t>
                      </a:r>
                    </a:p>
                  </a:txBody>
                  <a:tcPr marL="416206" marR="416206"/>
                </a:tc>
                <a:extLst>
                  <a:ext uri="{0D108BD9-81ED-4DB2-BD59-A6C34878D82A}">
                    <a16:rowId xmlns:a16="http://schemas.microsoft.com/office/drawing/2014/main" val="1880182105"/>
                  </a:ext>
                </a:extLst>
              </a:tr>
              <a:tr h="455410">
                <a:tc>
                  <a:txBody>
                    <a:bodyPr/>
                    <a:lstStyle/>
                    <a:p>
                      <a:r>
                        <a:rPr lang="en-CA" dirty="0"/>
                        <a:t>89</a:t>
                      </a:r>
                    </a:p>
                  </a:txBody>
                  <a:tcPr marL="416206" marR="416206"/>
                </a:tc>
                <a:extLst>
                  <a:ext uri="{0D108BD9-81ED-4DB2-BD59-A6C34878D82A}">
                    <a16:rowId xmlns:a16="http://schemas.microsoft.com/office/drawing/2014/main" val="3394374669"/>
                  </a:ext>
                </a:extLst>
              </a:tr>
            </a:tbl>
          </a:graphicData>
        </a:graphic>
      </p:graphicFrame>
      <p:cxnSp>
        <p:nvCxnSpPr>
          <p:cNvPr id="27" name="Straight Arrow Connector 26">
            <a:extLst>
              <a:ext uri="{FF2B5EF4-FFF2-40B4-BE49-F238E27FC236}">
                <a16:creationId xmlns:a16="http://schemas.microsoft.com/office/drawing/2014/main" id="{66D5074C-628C-475D-BABD-A93EC467DC14}"/>
              </a:ext>
            </a:extLst>
          </p:cNvPr>
          <p:cNvCxnSpPr>
            <a:cxnSpLocks/>
          </p:cNvCxnSpPr>
          <p:nvPr/>
        </p:nvCxnSpPr>
        <p:spPr>
          <a:xfrm>
            <a:off x="4091471" y="4964810"/>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66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F26F-E9E5-4E45-BB2F-7C0D2E46CA8C}"/>
              </a:ext>
            </a:extLst>
          </p:cNvPr>
          <p:cNvSpPr>
            <a:spLocks noGrp="1"/>
          </p:cNvSpPr>
          <p:nvPr>
            <p:ph type="title"/>
          </p:nvPr>
        </p:nvSpPr>
        <p:spPr/>
        <p:txBody>
          <a:bodyPr/>
          <a:lstStyle/>
          <a:p>
            <a:r>
              <a:rPr lang="en-CA"/>
              <a:t>Get Performance</a:t>
            </a:r>
            <a:endParaRPr lang="en-CA" dirty="0"/>
          </a:p>
        </p:txBody>
      </p:sp>
      <p:sp>
        <p:nvSpPr>
          <p:cNvPr id="3" name="Content Placeholder 2">
            <a:extLst>
              <a:ext uri="{FF2B5EF4-FFF2-40B4-BE49-F238E27FC236}">
                <a16:creationId xmlns:a16="http://schemas.microsoft.com/office/drawing/2014/main" id="{345EB9C7-764A-4E59-9788-BCCF077030D7}"/>
              </a:ext>
            </a:extLst>
          </p:cNvPr>
          <p:cNvSpPr>
            <a:spLocks noGrp="1"/>
          </p:cNvSpPr>
          <p:nvPr>
            <p:ph idx="1"/>
          </p:nvPr>
        </p:nvSpPr>
        <p:spPr/>
        <p:txBody>
          <a:bodyPr/>
          <a:lstStyle/>
          <a:p>
            <a:r>
              <a:rPr lang="en-CA" dirty="0"/>
              <a:t>Read</a:t>
            </a:r>
          </a:p>
          <a:p>
            <a:pPr lvl="1"/>
            <a:r>
              <a:rPr lang="en-CA" dirty="0"/>
              <a:t>Best case: 1</a:t>
            </a:r>
          </a:p>
          <a:p>
            <a:pPr lvl="1"/>
            <a:r>
              <a:rPr lang="en-CA" dirty="0"/>
              <a:t>Worst case: All buckets</a:t>
            </a:r>
          </a:p>
          <a:p>
            <a:pPr lvl="1"/>
            <a:endParaRPr lang="en-CA" dirty="0"/>
          </a:p>
          <a:p>
            <a:r>
              <a:rPr lang="en-CA" dirty="0"/>
              <a:t>Write</a:t>
            </a:r>
          </a:p>
          <a:p>
            <a:pPr lvl="1"/>
            <a:r>
              <a:rPr lang="en-CA" dirty="0"/>
              <a:t>None</a:t>
            </a:r>
          </a:p>
          <a:p>
            <a:endParaRPr lang="en-CA" dirty="0"/>
          </a:p>
        </p:txBody>
      </p:sp>
    </p:spTree>
    <p:extLst>
      <p:ext uri="{BB962C8B-B14F-4D97-AF65-F5344CB8AC3E}">
        <p14:creationId xmlns:p14="http://schemas.microsoft.com/office/powerpoint/2010/main" val="1346067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E3E1-E87A-4124-A0C7-E27B82012390}"/>
              </a:ext>
            </a:extLst>
          </p:cNvPr>
          <p:cNvSpPr>
            <a:spLocks noGrp="1"/>
          </p:cNvSpPr>
          <p:nvPr>
            <p:ph type="title"/>
          </p:nvPr>
        </p:nvSpPr>
        <p:spPr/>
        <p:txBody>
          <a:bodyPr/>
          <a:lstStyle/>
          <a:p>
            <a:r>
              <a:rPr lang="en-CA"/>
              <a:t>Update Implementation</a:t>
            </a:r>
            <a:endParaRPr lang="en-CA" dirty="0"/>
          </a:p>
        </p:txBody>
      </p:sp>
      <p:sp>
        <p:nvSpPr>
          <p:cNvPr id="3" name="Content Placeholder 2">
            <a:extLst>
              <a:ext uri="{FF2B5EF4-FFF2-40B4-BE49-F238E27FC236}">
                <a16:creationId xmlns:a16="http://schemas.microsoft.com/office/drawing/2014/main" id="{821C2991-9CFF-467E-9BAD-EC3C5CDE18DD}"/>
              </a:ext>
            </a:extLst>
          </p:cNvPr>
          <p:cNvSpPr>
            <a:spLocks noGrp="1"/>
          </p:cNvSpPr>
          <p:nvPr>
            <p:ph idx="1"/>
          </p:nvPr>
        </p:nvSpPr>
        <p:spPr/>
        <p:txBody>
          <a:bodyPr>
            <a:normAutofit/>
          </a:bodyPr>
          <a:lstStyle/>
          <a:p>
            <a:r>
              <a:rPr lang="en-CA" dirty="0"/>
              <a:t>Simple linear scan</a:t>
            </a:r>
          </a:p>
          <a:p>
            <a:endParaRPr lang="en-CA" dirty="0"/>
          </a:p>
          <a:p>
            <a:r>
              <a:rPr lang="en-CA" dirty="0"/>
              <a:t>Reads</a:t>
            </a:r>
          </a:p>
          <a:p>
            <a:pPr lvl="1"/>
            <a:r>
              <a:rPr lang="en-CA" dirty="0"/>
              <a:t>All buckets</a:t>
            </a:r>
          </a:p>
          <a:p>
            <a:r>
              <a:rPr lang="en-CA" dirty="0"/>
              <a:t>Writes</a:t>
            </a:r>
          </a:p>
          <a:p>
            <a:pPr lvl="1"/>
            <a:r>
              <a:rPr lang="en-CA" dirty="0"/>
              <a:t>Best case: No writes</a:t>
            </a:r>
          </a:p>
          <a:p>
            <a:pPr lvl="1"/>
            <a:r>
              <a:rPr lang="en-CA" dirty="0"/>
              <a:t>Worst case: All buckets</a:t>
            </a:r>
          </a:p>
        </p:txBody>
      </p:sp>
    </p:spTree>
    <p:extLst>
      <p:ext uri="{BB962C8B-B14F-4D97-AF65-F5344CB8AC3E}">
        <p14:creationId xmlns:p14="http://schemas.microsoft.com/office/powerpoint/2010/main" val="2569957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A223-9B47-44A5-8597-E598A7D86133}"/>
              </a:ext>
            </a:extLst>
          </p:cNvPr>
          <p:cNvSpPr>
            <a:spLocks noGrp="1"/>
          </p:cNvSpPr>
          <p:nvPr>
            <p:ph type="title"/>
          </p:nvPr>
        </p:nvSpPr>
        <p:spPr/>
        <p:txBody>
          <a:bodyPr/>
          <a:lstStyle/>
          <a:p>
            <a:r>
              <a:rPr lang="en-CA" dirty="0"/>
              <a:t>Splitting</a:t>
            </a:r>
          </a:p>
        </p:txBody>
      </p:sp>
      <p:graphicFrame>
        <p:nvGraphicFramePr>
          <p:cNvPr id="4" name="Content Placeholder 20">
            <a:extLst>
              <a:ext uri="{FF2B5EF4-FFF2-40B4-BE49-F238E27FC236}">
                <a16:creationId xmlns:a16="http://schemas.microsoft.com/office/drawing/2014/main" id="{18BA08BA-7313-41A7-9A8E-9E54E0444CF7}"/>
              </a:ext>
            </a:extLst>
          </p:cNvPr>
          <p:cNvGraphicFramePr>
            <a:graphicFrameLocks/>
          </p:cNvGraphicFramePr>
          <p:nvPr>
            <p:extLst>
              <p:ext uri="{D42A27DB-BD31-4B8C-83A1-F6EECF244321}">
                <p14:modId xmlns:p14="http://schemas.microsoft.com/office/powerpoint/2010/main" val="1115410575"/>
              </p:ext>
            </p:extLst>
          </p:nvPr>
        </p:nvGraphicFramePr>
        <p:xfrm>
          <a:off x="1402533" y="1599830"/>
          <a:ext cx="3156765" cy="3658340"/>
        </p:xfrm>
        <a:graphic>
          <a:graphicData uri="http://schemas.openxmlformats.org/drawingml/2006/table">
            <a:tbl>
              <a:tblPr firstRow="1" bandRow="1">
                <a:tableStyleId>{5C22544A-7EE6-4342-B048-85BDC9FD1C3A}</a:tableStyleId>
              </a:tblPr>
              <a:tblGrid>
                <a:gridCol w="3156765">
                  <a:extLst>
                    <a:ext uri="{9D8B030D-6E8A-4147-A177-3AD203B41FA5}">
                      <a16:colId xmlns:a16="http://schemas.microsoft.com/office/drawing/2014/main" val="946973441"/>
                    </a:ext>
                  </a:extLst>
                </a:gridCol>
              </a:tblGrid>
              <a:tr h="455410">
                <a:tc>
                  <a:txBody>
                    <a:bodyPr/>
                    <a:lstStyle/>
                    <a:p>
                      <a:pPr algn="ctr"/>
                      <a:r>
                        <a:rPr lang="en-CA" dirty="0"/>
                        <a:t>Splitting</a:t>
                      </a:r>
                    </a:p>
                  </a:txBody>
                  <a:tcPr marL="416206" marR="416206"/>
                </a:tc>
                <a:extLst>
                  <a:ext uri="{0D108BD9-81ED-4DB2-BD59-A6C34878D82A}">
                    <a16:rowId xmlns:a16="http://schemas.microsoft.com/office/drawing/2014/main" val="4012965211"/>
                  </a:ext>
                </a:extLst>
              </a:tr>
              <a:tr h="457940">
                <a:tc>
                  <a:txBody>
                    <a:bodyPr/>
                    <a:lstStyle/>
                    <a:p>
                      <a:r>
                        <a:rPr lang="en-CA" dirty="0"/>
                        <a:t>4</a:t>
                      </a:r>
                    </a:p>
                  </a:txBody>
                  <a:tcPr marL="416206" marR="416206"/>
                </a:tc>
                <a:extLst>
                  <a:ext uri="{0D108BD9-81ED-4DB2-BD59-A6C34878D82A}">
                    <a16:rowId xmlns:a16="http://schemas.microsoft.com/office/drawing/2014/main" val="2530077605"/>
                  </a:ext>
                </a:extLst>
              </a:tr>
              <a:tr h="455410">
                <a:tc>
                  <a:txBody>
                    <a:bodyPr/>
                    <a:lstStyle/>
                    <a:p>
                      <a:r>
                        <a:rPr lang="en-CA" dirty="0"/>
                        <a:t>6</a:t>
                      </a:r>
                    </a:p>
                  </a:txBody>
                  <a:tcPr marL="416206" marR="416206"/>
                </a:tc>
                <a:extLst>
                  <a:ext uri="{0D108BD9-81ED-4DB2-BD59-A6C34878D82A}">
                    <a16:rowId xmlns:a16="http://schemas.microsoft.com/office/drawing/2014/main" val="881020668"/>
                  </a:ext>
                </a:extLst>
              </a:tr>
              <a:tr h="455410">
                <a:tc>
                  <a:txBody>
                    <a:bodyPr/>
                    <a:lstStyle/>
                    <a:p>
                      <a:r>
                        <a:rPr lang="en-CA" dirty="0"/>
                        <a:t>86</a:t>
                      </a:r>
                    </a:p>
                  </a:txBody>
                  <a:tcPr marL="416206" marR="416206"/>
                </a:tc>
                <a:extLst>
                  <a:ext uri="{0D108BD9-81ED-4DB2-BD59-A6C34878D82A}">
                    <a16:rowId xmlns:a16="http://schemas.microsoft.com/office/drawing/2014/main" val="845025472"/>
                  </a:ext>
                </a:extLst>
              </a:tr>
              <a:tr h="455410">
                <a:tc>
                  <a:txBody>
                    <a:bodyPr/>
                    <a:lstStyle/>
                    <a:p>
                      <a:r>
                        <a:rPr lang="en-CA" dirty="0"/>
                        <a:t>12</a:t>
                      </a:r>
                    </a:p>
                  </a:txBody>
                  <a:tcPr marL="416206" marR="416206"/>
                </a:tc>
                <a:extLst>
                  <a:ext uri="{0D108BD9-81ED-4DB2-BD59-A6C34878D82A}">
                    <a16:rowId xmlns:a16="http://schemas.microsoft.com/office/drawing/2014/main" val="3857356199"/>
                  </a:ext>
                </a:extLst>
              </a:tr>
              <a:tr h="455410">
                <a:tc>
                  <a:txBody>
                    <a:bodyPr/>
                    <a:lstStyle/>
                    <a:p>
                      <a:r>
                        <a:rPr lang="en-CA" dirty="0"/>
                        <a:t>46</a:t>
                      </a:r>
                    </a:p>
                  </a:txBody>
                  <a:tcPr marL="416206" marR="416206"/>
                </a:tc>
                <a:extLst>
                  <a:ext uri="{0D108BD9-81ED-4DB2-BD59-A6C34878D82A}">
                    <a16:rowId xmlns:a16="http://schemas.microsoft.com/office/drawing/2014/main" val="1496094326"/>
                  </a:ext>
                </a:extLst>
              </a:tr>
              <a:tr h="455410">
                <a:tc>
                  <a:txBody>
                    <a:bodyPr/>
                    <a:lstStyle/>
                    <a:p>
                      <a:r>
                        <a:rPr lang="en-CA" dirty="0"/>
                        <a:t>2</a:t>
                      </a:r>
                    </a:p>
                  </a:txBody>
                  <a:tcPr marL="416206" marR="416206"/>
                </a:tc>
                <a:extLst>
                  <a:ext uri="{0D108BD9-81ED-4DB2-BD59-A6C34878D82A}">
                    <a16:rowId xmlns:a16="http://schemas.microsoft.com/office/drawing/2014/main" val="1880182105"/>
                  </a:ext>
                </a:extLst>
              </a:tr>
              <a:tr h="455410">
                <a:tc>
                  <a:txBody>
                    <a:bodyPr/>
                    <a:lstStyle/>
                    <a:p>
                      <a:r>
                        <a:rPr lang="en-CA" dirty="0"/>
                        <a:t>82</a:t>
                      </a:r>
                    </a:p>
                  </a:txBody>
                  <a:tcPr marL="416206" marR="416206"/>
                </a:tc>
                <a:extLst>
                  <a:ext uri="{0D108BD9-81ED-4DB2-BD59-A6C34878D82A}">
                    <a16:rowId xmlns:a16="http://schemas.microsoft.com/office/drawing/2014/main" val="3394374669"/>
                  </a:ext>
                </a:extLst>
              </a:tr>
            </a:tbl>
          </a:graphicData>
        </a:graphic>
      </p:graphicFrame>
      <p:cxnSp>
        <p:nvCxnSpPr>
          <p:cNvPr id="5" name="Straight Arrow Connector 4">
            <a:extLst>
              <a:ext uri="{FF2B5EF4-FFF2-40B4-BE49-F238E27FC236}">
                <a16:creationId xmlns:a16="http://schemas.microsoft.com/office/drawing/2014/main" id="{F7BCD7C4-EB1F-4EBD-8F11-DE7E9522E0F4}"/>
              </a:ext>
            </a:extLst>
          </p:cNvPr>
          <p:cNvCxnSpPr>
            <a:cxnSpLocks/>
          </p:cNvCxnSpPr>
          <p:nvPr/>
        </p:nvCxnSpPr>
        <p:spPr>
          <a:xfrm>
            <a:off x="560870" y="2247727"/>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0">
            <a:extLst>
              <a:ext uri="{FF2B5EF4-FFF2-40B4-BE49-F238E27FC236}">
                <a16:creationId xmlns:a16="http://schemas.microsoft.com/office/drawing/2014/main" id="{AEEE4E81-B5BC-427B-89D9-5E1CD997B9FF}"/>
              </a:ext>
            </a:extLst>
          </p:cNvPr>
          <p:cNvGraphicFramePr>
            <a:graphicFrameLocks/>
          </p:cNvGraphicFramePr>
          <p:nvPr>
            <p:extLst>
              <p:ext uri="{D42A27DB-BD31-4B8C-83A1-F6EECF244321}">
                <p14:modId xmlns:p14="http://schemas.microsoft.com/office/powerpoint/2010/main" val="2797885323"/>
              </p:ext>
            </p:extLst>
          </p:nvPr>
        </p:nvGraphicFramePr>
        <p:xfrm>
          <a:off x="6596833" y="1599830"/>
          <a:ext cx="3372665" cy="3658340"/>
        </p:xfrm>
        <a:graphic>
          <a:graphicData uri="http://schemas.openxmlformats.org/drawingml/2006/table">
            <a:tbl>
              <a:tblPr firstRow="1" bandRow="1">
                <a:tableStyleId>{5C22544A-7EE6-4342-B048-85BDC9FD1C3A}</a:tableStyleId>
              </a:tblPr>
              <a:tblGrid>
                <a:gridCol w="3372665">
                  <a:extLst>
                    <a:ext uri="{9D8B030D-6E8A-4147-A177-3AD203B41FA5}">
                      <a16:colId xmlns:a16="http://schemas.microsoft.com/office/drawing/2014/main" val="946973441"/>
                    </a:ext>
                  </a:extLst>
                </a:gridCol>
              </a:tblGrid>
              <a:tr h="455410">
                <a:tc>
                  <a:txBody>
                    <a:bodyPr/>
                    <a:lstStyle/>
                    <a:p>
                      <a:pPr algn="ctr"/>
                      <a:r>
                        <a:rPr lang="en-CA" dirty="0"/>
                        <a:t>New Bucket</a:t>
                      </a:r>
                    </a:p>
                  </a:txBody>
                  <a:tcPr marL="416206" marR="416206"/>
                </a:tc>
                <a:extLst>
                  <a:ext uri="{0D108BD9-81ED-4DB2-BD59-A6C34878D82A}">
                    <a16:rowId xmlns:a16="http://schemas.microsoft.com/office/drawing/2014/main" val="4012965211"/>
                  </a:ext>
                </a:extLst>
              </a:tr>
              <a:tr h="457940">
                <a:tc>
                  <a:txBody>
                    <a:bodyPr/>
                    <a:lstStyle/>
                    <a:p>
                      <a:endParaRPr lang="en-CA" dirty="0"/>
                    </a:p>
                  </a:txBody>
                  <a:tcPr marL="416206" marR="416206"/>
                </a:tc>
                <a:extLst>
                  <a:ext uri="{0D108BD9-81ED-4DB2-BD59-A6C34878D82A}">
                    <a16:rowId xmlns:a16="http://schemas.microsoft.com/office/drawing/2014/main" val="2530077605"/>
                  </a:ext>
                </a:extLst>
              </a:tr>
              <a:tr h="455410">
                <a:tc>
                  <a:txBody>
                    <a:bodyPr/>
                    <a:lstStyle/>
                    <a:p>
                      <a:endParaRPr lang="en-CA" dirty="0"/>
                    </a:p>
                  </a:txBody>
                  <a:tcPr marL="416206" marR="416206"/>
                </a:tc>
                <a:extLst>
                  <a:ext uri="{0D108BD9-81ED-4DB2-BD59-A6C34878D82A}">
                    <a16:rowId xmlns:a16="http://schemas.microsoft.com/office/drawing/2014/main" val="881020668"/>
                  </a:ext>
                </a:extLst>
              </a:tr>
              <a:tr h="455410">
                <a:tc>
                  <a:txBody>
                    <a:bodyPr/>
                    <a:lstStyle/>
                    <a:p>
                      <a:endParaRPr lang="en-CA" dirty="0"/>
                    </a:p>
                  </a:txBody>
                  <a:tcPr marL="416206" marR="416206"/>
                </a:tc>
                <a:extLst>
                  <a:ext uri="{0D108BD9-81ED-4DB2-BD59-A6C34878D82A}">
                    <a16:rowId xmlns:a16="http://schemas.microsoft.com/office/drawing/2014/main" val="845025472"/>
                  </a:ext>
                </a:extLst>
              </a:tr>
              <a:tr h="455410">
                <a:tc>
                  <a:txBody>
                    <a:bodyPr/>
                    <a:lstStyle/>
                    <a:p>
                      <a:endParaRPr lang="en-CA" dirty="0"/>
                    </a:p>
                  </a:txBody>
                  <a:tcPr marL="416206" marR="416206"/>
                </a:tc>
                <a:extLst>
                  <a:ext uri="{0D108BD9-81ED-4DB2-BD59-A6C34878D82A}">
                    <a16:rowId xmlns:a16="http://schemas.microsoft.com/office/drawing/2014/main" val="3857356199"/>
                  </a:ext>
                </a:extLst>
              </a:tr>
              <a:tr h="455410">
                <a:tc>
                  <a:txBody>
                    <a:bodyPr/>
                    <a:lstStyle/>
                    <a:p>
                      <a:endParaRPr lang="en-CA" dirty="0"/>
                    </a:p>
                  </a:txBody>
                  <a:tcPr marL="416206" marR="416206"/>
                </a:tc>
                <a:extLst>
                  <a:ext uri="{0D108BD9-81ED-4DB2-BD59-A6C34878D82A}">
                    <a16:rowId xmlns:a16="http://schemas.microsoft.com/office/drawing/2014/main" val="1496094326"/>
                  </a:ext>
                </a:extLst>
              </a:tr>
              <a:tr h="455410">
                <a:tc>
                  <a:txBody>
                    <a:bodyPr/>
                    <a:lstStyle/>
                    <a:p>
                      <a:endParaRPr lang="en-CA" dirty="0"/>
                    </a:p>
                  </a:txBody>
                  <a:tcPr marL="416206" marR="416206"/>
                </a:tc>
                <a:extLst>
                  <a:ext uri="{0D108BD9-81ED-4DB2-BD59-A6C34878D82A}">
                    <a16:rowId xmlns:a16="http://schemas.microsoft.com/office/drawing/2014/main" val="1880182105"/>
                  </a:ext>
                </a:extLst>
              </a:tr>
              <a:tr h="455410">
                <a:tc>
                  <a:txBody>
                    <a:bodyPr/>
                    <a:lstStyle/>
                    <a:p>
                      <a:endParaRPr lang="en-CA" dirty="0"/>
                    </a:p>
                  </a:txBody>
                  <a:tcPr marL="416206" marR="416206"/>
                </a:tc>
                <a:extLst>
                  <a:ext uri="{0D108BD9-81ED-4DB2-BD59-A6C34878D82A}">
                    <a16:rowId xmlns:a16="http://schemas.microsoft.com/office/drawing/2014/main" val="3394374669"/>
                  </a:ext>
                </a:extLst>
              </a:tr>
            </a:tbl>
          </a:graphicData>
        </a:graphic>
      </p:graphicFrame>
      <p:cxnSp>
        <p:nvCxnSpPr>
          <p:cNvPr id="7" name="Straight Arrow Connector 6">
            <a:extLst>
              <a:ext uri="{FF2B5EF4-FFF2-40B4-BE49-F238E27FC236}">
                <a16:creationId xmlns:a16="http://schemas.microsoft.com/office/drawing/2014/main" id="{652A2FF0-84D6-4551-81FD-37F67D87BEF8}"/>
              </a:ext>
            </a:extLst>
          </p:cNvPr>
          <p:cNvCxnSpPr>
            <a:cxnSpLocks/>
          </p:cNvCxnSpPr>
          <p:nvPr/>
        </p:nvCxnSpPr>
        <p:spPr>
          <a:xfrm>
            <a:off x="5815445" y="2247727"/>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0">
            <a:extLst>
              <a:ext uri="{FF2B5EF4-FFF2-40B4-BE49-F238E27FC236}">
                <a16:creationId xmlns:a16="http://schemas.microsoft.com/office/drawing/2014/main" id="{636FDF5A-CADA-4252-861B-E295979D647F}"/>
              </a:ext>
            </a:extLst>
          </p:cNvPr>
          <p:cNvGraphicFramePr>
            <a:graphicFrameLocks/>
          </p:cNvGraphicFramePr>
          <p:nvPr>
            <p:extLst>
              <p:ext uri="{D42A27DB-BD31-4B8C-83A1-F6EECF244321}">
                <p14:modId xmlns:p14="http://schemas.microsoft.com/office/powerpoint/2010/main" val="2454701094"/>
              </p:ext>
            </p:extLst>
          </p:nvPr>
        </p:nvGraphicFramePr>
        <p:xfrm>
          <a:off x="1402533" y="6083300"/>
          <a:ext cx="3156765" cy="3658340"/>
        </p:xfrm>
        <a:graphic>
          <a:graphicData uri="http://schemas.openxmlformats.org/drawingml/2006/table">
            <a:tbl>
              <a:tblPr firstRow="1" bandRow="1">
                <a:tableStyleId>{5C22544A-7EE6-4342-B048-85BDC9FD1C3A}</a:tableStyleId>
              </a:tblPr>
              <a:tblGrid>
                <a:gridCol w="3156765">
                  <a:extLst>
                    <a:ext uri="{9D8B030D-6E8A-4147-A177-3AD203B41FA5}">
                      <a16:colId xmlns:a16="http://schemas.microsoft.com/office/drawing/2014/main" val="946973441"/>
                    </a:ext>
                  </a:extLst>
                </a:gridCol>
              </a:tblGrid>
              <a:tr h="455410">
                <a:tc>
                  <a:txBody>
                    <a:bodyPr/>
                    <a:lstStyle/>
                    <a:p>
                      <a:pPr algn="ctr"/>
                      <a:r>
                        <a:rPr lang="en-CA" dirty="0"/>
                        <a:t>Overflow</a:t>
                      </a:r>
                    </a:p>
                  </a:txBody>
                  <a:tcPr marL="416206" marR="416206"/>
                </a:tc>
                <a:extLst>
                  <a:ext uri="{0D108BD9-81ED-4DB2-BD59-A6C34878D82A}">
                    <a16:rowId xmlns:a16="http://schemas.microsoft.com/office/drawing/2014/main" val="4012965211"/>
                  </a:ext>
                </a:extLst>
              </a:tr>
              <a:tr h="457940">
                <a:tc>
                  <a:txBody>
                    <a:bodyPr/>
                    <a:lstStyle/>
                    <a:p>
                      <a:r>
                        <a:rPr lang="en-CA" dirty="0"/>
                        <a:t>186</a:t>
                      </a:r>
                    </a:p>
                  </a:txBody>
                  <a:tcPr marL="416206" marR="416206"/>
                </a:tc>
                <a:extLst>
                  <a:ext uri="{0D108BD9-81ED-4DB2-BD59-A6C34878D82A}">
                    <a16:rowId xmlns:a16="http://schemas.microsoft.com/office/drawing/2014/main" val="2530077605"/>
                  </a:ext>
                </a:extLst>
              </a:tr>
              <a:tr h="455410">
                <a:tc>
                  <a:txBody>
                    <a:bodyPr/>
                    <a:lstStyle/>
                    <a:p>
                      <a:r>
                        <a:rPr lang="en-CA" dirty="0"/>
                        <a:t>32</a:t>
                      </a:r>
                    </a:p>
                  </a:txBody>
                  <a:tcPr marL="416206" marR="416206"/>
                </a:tc>
                <a:extLst>
                  <a:ext uri="{0D108BD9-81ED-4DB2-BD59-A6C34878D82A}">
                    <a16:rowId xmlns:a16="http://schemas.microsoft.com/office/drawing/2014/main" val="881020668"/>
                  </a:ext>
                </a:extLst>
              </a:tr>
              <a:tr h="455410">
                <a:tc>
                  <a:txBody>
                    <a:bodyPr/>
                    <a:lstStyle/>
                    <a:p>
                      <a:r>
                        <a:rPr lang="en-CA" dirty="0"/>
                        <a:t>8</a:t>
                      </a:r>
                    </a:p>
                  </a:txBody>
                  <a:tcPr marL="416206" marR="416206"/>
                </a:tc>
                <a:extLst>
                  <a:ext uri="{0D108BD9-81ED-4DB2-BD59-A6C34878D82A}">
                    <a16:rowId xmlns:a16="http://schemas.microsoft.com/office/drawing/2014/main" val="845025472"/>
                  </a:ext>
                </a:extLst>
              </a:tr>
              <a:tr h="455410">
                <a:tc>
                  <a:txBody>
                    <a:bodyPr/>
                    <a:lstStyle/>
                    <a:p>
                      <a:r>
                        <a:rPr lang="en-CA" dirty="0"/>
                        <a:t>12</a:t>
                      </a:r>
                    </a:p>
                  </a:txBody>
                  <a:tcPr marL="416206" marR="416206"/>
                </a:tc>
                <a:extLst>
                  <a:ext uri="{0D108BD9-81ED-4DB2-BD59-A6C34878D82A}">
                    <a16:rowId xmlns:a16="http://schemas.microsoft.com/office/drawing/2014/main" val="3857356199"/>
                  </a:ext>
                </a:extLst>
              </a:tr>
              <a:tr h="455410">
                <a:tc>
                  <a:txBody>
                    <a:bodyPr/>
                    <a:lstStyle/>
                    <a:p>
                      <a:r>
                        <a:rPr lang="en-CA" dirty="0"/>
                        <a:t>46</a:t>
                      </a:r>
                    </a:p>
                  </a:txBody>
                  <a:tcPr marL="416206" marR="416206"/>
                </a:tc>
                <a:extLst>
                  <a:ext uri="{0D108BD9-81ED-4DB2-BD59-A6C34878D82A}">
                    <a16:rowId xmlns:a16="http://schemas.microsoft.com/office/drawing/2014/main" val="1496094326"/>
                  </a:ext>
                </a:extLst>
              </a:tr>
              <a:tr h="455410">
                <a:tc>
                  <a:txBody>
                    <a:bodyPr/>
                    <a:lstStyle/>
                    <a:p>
                      <a:r>
                        <a:rPr lang="en-CA" dirty="0"/>
                        <a:t>2</a:t>
                      </a:r>
                    </a:p>
                  </a:txBody>
                  <a:tcPr marL="416206" marR="416206"/>
                </a:tc>
                <a:extLst>
                  <a:ext uri="{0D108BD9-81ED-4DB2-BD59-A6C34878D82A}">
                    <a16:rowId xmlns:a16="http://schemas.microsoft.com/office/drawing/2014/main" val="1880182105"/>
                  </a:ext>
                </a:extLst>
              </a:tr>
              <a:tr h="455410">
                <a:tc>
                  <a:txBody>
                    <a:bodyPr/>
                    <a:lstStyle/>
                    <a:p>
                      <a:r>
                        <a:rPr lang="en-CA" dirty="0"/>
                        <a:t>89</a:t>
                      </a:r>
                    </a:p>
                  </a:txBody>
                  <a:tcPr marL="416206" marR="416206"/>
                </a:tc>
                <a:extLst>
                  <a:ext uri="{0D108BD9-81ED-4DB2-BD59-A6C34878D82A}">
                    <a16:rowId xmlns:a16="http://schemas.microsoft.com/office/drawing/2014/main" val="3394374669"/>
                  </a:ext>
                </a:extLst>
              </a:tr>
            </a:tbl>
          </a:graphicData>
        </a:graphic>
      </p:graphicFrame>
      <p:cxnSp>
        <p:nvCxnSpPr>
          <p:cNvPr id="9" name="Straight Arrow Connector 8">
            <a:extLst>
              <a:ext uri="{FF2B5EF4-FFF2-40B4-BE49-F238E27FC236}">
                <a16:creationId xmlns:a16="http://schemas.microsoft.com/office/drawing/2014/main" id="{057A1351-DD89-4A82-971C-FF9B9CB67361}"/>
              </a:ext>
            </a:extLst>
          </p:cNvPr>
          <p:cNvCxnSpPr>
            <a:cxnSpLocks/>
            <a:stCxn id="4" idx="2"/>
            <a:endCxn id="8" idx="0"/>
          </p:cNvCxnSpPr>
          <p:nvPr/>
        </p:nvCxnSpPr>
        <p:spPr>
          <a:xfrm>
            <a:off x="2980915" y="5258170"/>
            <a:ext cx="0" cy="8251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31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A223-9B47-44A5-8597-E598A7D86133}"/>
              </a:ext>
            </a:extLst>
          </p:cNvPr>
          <p:cNvSpPr>
            <a:spLocks noGrp="1"/>
          </p:cNvSpPr>
          <p:nvPr>
            <p:ph type="title"/>
          </p:nvPr>
        </p:nvSpPr>
        <p:spPr/>
        <p:txBody>
          <a:bodyPr/>
          <a:lstStyle/>
          <a:p>
            <a:r>
              <a:rPr lang="en-CA" dirty="0"/>
              <a:t>Splitting</a:t>
            </a:r>
          </a:p>
        </p:txBody>
      </p:sp>
      <p:graphicFrame>
        <p:nvGraphicFramePr>
          <p:cNvPr id="4" name="Content Placeholder 20">
            <a:extLst>
              <a:ext uri="{FF2B5EF4-FFF2-40B4-BE49-F238E27FC236}">
                <a16:creationId xmlns:a16="http://schemas.microsoft.com/office/drawing/2014/main" id="{18BA08BA-7313-41A7-9A8E-9E54E0444CF7}"/>
              </a:ext>
            </a:extLst>
          </p:cNvPr>
          <p:cNvGraphicFramePr>
            <a:graphicFrameLocks/>
          </p:cNvGraphicFramePr>
          <p:nvPr>
            <p:extLst>
              <p:ext uri="{D42A27DB-BD31-4B8C-83A1-F6EECF244321}">
                <p14:modId xmlns:p14="http://schemas.microsoft.com/office/powerpoint/2010/main" val="2675025359"/>
              </p:ext>
            </p:extLst>
          </p:nvPr>
        </p:nvGraphicFramePr>
        <p:xfrm>
          <a:off x="1402533" y="1599830"/>
          <a:ext cx="3156765" cy="3658340"/>
        </p:xfrm>
        <a:graphic>
          <a:graphicData uri="http://schemas.openxmlformats.org/drawingml/2006/table">
            <a:tbl>
              <a:tblPr firstRow="1" bandRow="1">
                <a:tableStyleId>{5C22544A-7EE6-4342-B048-85BDC9FD1C3A}</a:tableStyleId>
              </a:tblPr>
              <a:tblGrid>
                <a:gridCol w="3156765">
                  <a:extLst>
                    <a:ext uri="{9D8B030D-6E8A-4147-A177-3AD203B41FA5}">
                      <a16:colId xmlns:a16="http://schemas.microsoft.com/office/drawing/2014/main" val="946973441"/>
                    </a:ext>
                  </a:extLst>
                </a:gridCol>
              </a:tblGrid>
              <a:tr h="455410">
                <a:tc>
                  <a:txBody>
                    <a:bodyPr/>
                    <a:lstStyle/>
                    <a:p>
                      <a:pPr algn="ctr"/>
                      <a:r>
                        <a:rPr lang="en-CA" dirty="0"/>
                        <a:t>Splitting</a:t>
                      </a:r>
                    </a:p>
                  </a:txBody>
                  <a:tcPr marL="416206" marR="416206"/>
                </a:tc>
                <a:extLst>
                  <a:ext uri="{0D108BD9-81ED-4DB2-BD59-A6C34878D82A}">
                    <a16:rowId xmlns:a16="http://schemas.microsoft.com/office/drawing/2014/main" val="4012965211"/>
                  </a:ext>
                </a:extLst>
              </a:tr>
              <a:tr h="457940">
                <a:tc>
                  <a:txBody>
                    <a:bodyPr/>
                    <a:lstStyle/>
                    <a:p>
                      <a:r>
                        <a:rPr lang="en-CA" dirty="0"/>
                        <a:t>6</a:t>
                      </a:r>
                    </a:p>
                  </a:txBody>
                  <a:tcPr marL="416206" marR="416206"/>
                </a:tc>
                <a:extLst>
                  <a:ext uri="{0D108BD9-81ED-4DB2-BD59-A6C34878D82A}">
                    <a16:rowId xmlns:a16="http://schemas.microsoft.com/office/drawing/2014/main" val="2530077605"/>
                  </a:ext>
                </a:extLst>
              </a:tr>
              <a:tr h="455410">
                <a:tc>
                  <a:txBody>
                    <a:bodyPr/>
                    <a:lstStyle/>
                    <a:p>
                      <a:r>
                        <a:rPr lang="en-CA" dirty="0"/>
                        <a:t>12</a:t>
                      </a:r>
                    </a:p>
                  </a:txBody>
                  <a:tcPr marL="416206" marR="416206"/>
                </a:tc>
                <a:extLst>
                  <a:ext uri="{0D108BD9-81ED-4DB2-BD59-A6C34878D82A}">
                    <a16:rowId xmlns:a16="http://schemas.microsoft.com/office/drawing/2014/main" val="881020668"/>
                  </a:ext>
                </a:extLst>
              </a:tr>
              <a:tr h="455410">
                <a:tc>
                  <a:txBody>
                    <a:bodyPr/>
                    <a:lstStyle/>
                    <a:p>
                      <a:r>
                        <a:rPr lang="en-CA" dirty="0"/>
                        <a:t>82</a:t>
                      </a:r>
                    </a:p>
                  </a:txBody>
                  <a:tcPr marL="416206" marR="416206"/>
                </a:tc>
                <a:extLst>
                  <a:ext uri="{0D108BD9-81ED-4DB2-BD59-A6C34878D82A}">
                    <a16:rowId xmlns:a16="http://schemas.microsoft.com/office/drawing/2014/main" val="845025472"/>
                  </a:ext>
                </a:extLst>
              </a:tr>
              <a:tr h="455410">
                <a:tc>
                  <a:txBody>
                    <a:bodyPr/>
                    <a:lstStyle/>
                    <a:p>
                      <a:endParaRPr lang="en-CA" dirty="0"/>
                    </a:p>
                  </a:txBody>
                  <a:tcPr marL="416206" marR="416206"/>
                </a:tc>
                <a:extLst>
                  <a:ext uri="{0D108BD9-81ED-4DB2-BD59-A6C34878D82A}">
                    <a16:rowId xmlns:a16="http://schemas.microsoft.com/office/drawing/2014/main" val="3857356199"/>
                  </a:ext>
                </a:extLst>
              </a:tr>
              <a:tr h="455410">
                <a:tc>
                  <a:txBody>
                    <a:bodyPr/>
                    <a:lstStyle/>
                    <a:p>
                      <a:endParaRPr lang="en-CA" dirty="0"/>
                    </a:p>
                  </a:txBody>
                  <a:tcPr marL="416206" marR="416206"/>
                </a:tc>
                <a:extLst>
                  <a:ext uri="{0D108BD9-81ED-4DB2-BD59-A6C34878D82A}">
                    <a16:rowId xmlns:a16="http://schemas.microsoft.com/office/drawing/2014/main" val="1496094326"/>
                  </a:ext>
                </a:extLst>
              </a:tr>
              <a:tr h="455410">
                <a:tc>
                  <a:txBody>
                    <a:bodyPr/>
                    <a:lstStyle/>
                    <a:p>
                      <a:endParaRPr lang="en-CA" dirty="0"/>
                    </a:p>
                  </a:txBody>
                  <a:tcPr marL="416206" marR="416206"/>
                </a:tc>
                <a:extLst>
                  <a:ext uri="{0D108BD9-81ED-4DB2-BD59-A6C34878D82A}">
                    <a16:rowId xmlns:a16="http://schemas.microsoft.com/office/drawing/2014/main" val="1880182105"/>
                  </a:ext>
                </a:extLst>
              </a:tr>
              <a:tr h="455410">
                <a:tc>
                  <a:txBody>
                    <a:bodyPr/>
                    <a:lstStyle/>
                    <a:p>
                      <a:endParaRPr lang="en-CA" dirty="0"/>
                    </a:p>
                  </a:txBody>
                  <a:tcPr marL="416206" marR="416206"/>
                </a:tc>
                <a:extLst>
                  <a:ext uri="{0D108BD9-81ED-4DB2-BD59-A6C34878D82A}">
                    <a16:rowId xmlns:a16="http://schemas.microsoft.com/office/drawing/2014/main" val="3394374669"/>
                  </a:ext>
                </a:extLst>
              </a:tr>
            </a:tbl>
          </a:graphicData>
        </a:graphic>
      </p:graphicFrame>
      <p:cxnSp>
        <p:nvCxnSpPr>
          <p:cNvPr id="5" name="Straight Arrow Connector 4">
            <a:extLst>
              <a:ext uri="{FF2B5EF4-FFF2-40B4-BE49-F238E27FC236}">
                <a16:creationId xmlns:a16="http://schemas.microsoft.com/office/drawing/2014/main" id="{F7BCD7C4-EB1F-4EBD-8F11-DE7E9522E0F4}"/>
              </a:ext>
            </a:extLst>
          </p:cNvPr>
          <p:cNvCxnSpPr>
            <a:cxnSpLocks/>
          </p:cNvCxnSpPr>
          <p:nvPr/>
        </p:nvCxnSpPr>
        <p:spPr>
          <a:xfrm>
            <a:off x="573570" y="5003627"/>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0">
            <a:extLst>
              <a:ext uri="{FF2B5EF4-FFF2-40B4-BE49-F238E27FC236}">
                <a16:creationId xmlns:a16="http://schemas.microsoft.com/office/drawing/2014/main" id="{AEEE4E81-B5BC-427B-89D9-5E1CD997B9FF}"/>
              </a:ext>
            </a:extLst>
          </p:cNvPr>
          <p:cNvGraphicFramePr>
            <a:graphicFrameLocks/>
          </p:cNvGraphicFramePr>
          <p:nvPr>
            <p:extLst>
              <p:ext uri="{D42A27DB-BD31-4B8C-83A1-F6EECF244321}">
                <p14:modId xmlns:p14="http://schemas.microsoft.com/office/powerpoint/2010/main" val="2853599189"/>
              </p:ext>
            </p:extLst>
          </p:nvPr>
        </p:nvGraphicFramePr>
        <p:xfrm>
          <a:off x="6596833" y="1599830"/>
          <a:ext cx="3372665" cy="3658340"/>
        </p:xfrm>
        <a:graphic>
          <a:graphicData uri="http://schemas.openxmlformats.org/drawingml/2006/table">
            <a:tbl>
              <a:tblPr firstRow="1" bandRow="1">
                <a:tableStyleId>{5C22544A-7EE6-4342-B048-85BDC9FD1C3A}</a:tableStyleId>
              </a:tblPr>
              <a:tblGrid>
                <a:gridCol w="3372665">
                  <a:extLst>
                    <a:ext uri="{9D8B030D-6E8A-4147-A177-3AD203B41FA5}">
                      <a16:colId xmlns:a16="http://schemas.microsoft.com/office/drawing/2014/main" val="946973441"/>
                    </a:ext>
                  </a:extLst>
                </a:gridCol>
              </a:tblGrid>
              <a:tr h="455410">
                <a:tc>
                  <a:txBody>
                    <a:bodyPr/>
                    <a:lstStyle/>
                    <a:p>
                      <a:pPr algn="ctr"/>
                      <a:r>
                        <a:rPr lang="en-CA" dirty="0"/>
                        <a:t>New Bucket</a:t>
                      </a:r>
                    </a:p>
                  </a:txBody>
                  <a:tcPr marL="416206" marR="416206"/>
                </a:tc>
                <a:extLst>
                  <a:ext uri="{0D108BD9-81ED-4DB2-BD59-A6C34878D82A}">
                    <a16:rowId xmlns:a16="http://schemas.microsoft.com/office/drawing/2014/main" val="4012965211"/>
                  </a:ext>
                </a:extLst>
              </a:tr>
              <a:tr h="457940">
                <a:tc>
                  <a:txBody>
                    <a:bodyPr/>
                    <a:lstStyle/>
                    <a:p>
                      <a:r>
                        <a:rPr lang="en-CA" dirty="0"/>
                        <a:t>4</a:t>
                      </a:r>
                    </a:p>
                  </a:txBody>
                  <a:tcPr marL="416206" marR="416206"/>
                </a:tc>
                <a:extLst>
                  <a:ext uri="{0D108BD9-81ED-4DB2-BD59-A6C34878D82A}">
                    <a16:rowId xmlns:a16="http://schemas.microsoft.com/office/drawing/2014/main" val="2530077605"/>
                  </a:ext>
                </a:extLst>
              </a:tr>
              <a:tr h="455410">
                <a:tc>
                  <a:txBody>
                    <a:bodyPr/>
                    <a:lstStyle/>
                    <a:p>
                      <a:r>
                        <a:rPr lang="en-CA" dirty="0"/>
                        <a:t>86</a:t>
                      </a:r>
                    </a:p>
                  </a:txBody>
                  <a:tcPr marL="416206" marR="416206"/>
                </a:tc>
                <a:extLst>
                  <a:ext uri="{0D108BD9-81ED-4DB2-BD59-A6C34878D82A}">
                    <a16:rowId xmlns:a16="http://schemas.microsoft.com/office/drawing/2014/main" val="881020668"/>
                  </a:ext>
                </a:extLst>
              </a:tr>
              <a:tr h="455410">
                <a:tc>
                  <a:txBody>
                    <a:bodyPr/>
                    <a:lstStyle/>
                    <a:p>
                      <a:r>
                        <a:rPr lang="en-CA" dirty="0"/>
                        <a:t>46</a:t>
                      </a:r>
                    </a:p>
                  </a:txBody>
                  <a:tcPr marL="416206" marR="416206"/>
                </a:tc>
                <a:extLst>
                  <a:ext uri="{0D108BD9-81ED-4DB2-BD59-A6C34878D82A}">
                    <a16:rowId xmlns:a16="http://schemas.microsoft.com/office/drawing/2014/main" val="845025472"/>
                  </a:ext>
                </a:extLst>
              </a:tr>
              <a:tr h="455410">
                <a:tc>
                  <a:txBody>
                    <a:bodyPr/>
                    <a:lstStyle/>
                    <a:p>
                      <a:r>
                        <a:rPr lang="en-CA" dirty="0"/>
                        <a:t>2</a:t>
                      </a:r>
                    </a:p>
                  </a:txBody>
                  <a:tcPr marL="416206" marR="416206"/>
                </a:tc>
                <a:extLst>
                  <a:ext uri="{0D108BD9-81ED-4DB2-BD59-A6C34878D82A}">
                    <a16:rowId xmlns:a16="http://schemas.microsoft.com/office/drawing/2014/main" val="3857356199"/>
                  </a:ext>
                </a:extLst>
              </a:tr>
              <a:tr h="455410">
                <a:tc>
                  <a:txBody>
                    <a:bodyPr/>
                    <a:lstStyle/>
                    <a:p>
                      <a:endParaRPr lang="en-CA" dirty="0"/>
                    </a:p>
                  </a:txBody>
                  <a:tcPr marL="416206" marR="416206"/>
                </a:tc>
                <a:extLst>
                  <a:ext uri="{0D108BD9-81ED-4DB2-BD59-A6C34878D82A}">
                    <a16:rowId xmlns:a16="http://schemas.microsoft.com/office/drawing/2014/main" val="1496094326"/>
                  </a:ext>
                </a:extLst>
              </a:tr>
              <a:tr h="455410">
                <a:tc>
                  <a:txBody>
                    <a:bodyPr/>
                    <a:lstStyle/>
                    <a:p>
                      <a:endParaRPr lang="en-CA" dirty="0"/>
                    </a:p>
                  </a:txBody>
                  <a:tcPr marL="416206" marR="416206"/>
                </a:tc>
                <a:extLst>
                  <a:ext uri="{0D108BD9-81ED-4DB2-BD59-A6C34878D82A}">
                    <a16:rowId xmlns:a16="http://schemas.microsoft.com/office/drawing/2014/main" val="1880182105"/>
                  </a:ext>
                </a:extLst>
              </a:tr>
              <a:tr h="455410">
                <a:tc>
                  <a:txBody>
                    <a:bodyPr/>
                    <a:lstStyle/>
                    <a:p>
                      <a:endParaRPr lang="en-CA" dirty="0"/>
                    </a:p>
                  </a:txBody>
                  <a:tcPr marL="416206" marR="416206"/>
                </a:tc>
                <a:extLst>
                  <a:ext uri="{0D108BD9-81ED-4DB2-BD59-A6C34878D82A}">
                    <a16:rowId xmlns:a16="http://schemas.microsoft.com/office/drawing/2014/main" val="3394374669"/>
                  </a:ext>
                </a:extLst>
              </a:tr>
            </a:tbl>
          </a:graphicData>
        </a:graphic>
      </p:graphicFrame>
      <p:cxnSp>
        <p:nvCxnSpPr>
          <p:cNvPr id="7" name="Straight Arrow Connector 6">
            <a:extLst>
              <a:ext uri="{FF2B5EF4-FFF2-40B4-BE49-F238E27FC236}">
                <a16:creationId xmlns:a16="http://schemas.microsoft.com/office/drawing/2014/main" id="{652A2FF0-84D6-4551-81FD-37F67D87BEF8}"/>
              </a:ext>
            </a:extLst>
          </p:cNvPr>
          <p:cNvCxnSpPr>
            <a:cxnSpLocks/>
          </p:cNvCxnSpPr>
          <p:nvPr/>
        </p:nvCxnSpPr>
        <p:spPr>
          <a:xfrm>
            <a:off x="5815445" y="4089227"/>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0">
            <a:extLst>
              <a:ext uri="{FF2B5EF4-FFF2-40B4-BE49-F238E27FC236}">
                <a16:creationId xmlns:a16="http://schemas.microsoft.com/office/drawing/2014/main" id="{636FDF5A-CADA-4252-861B-E295979D647F}"/>
              </a:ext>
            </a:extLst>
          </p:cNvPr>
          <p:cNvGraphicFramePr>
            <a:graphicFrameLocks/>
          </p:cNvGraphicFramePr>
          <p:nvPr/>
        </p:nvGraphicFramePr>
        <p:xfrm>
          <a:off x="1402533" y="6083300"/>
          <a:ext cx="3156765" cy="3658340"/>
        </p:xfrm>
        <a:graphic>
          <a:graphicData uri="http://schemas.openxmlformats.org/drawingml/2006/table">
            <a:tbl>
              <a:tblPr firstRow="1" bandRow="1">
                <a:tableStyleId>{5C22544A-7EE6-4342-B048-85BDC9FD1C3A}</a:tableStyleId>
              </a:tblPr>
              <a:tblGrid>
                <a:gridCol w="3156765">
                  <a:extLst>
                    <a:ext uri="{9D8B030D-6E8A-4147-A177-3AD203B41FA5}">
                      <a16:colId xmlns:a16="http://schemas.microsoft.com/office/drawing/2014/main" val="946973441"/>
                    </a:ext>
                  </a:extLst>
                </a:gridCol>
              </a:tblGrid>
              <a:tr h="455410">
                <a:tc>
                  <a:txBody>
                    <a:bodyPr/>
                    <a:lstStyle/>
                    <a:p>
                      <a:pPr algn="ctr"/>
                      <a:r>
                        <a:rPr lang="en-CA" dirty="0"/>
                        <a:t>Overflow</a:t>
                      </a:r>
                    </a:p>
                  </a:txBody>
                  <a:tcPr marL="416206" marR="416206"/>
                </a:tc>
                <a:extLst>
                  <a:ext uri="{0D108BD9-81ED-4DB2-BD59-A6C34878D82A}">
                    <a16:rowId xmlns:a16="http://schemas.microsoft.com/office/drawing/2014/main" val="4012965211"/>
                  </a:ext>
                </a:extLst>
              </a:tr>
              <a:tr h="457940">
                <a:tc>
                  <a:txBody>
                    <a:bodyPr/>
                    <a:lstStyle/>
                    <a:p>
                      <a:r>
                        <a:rPr lang="en-CA" dirty="0"/>
                        <a:t>186</a:t>
                      </a:r>
                    </a:p>
                  </a:txBody>
                  <a:tcPr marL="416206" marR="416206"/>
                </a:tc>
                <a:extLst>
                  <a:ext uri="{0D108BD9-81ED-4DB2-BD59-A6C34878D82A}">
                    <a16:rowId xmlns:a16="http://schemas.microsoft.com/office/drawing/2014/main" val="2530077605"/>
                  </a:ext>
                </a:extLst>
              </a:tr>
              <a:tr h="455410">
                <a:tc>
                  <a:txBody>
                    <a:bodyPr/>
                    <a:lstStyle/>
                    <a:p>
                      <a:r>
                        <a:rPr lang="en-CA" dirty="0"/>
                        <a:t>32</a:t>
                      </a:r>
                    </a:p>
                  </a:txBody>
                  <a:tcPr marL="416206" marR="416206"/>
                </a:tc>
                <a:extLst>
                  <a:ext uri="{0D108BD9-81ED-4DB2-BD59-A6C34878D82A}">
                    <a16:rowId xmlns:a16="http://schemas.microsoft.com/office/drawing/2014/main" val="881020668"/>
                  </a:ext>
                </a:extLst>
              </a:tr>
              <a:tr h="455410">
                <a:tc>
                  <a:txBody>
                    <a:bodyPr/>
                    <a:lstStyle/>
                    <a:p>
                      <a:r>
                        <a:rPr lang="en-CA" dirty="0"/>
                        <a:t>8</a:t>
                      </a:r>
                    </a:p>
                  </a:txBody>
                  <a:tcPr marL="416206" marR="416206"/>
                </a:tc>
                <a:extLst>
                  <a:ext uri="{0D108BD9-81ED-4DB2-BD59-A6C34878D82A}">
                    <a16:rowId xmlns:a16="http://schemas.microsoft.com/office/drawing/2014/main" val="845025472"/>
                  </a:ext>
                </a:extLst>
              </a:tr>
              <a:tr h="455410">
                <a:tc>
                  <a:txBody>
                    <a:bodyPr/>
                    <a:lstStyle/>
                    <a:p>
                      <a:r>
                        <a:rPr lang="en-CA" dirty="0"/>
                        <a:t>12</a:t>
                      </a:r>
                    </a:p>
                  </a:txBody>
                  <a:tcPr marL="416206" marR="416206"/>
                </a:tc>
                <a:extLst>
                  <a:ext uri="{0D108BD9-81ED-4DB2-BD59-A6C34878D82A}">
                    <a16:rowId xmlns:a16="http://schemas.microsoft.com/office/drawing/2014/main" val="3857356199"/>
                  </a:ext>
                </a:extLst>
              </a:tr>
              <a:tr h="455410">
                <a:tc>
                  <a:txBody>
                    <a:bodyPr/>
                    <a:lstStyle/>
                    <a:p>
                      <a:r>
                        <a:rPr lang="en-CA" dirty="0"/>
                        <a:t>46</a:t>
                      </a:r>
                    </a:p>
                  </a:txBody>
                  <a:tcPr marL="416206" marR="416206"/>
                </a:tc>
                <a:extLst>
                  <a:ext uri="{0D108BD9-81ED-4DB2-BD59-A6C34878D82A}">
                    <a16:rowId xmlns:a16="http://schemas.microsoft.com/office/drawing/2014/main" val="1496094326"/>
                  </a:ext>
                </a:extLst>
              </a:tr>
              <a:tr h="455410">
                <a:tc>
                  <a:txBody>
                    <a:bodyPr/>
                    <a:lstStyle/>
                    <a:p>
                      <a:r>
                        <a:rPr lang="en-CA" dirty="0"/>
                        <a:t>2</a:t>
                      </a:r>
                    </a:p>
                  </a:txBody>
                  <a:tcPr marL="416206" marR="416206"/>
                </a:tc>
                <a:extLst>
                  <a:ext uri="{0D108BD9-81ED-4DB2-BD59-A6C34878D82A}">
                    <a16:rowId xmlns:a16="http://schemas.microsoft.com/office/drawing/2014/main" val="1880182105"/>
                  </a:ext>
                </a:extLst>
              </a:tr>
              <a:tr h="455410">
                <a:tc>
                  <a:txBody>
                    <a:bodyPr/>
                    <a:lstStyle/>
                    <a:p>
                      <a:r>
                        <a:rPr lang="en-CA" dirty="0"/>
                        <a:t>89</a:t>
                      </a:r>
                    </a:p>
                  </a:txBody>
                  <a:tcPr marL="416206" marR="416206"/>
                </a:tc>
                <a:extLst>
                  <a:ext uri="{0D108BD9-81ED-4DB2-BD59-A6C34878D82A}">
                    <a16:rowId xmlns:a16="http://schemas.microsoft.com/office/drawing/2014/main" val="3394374669"/>
                  </a:ext>
                </a:extLst>
              </a:tr>
            </a:tbl>
          </a:graphicData>
        </a:graphic>
      </p:graphicFrame>
      <p:cxnSp>
        <p:nvCxnSpPr>
          <p:cNvPr id="9" name="Straight Arrow Connector 8">
            <a:extLst>
              <a:ext uri="{FF2B5EF4-FFF2-40B4-BE49-F238E27FC236}">
                <a16:creationId xmlns:a16="http://schemas.microsoft.com/office/drawing/2014/main" id="{057A1351-DD89-4A82-971C-FF9B9CB67361}"/>
              </a:ext>
            </a:extLst>
          </p:cNvPr>
          <p:cNvCxnSpPr>
            <a:cxnSpLocks/>
            <a:stCxn id="4" idx="2"/>
            <a:endCxn id="8" idx="0"/>
          </p:cNvCxnSpPr>
          <p:nvPr/>
        </p:nvCxnSpPr>
        <p:spPr>
          <a:xfrm>
            <a:off x="2980915" y="5258170"/>
            <a:ext cx="0" cy="8251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83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A223-9B47-44A5-8597-E598A7D86133}"/>
              </a:ext>
            </a:extLst>
          </p:cNvPr>
          <p:cNvSpPr>
            <a:spLocks noGrp="1"/>
          </p:cNvSpPr>
          <p:nvPr>
            <p:ph type="title"/>
          </p:nvPr>
        </p:nvSpPr>
        <p:spPr/>
        <p:txBody>
          <a:bodyPr/>
          <a:lstStyle/>
          <a:p>
            <a:r>
              <a:rPr lang="en-CA" dirty="0"/>
              <a:t>Splitting</a:t>
            </a:r>
          </a:p>
        </p:txBody>
      </p:sp>
      <p:cxnSp>
        <p:nvCxnSpPr>
          <p:cNvPr id="5" name="Straight Arrow Connector 4">
            <a:extLst>
              <a:ext uri="{FF2B5EF4-FFF2-40B4-BE49-F238E27FC236}">
                <a16:creationId xmlns:a16="http://schemas.microsoft.com/office/drawing/2014/main" id="{F7BCD7C4-EB1F-4EBD-8F11-DE7E9522E0F4}"/>
              </a:ext>
            </a:extLst>
          </p:cNvPr>
          <p:cNvCxnSpPr>
            <a:cxnSpLocks/>
          </p:cNvCxnSpPr>
          <p:nvPr/>
        </p:nvCxnSpPr>
        <p:spPr>
          <a:xfrm>
            <a:off x="624370" y="2235027"/>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0">
            <a:extLst>
              <a:ext uri="{FF2B5EF4-FFF2-40B4-BE49-F238E27FC236}">
                <a16:creationId xmlns:a16="http://schemas.microsoft.com/office/drawing/2014/main" id="{AEEE4E81-B5BC-427B-89D9-5E1CD997B9FF}"/>
              </a:ext>
            </a:extLst>
          </p:cNvPr>
          <p:cNvGraphicFramePr>
            <a:graphicFrameLocks/>
          </p:cNvGraphicFramePr>
          <p:nvPr/>
        </p:nvGraphicFramePr>
        <p:xfrm>
          <a:off x="6596833" y="1599830"/>
          <a:ext cx="3372665" cy="3658340"/>
        </p:xfrm>
        <a:graphic>
          <a:graphicData uri="http://schemas.openxmlformats.org/drawingml/2006/table">
            <a:tbl>
              <a:tblPr firstRow="1" bandRow="1">
                <a:tableStyleId>{5C22544A-7EE6-4342-B048-85BDC9FD1C3A}</a:tableStyleId>
              </a:tblPr>
              <a:tblGrid>
                <a:gridCol w="3372665">
                  <a:extLst>
                    <a:ext uri="{9D8B030D-6E8A-4147-A177-3AD203B41FA5}">
                      <a16:colId xmlns:a16="http://schemas.microsoft.com/office/drawing/2014/main" val="946973441"/>
                    </a:ext>
                  </a:extLst>
                </a:gridCol>
              </a:tblGrid>
              <a:tr h="455410">
                <a:tc>
                  <a:txBody>
                    <a:bodyPr/>
                    <a:lstStyle/>
                    <a:p>
                      <a:pPr algn="ctr"/>
                      <a:r>
                        <a:rPr lang="en-CA" dirty="0"/>
                        <a:t>New Bucket</a:t>
                      </a:r>
                    </a:p>
                  </a:txBody>
                  <a:tcPr marL="416206" marR="416206"/>
                </a:tc>
                <a:extLst>
                  <a:ext uri="{0D108BD9-81ED-4DB2-BD59-A6C34878D82A}">
                    <a16:rowId xmlns:a16="http://schemas.microsoft.com/office/drawing/2014/main" val="4012965211"/>
                  </a:ext>
                </a:extLst>
              </a:tr>
              <a:tr h="457940">
                <a:tc>
                  <a:txBody>
                    <a:bodyPr/>
                    <a:lstStyle/>
                    <a:p>
                      <a:r>
                        <a:rPr lang="en-CA" dirty="0"/>
                        <a:t>4</a:t>
                      </a:r>
                    </a:p>
                  </a:txBody>
                  <a:tcPr marL="416206" marR="416206"/>
                </a:tc>
                <a:extLst>
                  <a:ext uri="{0D108BD9-81ED-4DB2-BD59-A6C34878D82A}">
                    <a16:rowId xmlns:a16="http://schemas.microsoft.com/office/drawing/2014/main" val="2530077605"/>
                  </a:ext>
                </a:extLst>
              </a:tr>
              <a:tr h="455410">
                <a:tc>
                  <a:txBody>
                    <a:bodyPr/>
                    <a:lstStyle/>
                    <a:p>
                      <a:r>
                        <a:rPr lang="en-CA" dirty="0"/>
                        <a:t>86</a:t>
                      </a:r>
                    </a:p>
                  </a:txBody>
                  <a:tcPr marL="416206" marR="416206"/>
                </a:tc>
                <a:extLst>
                  <a:ext uri="{0D108BD9-81ED-4DB2-BD59-A6C34878D82A}">
                    <a16:rowId xmlns:a16="http://schemas.microsoft.com/office/drawing/2014/main" val="881020668"/>
                  </a:ext>
                </a:extLst>
              </a:tr>
              <a:tr h="455410">
                <a:tc>
                  <a:txBody>
                    <a:bodyPr/>
                    <a:lstStyle/>
                    <a:p>
                      <a:r>
                        <a:rPr lang="en-CA" dirty="0"/>
                        <a:t>46</a:t>
                      </a:r>
                    </a:p>
                  </a:txBody>
                  <a:tcPr marL="416206" marR="416206"/>
                </a:tc>
                <a:extLst>
                  <a:ext uri="{0D108BD9-81ED-4DB2-BD59-A6C34878D82A}">
                    <a16:rowId xmlns:a16="http://schemas.microsoft.com/office/drawing/2014/main" val="845025472"/>
                  </a:ext>
                </a:extLst>
              </a:tr>
              <a:tr h="455410">
                <a:tc>
                  <a:txBody>
                    <a:bodyPr/>
                    <a:lstStyle/>
                    <a:p>
                      <a:r>
                        <a:rPr lang="en-CA" dirty="0"/>
                        <a:t>2</a:t>
                      </a:r>
                    </a:p>
                  </a:txBody>
                  <a:tcPr marL="416206" marR="416206"/>
                </a:tc>
                <a:extLst>
                  <a:ext uri="{0D108BD9-81ED-4DB2-BD59-A6C34878D82A}">
                    <a16:rowId xmlns:a16="http://schemas.microsoft.com/office/drawing/2014/main" val="3857356199"/>
                  </a:ext>
                </a:extLst>
              </a:tr>
              <a:tr h="455410">
                <a:tc>
                  <a:txBody>
                    <a:bodyPr/>
                    <a:lstStyle/>
                    <a:p>
                      <a:endParaRPr lang="en-CA" dirty="0"/>
                    </a:p>
                  </a:txBody>
                  <a:tcPr marL="416206" marR="416206"/>
                </a:tc>
                <a:extLst>
                  <a:ext uri="{0D108BD9-81ED-4DB2-BD59-A6C34878D82A}">
                    <a16:rowId xmlns:a16="http://schemas.microsoft.com/office/drawing/2014/main" val="1496094326"/>
                  </a:ext>
                </a:extLst>
              </a:tr>
              <a:tr h="455410">
                <a:tc>
                  <a:txBody>
                    <a:bodyPr/>
                    <a:lstStyle/>
                    <a:p>
                      <a:endParaRPr lang="en-CA" dirty="0"/>
                    </a:p>
                  </a:txBody>
                  <a:tcPr marL="416206" marR="416206"/>
                </a:tc>
                <a:extLst>
                  <a:ext uri="{0D108BD9-81ED-4DB2-BD59-A6C34878D82A}">
                    <a16:rowId xmlns:a16="http://schemas.microsoft.com/office/drawing/2014/main" val="1880182105"/>
                  </a:ext>
                </a:extLst>
              </a:tr>
              <a:tr h="455410">
                <a:tc>
                  <a:txBody>
                    <a:bodyPr/>
                    <a:lstStyle/>
                    <a:p>
                      <a:endParaRPr lang="en-CA" dirty="0"/>
                    </a:p>
                  </a:txBody>
                  <a:tcPr marL="416206" marR="416206"/>
                </a:tc>
                <a:extLst>
                  <a:ext uri="{0D108BD9-81ED-4DB2-BD59-A6C34878D82A}">
                    <a16:rowId xmlns:a16="http://schemas.microsoft.com/office/drawing/2014/main" val="3394374669"/>
                  </a:ext>
                </a:extLst>
              </a:tr>
            </a:tbl>
          </a:graphicData>
        </a:graphic>
      </p:graphicFrame>
      <p:cxnSp>
        <p:nvCxnSpPr>
          <p:cNvPr id="7" name="Straight Arrow Connector 6">
            <a:extLst>
              <a:ext uri="{FF2B5EF4-FFF2-40B4-BE49-F238E27FC236}">
                <a16:creationId xmlns:a16="http://schemas.microsoft.com/office/drawing/2014/main" id="{652A2FF0-84D6-4551-81FD-37F67D87BEF8}"/>
              </a:ext>
            </a:extLst>
          </p:cNvPr>
          <p:cNvCxnSpPr>
            <a:cxnSpLocks/>
          </p:cNvCxnSpPr>
          <p:nvPr/>
        </p:nvCxnSpPr>
        <p:spPr>
          <a:xfrm>
            <a:off x="5815445" y="4089227"/>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0">
            <a:extLst>
              <a:ext uri="{FF2B5EF4-FFF2-40B4-BE49-F238E27FC236}">
                <a16:creationId xmlns:a16="http://schemas.microsoft.com/office/drawing/2014/main" id="{636FDF5A-CADA-4252-861B-E295979D647F}"/>
              </a:ext>
            </a:extLst>
          </p:cNvPr>
          <p:cNvGraphicFramePr>
            <a:graphicFrameLocks/>
          </p:cNvGraphicFramePr>
          <p:nvPr>
            <p:extLst>
              <p:ext uri="{D42A27DB-BD31-4B8C-83A1-F6EECF244321}">
                <p14:modId xmlns:p14="http://schemas.microsoft.com/office/powerpoint/2010/main" val="4180255330"/>
              </p:ext>
            </p:extLst>
          </p:nvPr>
        </p:nvGraphicFramePr>
        <p:xfrm>
          <a:off x="1393058" y="1599830"/>
          <a:ext cx="3156765" cy="3658340"/>
        </p:xfrm>
        <a:graphic>
          <a:graphicData uri="http://schemas.openxmlformats.org/drawingml/2006/table">
            <a:tbl>
              <a:tblPr firstRow="1" bandRow="1">
                <a:tableStyleId>{5C22544A-7EE6-4342-B048-85BDC9FD1C3A}</a:tableStyleId>
              </a:tblPr>
              <a:tblGrid>
                <a:gridCol w="3156765">
                  <a:extLst>
                    <a:ext uri="{9D8B030D-6E8A-4147-A177-3AD203B41FA5}">
                      <a16:colId xmlns:a16="http://schemas.microsoft.com/office/drawing/2014/main" val="946973441"/>
                    </a:ext>
                  </a:extLst>
                </a:gridCol>
              </a:tblGrid>
              <a:tr h="455410">
                <a:tc>
                  <a:txBody>
                    <a:bodyPr/>
                    <a:lstStyle/>
                    <a:p>
                      <a:pPr algn="ctr"/>
                      <a:r>
                        <a:rPr lang="en-CA" dirty="0"/>
                        <a:t>Overflow</a:t>
                      </a:r>
                    </a:p>
                  </a:txBody>
                  <a:tcPr marL="416206" marR="416206"/>
                </a:tc>
                <a:extLst>
                  <a:ext uri="{0D108BD9-81ED-4DB2-BD59-A6C34878D82A}">
                    <a16:rowId xmlns:a16="http://schemas.microsoft.com/office/drawing/2014/main" val="4012965211"/>
                  </a:ext>
                </a:extLst>
              </a:tr>
              <a:tr h="457940">
                <a:tc>
                  <a:txBody>
                    <a:bodyPr/>
                    <a:lstStyle/>
                    <a:p>
                      <a:r>
                        <a:rPr lang="en-CA" dirty="0"/>
                        <a:t>186</a:t>
                      </a:r>
                    </a:p>
                  </a:txBody>
                  <a:tcPr marL="416206" marR="416206"/>
                </a:tc>
                <a:extLst>
                  <a:ext uri="{0D108BD9-81ED-4DB2-BD59-A6C34878D82A}">
                    <a16:rowId xmlns:a16="http://schemas.microsoft.com/office/drawing/2014/main" val="2530077605"/>
                  </a:ext>
                </a:extLst>
              </a:tr>
              <a:tr h="455410">
                <a:tc>
                  <a:txBody>
                    <a:bodyPr/>
                    <a:lstStyle/>
                    <a:p>
                      <a:r>
                        <a:rPr lang="en-CA" dirty="0"/>
                        <a:t>32</a:t>
                      </a:r>
                    </a:p>
                  </a:txBody>
                  <a:tcPr marL="416206" marR="416206"/>
                </a:tc>
                <a:extLst>
                  <a:ext uri="{0D108BD9-81ED-4DB2-BD59-A6C34878D82A}">
                    <a16:rowId xmlns:a16="http://schemas.microsoft.com/office/drawing/2014/main" val="881020668"/>
                  </a:ext>
                </a:extLst>
              </a:tr>
              <a:tr h="455410">
                <a:tc>
                  <a:txBody>
                    <a:bodyPr/>
                    <a:lstStyle/>
                    <a:p>
                      <a:r>
                        <a:rPr lang="en-CA" dirty="0"/>
                        <a:t>8</a:t>
                      </a:r>
                    </a:p>
                  </a:txBody>
                  <a:tcPr marL="416206" marR="416206"/>
                </a:tc>
                <a:extLst>
                  <a:ext uri="{0D108BD9-81ED-4DB2-BD59-A6C34878D82A}">
                    <a16:rowId xmlns:a16="http://schemas.microsoft.com/office/drawing/2014/main" val="845025472"/>
                  </a:ext>
                </a:extLst>
              </a:tr>
              <a:tr h="455410">
                <a:tc>
                  <a:txBody>
                    <a:bodyPr/>
                    <a:lstStyle/>
                    <a:p>
                      <a:r>
                        <a:rPr lang="en-CA" dirty="0"/>
                        <a:t>12</a:t>
                      </a:r>
                    </a:p>
                  </a:txBody>
                  <a:tcPr marL="416206" marR="416206"/>
                </a:tc>
                <a:extLst>
                  <a:ext uri="{0D108BD9-81ED-4DB2-BD59-A6C34878D82A}">
                    <a16:rowId xmlns:a16="http://schemas.microsoft.com/office/drawing/2014/main" val="3857356199"/>
                  </a:ext>
                </a:extLst>
              </a:tr>
              <a:tr h="455410">
                <a:tc>
                  <a:txBody>
                    <a:bodyPr/>
                    <a:lstStyle/>
                    <a:p>
                      <a:r>
                        <a:rPr lang="en-CA" dirty="0"/>
                        <a:t>46</a:t>
                      </a:r>
                    </a:p>
                  </a:txBody>
                  <a:tcPr marL="416206" marR="416206"/>
                </a:tc>
                <a:extLst>
                  <a:ext uri="{0D108BD9-81ED-4DB2-BD59-A6C34878D82A}">
                    <a16:rowId xmlns:a16="http://schemas.microsoft.com/office/drawing/2014/main" val="1496094326"/>
                  </a:ext>
                </a:extLst>
              </a:tr>
              <a:tr h="455410">
                <a:tc>
                  <a:txBody>
                    <a:bodyPr/>
                    <a:lstStyle/>
                    <a:p>
                      <a:r>
                        <a:rPr lang="en-CA" dirty="0"/>
                        <a:t>2</a:t>
                      </a:r>
                    </a:p>
                  </a:txBody>
                  <a:tcPr marL="416206" marR="416206"/>
                </a:tc>
                <a:extLst>
                  <a:ext uri="{0D108BD9-81ED-4DB2-BD59-A6C34878D82A}">
                    <a16:rowId xmlns:a16="http://schemas.microsoft.com/office/drawing/2014/main" val="1880182105"/>
                  </a:ext>
                </a:extLst>
              </a:tr>
              <a:tr h="455410">
                <a:tc>
                  <a:txBody>
                    <a:bodyPr/>
                    <a:lstStyle/>
                    <a:p>
                      <a:r>
                        <a:rPr lang="en-CA" dirty="0"/>
                        <a:t>84</a:t>
                      </a:r>
                    </a:p>
                  </a:txBody>
                  <a:tcPr marL="416206" marR="416206"/>
                </a:tc>
                <a:extLst>
                  <a:ext uri="{0D108BD9-81ED-4DB2-BD59-A6C34878D82A}">
                    <a16:rowId xmlns:a16="http://schemas.microsoft.com/office/drawing/2014/main" val="3394374669"/>
                  </a:ext>
                </a:extLst>
              </a:tr>
            </a:tbl>
          </a:graphicData>
        </a:graphic>
      </p:graphicFrame>
    </p:spTree>
    <p:extLst>
      <p:ext uri="{BB962C8B-B14F-4D97-AF65-F5344CB8AC3E}">
        <p14:creationId xmlns:p14="http://schemas.microsoft.com/office/powerpoint/2010/main" val="1972071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A223-9B47-44A5-8597-E598A7D86133}"/>
              </a:ext>
            </a:extLst>
          </p:cNvPr>
          <p:cNvSpPr>
            <a:spLocks noGrp="1"/>
          </p:cNvSpPr>
          <p:nvPr>
            <p:ph type="title"/>
          </p:nvPr>
        </p:nvSpPr>
        <p:spPr/>
        <p:txBody>
          <a:bodyPr/>
          <a:lstStyle/>
          <a:p>
            <a:r>
              <a:rPr lang="en-CA" dirty="0"/>
              <a:t>Splitting</a:t>
            </a:r>
          </a:p>
        </p:txBody>
      </p:sp>
      <p:cxnSp>
        <p:nvCxnSpPr>
          <p:cNvPr id="5" name="Straight Arrow Connector 4">
            <a:extLst>
              <a:ext uri="{FF2B5EF4-FFF2-40B4-BE49-F238E27FC236}">
                <a16:creationId xmlns:a16="http://schemas.microsoft.com/office/drawing/2014/main" id="{F7BCD7C4-EB1F-4EBD-8F11-DE7E9522E0F4}"/>
              </a:ext>
            </a:extLst>
          </p:cNvPr>
          <p:cNvCxnSpPr>
            <a:cxnSpLocks/>
          </p:cNvCxnSpPr>
          <p:nvPr/>
        </p:nvCxnSpPr>
        <p:spPr>
          <a:xfrm>
            <a:off x="675170" y="4990927"/>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0">
            <a:extLst>
              <a:ext uri="{FF2B5EF4-FFF2-40B4-BE49-F238E27FC236}">
                <a16:creationId xmlns:a16="http://schemas.microsoft.com/office/drawing/2014/main" id="{AEEE4E81-B5BC-427B-89D9-5E1CD997B9FF}"/>
              </a:ext>
            </a:extLst>
          </p:cNvPr>
          <p:cNvGraphicFramePr>
            <a:graphicFrameLocks/>
          </p:cNvGraphicFramePr>
          <p:nvPr>
            <p:extLst>
              <p:ext uri="{D42A27DB-BD31-4B8C-83A1-F6EECF244321}">
                <p14:modId xmlns:p14="http://schemas.microsoft.com/office/powerpoint/2010/main" val="2962525304"/>
              </p:ext>
            </p:extLst>
          </p:nvPr>
        </p:nvGraphicFramePr>
        <p:xfrm>
          <a:off x="6596833" y="1599830"/>
          <a:ext cx="3372665" cy="3658340"/>
        </p:xfrm>
        <a:graphic>
          <a:graphicData uri="http://schemas.openxmlformats.org/drawingml/2006/table">
            <a:tbl>
              <a:tblPr firstRow="1" bandRow="1">
                <a:tableStyleId>{5C22544A-7EE6-4342-B048-85BDC9FD1C3A}</a:tableStyleId>
              </a:tblPr>
              <a:tblGrid>
                <a:gridCol w="3372665">
                  <a:extLst>
                    <a:ext uri="{9D8B030D-6E8A-4147-A177-3AD203B41FA5}">
                      <a16:colId xmlns:a16="http://schemas.microsoft.com/office/drawing/2014/main" val="946973441"/>
                    </a:ext>
                  </a:extLst>
                </a:gridCol>
              </a:tblGrid>
              <a:tr h="455410">
                <a:tc>
                  <a:txBody>
                    <a:bodyPr/>
                    <a:lstStyle/>
                    <a:p>
                      <a:pPr algn="ctr"/>
                      <a:r>
                        <a:rPr lang="en-CA" dirty="0"/>
                        <a:t>New Bucket</a:t>
                      </a:r>
                    </a:p>
                  </a:txBody>
                  <a:tcPr marL="416206" marR="416206"/>
                </a:tc>
                <a:extLst>
                  <a:ext uri="{0D108BD9-81ED-4DB2-BD59-A6C34878D82A}">
                    <a16:rowId xmlns:a16="http://schemas.microsoft.com/office/drawing/2014/main" val="4012965211"/>
                  </a:ext>
                </a:extLst>
              </a:tr>
              <a:tr h="457940">
                <a:tc>
                  <a:txBody>
                    <a:bodyPr/>
                    <a:lstStyle/>
                    <a:p>
                      <a:r>
                        <a:rPr lang="en-CA" dirty="0"/>
                        <a:t>4</a:t>
                      </a:r>
                    </a:p>
                  </a:txBody>
                  <a:tcPr marL="416206" marR="416206"/>
                </a:tc>
                <a:extLst>
                  <a:ext uri="{0D108BD9-81ED-4DB2-BD59-A6C34878D82A}">
                    <a16:rowId xmlns:a16="http://schemas.microsoft.com/office/drawing/2014/main" val="2530077605"/>
                  </a:ext>
                </a:extLst>
              </a:tr>
              <a:tr h="455410">
                <a:tc>
                  <a:txBody>
                    <a:bodyPr/>
                    <a:lstStyle/>
                    <a:p>
                      <a:r>
                        <a:rPr lang="en-CA" dirty="0"/>
                        <a:t>86</a:t>
                      </a:r>
                    </a:p>
                  </a:txBody>
                  <a:tcPr marL="416206" marR="416206"/>
                </a:tc>
                <a:extLst>
                  <a:ext uri="{0D108BD9-81ED-4DB2-BD59-A6C34878D82A}">
                    <a16:rowId xmlns:a16="http://schemas.microsoft.com/office/drawing/2014/main" val="881020668"/>
                  </a:ext>
                </a:extLst>
              </a:tr>
              <a:tr h="455410">
                <a:tc>
                  <a:txBody>
                    <a:bodyPr/>
                    <a:lstStyle/>
                    <a:p>
                      <a:r>
                        <a:rPr lang="en-CA" dirty="0"/>
                        <a:t>46</a:t>
                      </a:r>
                    </a:p>
                  </a:txBody>
                  <a:tcPr marL="416206" marR="416206"/>
                </a:tc>
                <a:extLst>
                  <a:ext uri="{0D108BD9-81ED-4DB2-BD59-A6C34878D82A}">
                    <a16:rowId xmlns:a16="http://schemas.microsoft.com/office/drawing/2014/main" val="845025472"/>
                  </a:ext>
                </a:extLst>
              </a:tr>
              <a:tr h="455410">
                <a:tc>
                  <a:txBody>
                    <a:bodyPr/>
                    <a:lstStyle/>
                    <a:p>
                      <a:r>
                        <a:rPr lang="en-CA" dirty="0"/>
                        <a:t>2</a:t>
                      </a:r>
                    </a:p>
                  </a:txBody>
                  <a:tcPr marL="416206" marR="416206"/>
                </a:tc>
                <a:extLst>
                  <a:ext uri="{0D108BD9-81ED-4DB2-BD59-A6C34878D82A}">
                    <a16:rowId xmlns:a16="http://schemas.microsoft.com/office/drawing/2014/main" val="3857356199"/>
                  </a:ext>
                </a:extLst>
              </a:tr>
              <a:tr h="455410">
                <a:tc>
                  <a:txBody>
                    <a:bodyPr/>
                    <a:lstStyle/>
                    <a:p>
                      <a:r>
                        <a:rPr lang="en-CA" dirty="0"/>
                        <a:t>2</a:t>
                      </a:r>
                    </a:p>
                  </a:txBody>
                  <a:tcPr marL="416206" marR="416206"/>
                </a:tc>
                <a:extLst>
                  <a:ext uri="{0D108BD9-81ED-4DB2-BD59-A6C34878D82A}">
                    <a16:rowId xmlns:a16="http://schemas.microsoft.com/office/drawing/2014/main" val="1496094326"/>
                  </a:ext>
                </a:extLst>
              </a:tr>
              <a:tr h="455410">
                <a:tc>
                  <a:txBody>
                    <a:bodyPr/>
                    <a:lstStyle/>
                    <a:p>
                      <a:r>
                        <a:rPr lang="en-CA" dirty="0"/>
                        <a:t>84</a:t>
                      </a:r>
                    </a:p>
                  </a:txBody>
                  <a:tcPr marL="416206" marR="416206"/>
                </a:tc>
                <a:extLst>
                  <a:ext uri="{0D108BD9-81ED-4DB2-BD59-A6C34878D82A}">
                    <a16:rowId xmlns:a16="http://schemas.microsoft.com/office/drawing/2014/main" val="1880182105"/>
                  </a:ext>
                </a:extLst>
              </a:tr>
              <a:tr h="455410">
                <a:tc>
                  <a:txBody>
                    <a:bodyPr/>
                    <a:lstStyle/>
                    <a:p>
                      <a:endParaRPr lang="en-CA" dirty="0"/>
                    </a:p>
                  </a:txBody>
                  <a:tcPr marL="416206" marR="416206"/>
                </a:tc>
                <a:extLst>
                  <a:ext uri="{0D108BD9-81ED-4DB2-BD59-A6C34878D82A}">
                    <a16:rowId xmlns:a16="http://schemas.microsoft.com/office/drawing/2014/main" val="3394374669"/>
                  </a:ext>
                </a:extLst>
              </a:tr>
            </a:tbl>
          </a:graphicData>
        </a:graphic>
      </p:graphicFrame>
      <p:cxnSp>
        <p:nvCxnSpPr>
          <p:cNvPr id="7" name="Straight Arrow Connector 6">
            <a:extLst>
              <a:ext uri="{FF2B5EF4-FFF2-40B4-BE49-F238E27FC236}">
                <a16:creationId xmlns:a16="http://schemas.microsoft.com/office/drawing/2014/main" id="{652A2FF0-84D6-4551-81FD-37F67D87BEF8}"/>
              </a:ext>
            </a:extLst>
          </p:cNvPr>
          <p:cNvCxnSpPr>
            <a:cxnSpLocks/>
          </p:cNvCxnSpPr>
          <p:nvPr/>
        </p:nvCxnSpPr>
        <p:spPr>
          <a:xfrm>
            <a:off x="5815445" y="4990927"/>
            <a:ext cx="5611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0">
            <a:extLst>
              <a:ext uri="{FF2B5EF4-FFF2-40B4-BE49-F238E27FC236}">
                <a16:creationId xmlns:a16="http://schemas.microsoft.com/office/drawing/2014/main" id="{636FDF5A-CADA-4252-861B-E295979D647F}"/>
              </a:ext>
            </a:extLst>
          </p:cNvPr>
          <p:cNvGraphicFramePr>
            <a:graphicFrameLocks/>
          </p:cNvGraphicFramePr>
          <p:nvPr>
            <p:extLst>
              <p:ext uri="{D42A27DB-BD31-4B8C-83A1-F6EECF244321}">
                <p14:modId xmlns:p14="http://schemas.microsoft.com/office/powerpoint/2010/main" val="1908617018"/>
              </p:ext>
            </p:extLst>
          </p:nvPr>
        </p:nvGraphicFramePr>
        <p:xfrm>
          <a:off x="1393058" y="1599830"/>
          <a:ext cx="3156765" cy="3658340"/>
        </p:xfrm>
        <a:graphic>
          <a:graphicData uri="http://schemas.openxmlformats.org/drawingml/2006/table">
            <a:tbl>
              <a:tblPr firstRow="1" bandRow="1">
                <a:tableStyleId>{5C22544A-7EE6-4342-B048-85BDC9FD1C3A}</a:tableStyleId>
              </a:tblPr>
              <a:tblGrid>
                <a:gridCol w="3156765">
                  <a:extLst>
                    <a:ext uri="{9D8B030D-6E8A-4147-A177-3AD203B41FA5}">
                      <a16:colId xmlns:a16="http://schemas.microsoft.com/office/drawing/2014/main" val="946973441"/>
                    </a:ext>
                  </a:extLst>
                </a:gridCol>
              </a:tblGrid>
              <a:tr h="455410">
                <a:tc>
                  <a:txBody>
                    <a:bodyPr/>
                    <a:lstStyle/>
                    <a:p>
                      <a:pPr algn="ctr"/>
                      <a:r>
                        <a:rPr lang="en-CA" dirty="0"/>
                        <a:t>Overflow</a:t>
                      </a:r>
                    </a:p>
                  </a:txBody>
                  <a:tcPr marL="416206" marR="416206"/>
                </a:tc>
                <a:extLst>
                  <a:ext uri="{0D108BD9-81ED-4DB2-BD59-A6C34878D82A}">
                    <a16:rowId xmlns:a16="http://schemas.microsoft.com/office/drawing/2014/main" val="4012965211"/>
                  </a:ext>
                </a:extLst>
              </a:tr>
              <a:tr h="457940">
                <a:tc>
                  <a:txBody>
                    <a:bodyPr/>
                    <a:lstStyle/>
                    <a:p>
                      <a:r>
                        <a:rPr lang="en-CA" dirty="0"/>
                        <a:t>186</a:t>
                      </a:r>
                    </a:p>
                  </a:txBody>
                  <a:tcPr marL="416206" marR="416206"/>
                </a:tc>
                <a:extLst>
                  <a:ext uri="{0D108BD9-81ED-4DB2-BD59-A6C34878D82A}">
                    <a16:rowId xmlns:a16="http://schemas.microsoft.com/office/drawing/2014/main" val="2530077605"/>
                  </a:ext>
                </a:extLst>
              </a:tr>
              <a:tr h="455410">
                <a:tc>
                  <a:txBody>
                    <a:bodyPr/>
                    <a:lstStyle/>
                    <a:p>
                      <a:r>
                        <a:rPr lang="en-CA" dirty="0"/>
                        <a:t>32</a:t>
                      </a:r>
                    </a:p>
                  </a:txBody>
                  <a:tcPr marL="416206" marR="416206"/>
                </a:tc>
                <a:extLst>
                  <a:ext uri="{0D108BD9-81ED-4DB2-BD59-A6C34878D82A}">
                    <a16:rowId xmlns:a16="http://schemas.microsoft.com/office/drawing/2014/main" val="881020668"/>
                  </a:ext>
                </a:extLst>
              </a:tr>
              <a:tr h="455410">
                <a:tc>
                  <a:txBody>
                    <a:bodyPr/>
                    <a:lstStyle/>
                    <a:p>
                      <a:r>
                        <a:rPr lang="en-CA" dirty="0"/>
                        <a:t>8</a:t>
                      </a:r>
                    </a:p>
                  </a:txBody>
                  <a:tcPr marL="416206" marR="416206"/>
                </a:tc>
                <a:extLst>
                  <a:ext uri="{0D108BD9-81ED-4DB2-BD59-A6C34878D82A}">
                    <a16:rowId xmlns:a16="http://schemas.microsoft.com/office/drawing/2014/main" val="845025472"/>
                  </a:ext>
                </a:extLst>
              </a:tr>
              <a:tr h="455410">
                <a:tc>
                  <a:txBody>
                    <a:bodyPr/>
                    <a:lstStyle/>
                    <a:p>
                      <a:r>
                        <a:rPr lang="en-CA" dirty="0"/>
                        <a:t>12</a:t>
                      </a:r>
                    </a:p>
                  </a:txBody>
                  <a:tcPr marL="416206" marR="416206"/>
                </a:tc>
                <a:extLst>
                  <a:ext uri="{0D108BD9-81ED-4DB2-BD59-A6C34878D82A}">
                    <a16:rowId xmlns:a16="http://schemas.microsoft.com/office/drawing/2014/main" val="3857356199"/>
                  </a:ext>
                </a:extLst>
              </a:tr>
              <a:tr h="455410">
                <a:tc>
                  <a:txBody>
                    <a:bodyPr/>
                    <a:lstStyle/>
                    <a:p>
                      <a:r>
                        <a:rPr lang="en-CA" dirty="0"/>
                        <a:t>46</a:t>
                      </a:r>
                    </a:p>
                  </a:txBody>
                  <a:tcPr marL="416206" marR="416206"/>
                </a:tc>
                <a:extLst>
                  <a:ext uri="{0D108BD9-81ED-4DB2-BD59-A6C34878D82A}">
                    <a16:rowId xmlns:a16="http://schemas.microsoft.com/office/drawing/2014/main" val="1496094326"/>
                  </a:ext>
                </a:extLst>
              </a:tr>
              <a:tr h="455410">
                <a:tc>
                  <a:txBody>
                    <a:bodyPr/>
                    <a:lstStyle/>
                    <a:p>
                      <a:endParaRPr lang="en-CA" dirty="0"/>
                    </a:p>
                  </a:txBody>
                  <a:tcPr marL="416206" marR="416206"/>
                </a:tc>
                <a:extLst>
                  <a:ext uri="{0D108BD9-81ED-4DB2-BD59-A6C34878D82A}">
                    <a16:rowId xmlns:a16="http://schemas.microsoft.com/office/drawing/2014/main" val="1880182105"/>
                  </a:ext>
                </a:extLst>
              </a:tr>
              <a:tr h="455410">
                <a:tc>
                  <a:txBody>
                    <a:bodyPr/>
                    <a:lstStyle/>
                    <a:p>
                      <a:endParaRPr lang="en-CA" dirty="0"/>
                    </a:p>
                  </a:txBody>
                  <a:tcPr marL="416206" marR="416206"/>
                </a:tc>
                <a:extLst>
                  <a:ext uri="{0D108BD9-81ED-4DB2-BD59-A6C34878D82A}">
                    <a16:rowId xmlns:a16="http://schemas.microsoft.com/office/drawing/2014/main" val="3394374669"/>
                  </a:ext>
                </a:extLst>
              </a:tr>
            </a:tbl>
          </a:graphicData>
        </a:graphic>
      </p:graphicFrame>
    </p:spTree>
    <p:extLst>
      <p:ext uri="{BB962C8B-B14F-4D97-AF65-F5344CB8AC3E}">
        <p14:creationId xmlns:p14="http://schemas.microsoft.com/office/powerpoint/2010/main" val="2013855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DFF1-55D3-49C9-B8B6-0170184D9E0F}"/>
              </a:ext>
            </a:extLst>
          </p:cNvPr>
          <p:cNvSpPr>
            <a:spLocks noGrp="1"/>
          </p:cNvSpPr>
          <p:nvPr>
            <p:ph type="title"/>
          </p:nvPr>
        </p:nvSpPr>
        <p:spPr/>
        <p:txBody>
          <a:bodyPr/>
          <a:lstStyle/>
          <a:p>
            <a:r>
              <a:rPr lang="en-CA" dirty="0"/>
              <a:t>Splitting</a:t>
            </a:r>
          </a:p>
        </p:txBody>
      </p:sp>
      <p:sp>
        <p:nvSpPr>
          <p:cNvPr id="3" name="Content Placeholder 2">
            <a:extLst>
              <a:ext uri="{FF2B5EF4-FFF2-40B4-BE49-F238E27FC236}">
                <a16:creationId xmlns:a16="http://schemas.microsoft.com/office/drawing/2014/main" id="{BF37F802-CE37-4CA1-8BC9-DF2A40970ECB}"/>
              </a:ext>
            </a:extLst>
          </p:cNvPr>
          <p:cNvSpPr>
            <a:spLocks noGrp="1"/>
          </p:cNvSpPr>
          <p:nvPr>
            <p:ph idx="1"/>
          </p:nvPr>
        </p:nvSpPr>
        <p:spPr/>
        <p:txBody>
          <a:bodyPr/>
          <a:lstStyle/>
          <a:p>
            <a:r>
              <a:rPr lang="en-CA" dirty="0"/>
              <a:t>Read</a:t>
            </a:r>
          </a:p>
          <a:p>
            <a:pPr lvl="1"/>
            <a:r>
              <a:rPr lang="en-CA" dirty="0"/>
              <a:t>Read all buckets</a:t>
            </a:r>
          </a:p>
          <a:p>
            <a:pPr lvl="1"/>
            <a:endParaRPr lang="en-CA" dirty="0"/>
          </a:p>
          <a:p>
            <a:r>
              <a:rPr lang="en-CA" dirty="0"/>
              <a:t>Write</a:t>
            </a:r>
          </a:p>
          <a:p>
            <a:pPr lvl="1"/>
            <a:r>
              <a:rPr lang="en-CA" dirty="0"/>
              <a:t>All changed split buckets</a:t>
            </a:r>
          </a:p>
          <a:p>
            <a:pPr lvl="1"/>
            <a:r>
              <a:rPr lang="en-CA" dirty="0"/>
              <a:t>All new buckets</a:t>
            </a:r>
          </a:p>
        </p:txBody>
      </p:sp>
    </p:spTree>
    <p:extLst>
      <p:ext uri="{BB962C8B-B14F-4D97-AF65-F5344CB8AC3E}">
        <p14:creationId xmlns:p14="http://schemas.microsoft.com/office/powerpoint/2010/main" val="273232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187AF1-33A3-4D2D-8344-B1E0BD506EF3}"/>
              </a:ext>
            </a:extLst>
          </p:cNvPr>
          <p:cNvSpPr>
            <a:spLocks noGrp="1"/>
          </p:cNvSpPr>
          <p:nvPr>
            <p:ph type="ctrTitle"/>
          </p:nvPr>
        </p:nvSpPr>
        <p:spPr/>
        <p:txBody>
          <a:bodyPr/>
          <a:lstStyle/>
          <a:p>
            <a:r>
              <a:rPr lang="en-CA" dirty="0"/>
              <a:t>Background</a:t>
            </a:r>
          </a:p>
        </p:txBody>
      </p:sp>
      <p:sp>
        <p:nvSpPr>
          <p:cNvPr id="5" name="Subtitle 4">
            <a:extLst>
              <a:ext uri="{FF2B5EF4-FFF2-40B4-BE49-F238E27FC236}">
                <a16:creationId xmlns:a16="http://schemas.microsoft.com/office/drawing/2014/main" id="{AD5FB7F8-31D2-4FD3-8BC0-6691C7BE87A7}"/>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669451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CBBD-4EEA-4732-A0E6-88B4401D2B9C}"/>
              </a:ext>
            </a:extLst>
          </p:cNvPr>
          <p:cNvSpPr>
            <a:spLocks noGrp="1"/>
          </p:cNvSpPr>
          <p:nvPr>
            <p:ph type="title"/>
          </p:nvPr>
        </p:nvSpPr>
        <p:spPr/>
        <p:txBody>
          <a:bodyPr/>
          <a:lstStyle/>
          <a:p>
            <a:r>
              <a:rPr lang="en-CA"/>
              <a:t>Implementation Variations</a:t>
            </a:r>
            <a:endParaRPr lang="en-CA" dirty="0"/>
          </a:p>
        </p:txBody>
      </p:sp>
      <p:sp>
        <p:nvSpPr>
          <p:cNvPr id="3" name="Content Placeholder 2">
            <a:extLst>
              <a:ext uri="{FF2B5EF4-FFF2-40B4-BE49-F238E27FC236}">
                <a16:creationId xmlns:a16="http://schemas.microsoft.com/office/drawing/2014/main" id="{25ACF390-7844-4F47-AAF9-77179C9BC612}"/>
              </a:ext>
            </a:extLst>
          </p:cNvPr>
          <p:cNvSpPr>
            <a:spLocks noGrp="1"/>
          </p:cNvSpPr>
          <p:nvPr>
            <p:ph idx="1"/>
          </p:nvPr>
        </p:nvSpPr>
        <p:spPr/>
        <p:txBody>
          <a:bodyPr/>
          <a:lstStyle/>
          <a:p>
            <a:r>
              <a:rPr lang="en-CA" dirty="0"/>
              <a:t>Mostly changes for insertion</a:t>
            </a:r>
          </a:p>
          <a:p>
            <a:endParaRPr lang="en-CA" dirty="0"/>
          </a:p>
          <a:p>
            <a:r>
              <a:rPr lang="en-CA" dirty="0"/>
              <a:t>3 Variations</a:t>
            </a:r>
          </a:p>
          <a:p>
            <a:pPr lvl="1"/>
            <a:r>
              <a:rPr lang="en-CA" dirty="0"/>
              <a:t>File based</a:t>
            </a:r>
          </a:p>
          <a:p>
            <a:pPr lvl="1"/>
            <a:r>
              <a:rPr lang="en-CA" dirty="0"/>
              <a:t>Bucket map</a:t>
            </a:r>
          </a:p>
          <a:p>
            <a:pPr lvl="1"/>
            <a:r>
              <a:rPr lang="en-CA" dirty="0"/>
              <a:t>Non random writes</a:t>
            </a:r>
          </a:p>
        </p:txBody>
      </p:sp>
    </p:spTree>
    <p:extLst>
      <p:ext uri="{BB962C8B-B14F-4D97-AF65-F5344CB8AC3E}">
        <p14:creationId xmlns:p14="http://schemas.microsoft.com/office/powerpoint/2010/main" val="3660340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D466-6C24-446A-ACF0-13F69154F602}"/>
              </a:ext>
            </a:extLst>
          </p:cNvPr>
          <p:cNvSpPr>
            <a:spLocks noGrp="1"/>
          </p:cNvSpPr>
          <p:nvPr>
            <p:ph type="ctrTitle"/>
          </p:nvPr>
        </p:nvSpPr>
        <p:spPr/>
        <p:txBody>
          <a:bodyPr/>
          <a:lstStyle/>
          <a:p>
            <a:r>
              <a:rPr lang="en-CA" dirty="0"/>
              <a:t>File Implementation</a:t>
            </a:r>
          </a:p>
        </p:txBody>
      </p:sp>
      <p:sp>
        <p:nvSpPr>
          <p:cNvPr id="3" name="Content Placeholder 2">
            <a:extLst>
              <a:ext uri="{FF2B5EF4-FFF2-40B4-BE49-F238E27FC236}">
                <a16:creationId xmlns:a16="http://schemas.microsoft.com/office/drawing/2014/main" id="{37DDE2E8-5146-4A23-AECF-D417509A82E1}"/>
              </a:ext>
            </a:extLst>
          </p:cNvPr>
          <p:cNvSpPr>
            <a:spLocks noGrp="1"/>
          </p:cNvSpPr>
          <p:nvPr>
            <p:ph type="subTitle" idx="1"/>
          </p:nvPr>
        </p:nvSpPr>
        <p:spPr/>
        <p:txBody>
          <a:bodyPr>
            <a:normAutofit/>
          </a:bodyPr>
          <a:lstStyle/>
          <a:p>
            <a:endParaRPr lang="en-CA" dirty="0"/>
          </a:p>
        </p:txBody>
      </p:sp>
    </p:spTree>
    <p:extLst>
      <p:ext uri="{BB962C8B-B14F-4D97-AF65-F5344CB8AC3E}">
        <p14:creationId xmlns:p14="http://schemas.microsoft.com/office/powerpoint/2010/main" val="2428907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AB45-31E6-48D7-AA96-BC9BF2ACC098}"/>
              </a:ext>
            </a:extLst>
          </p:cNvPr>
          <p:cNvSpPr>
            <a:spLocks noGrp="1"/>
          </p:cNvSpPr>
          <p:nvPr>
            <p:ph type="title"/>
          </p:nvPr>
        </p:nvSpPr>
        <p:spPr/>
        <p:txBody>
          <a:bodyPr/>
          <a:lstStyle/>
          <a:p>
            <a:r>
              <a:rPr lang="en-CA" dirty="0"/>
              <a:t>File Implementation - Storage</a:t>
            </a:r>
          </a:p>
        </p:txBody>
      </p:sp>
      <p:sp>
        <p:nvSpPr>
          <p:cNvPr id="5" name="Content Placeholder 4">
            <a:extLst>
              <a:ext uri="{FF2B5EF4-FFF2-40B4-BE49-F238E27FC236}">
                <a16:creationId xmlns:a16="http://schemas.microsoft.com/office/drawing/2014/main" id="{3A5ABD8F-E617-4656-85EC-F476B190DB06}"/>
              </a:ext>
            </a:extLst>
          </p:cNvPr>
          <p:cNvSpPr>
            <a:spLocks noGrp="1"/>
          </p:cNvSpPr>
          <p:nvPr>
            <p:ph idx="1"/>
          </p:nvPr>
        </p:nvSpPr>
        <p:spPr/>
        <p:txBody>
          <a:bodyPr/>
          <a:lstStyle/>
          <a:p>
            <a:endParaRPr lang="en-CA" dirty="0"/>
          </a:p>
          <a:p>
            <a:r>
              <a:rPr lang="en-CA" dirty="0"/>
              <a:t>Index</a:t>
            </a:r>
          </a:p>
          <a:p>
            <a:endParaRPr lang="en-CA" dirty="0"/>
          </a:p>
        </p:txBody>
      </p:sp>
      <p:graphicFrame>
        <p:nvGraphicFramePr>
          <p:cNvPr id="6" name="Content Placeholder 3">
            <a:extLst>
              <a:ext uri="{FF2B5EF4-FFF2-40B4-BE49-F238E27FC236}">
                <a16:creationId xmlns:a16="http://schemas.microsoft.com/office/drawing/2014/main" id="{B79A638A-BE92-4373-8E6D-6454E9848FB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49073528"/>
              </p:ext>
            </p:extLst>
          </p:nvPr>
        </p:nvGraphicFramePr>
        <p:xfrm>
          <a:off x="2603500" y="1816100"/>
          <a:ext cx="8991608" cy="91440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val="1701243808"/>
                    </a:ext>
                  </a:extLst>
                </a:gridCol>
                <a:gridCol w="1123951">
                  <a:extLst>
                    <a:ext uri="{9D8B030D-6E8A-4147-A177-3AD203B41FA5}">
                      <a16:colId xmlns:a16="http://schemas.microsoft.com/office/drawing/2014/main" val="3775799831"/>
                    </a:ext>
                  </a:extLst>
                </a:gridCol>
                <a:gridCol w="1123951">
                  <a:extLst>
                    <a:ext uri="{9D8B030D-6E8A-4147-A177-3AD203B41FA5}">
                      <a16:colId xmlns:a16="http://schemas.microsoft.com/office/drawing/2014/main" val="971827684"/>
                    </a:ext>
                  </a:extLst>
                </a:gridCol>
                <a:gridCol w="1123951">
                  <a:extLst>
                    <a:ext uri="{9D8B030D-6E8A-4147-A177-3AD203B41FA5}">
                      <a16:colId xmlns:a16="http://schemas.microsoft.com/office/drawing/2014/main" val="961059078"/>
                    </a:ext>
                  </a:extLst>
                </a:gridCol>
                <a:gridCol w="1123951">
                  <a:extLst>
                    <a:ext uri="{9D8B030D-6E8A-4147-A177-3AD203B41FA5}">
                      <a16:colId xmlns:a16="http://schemas.microsoft.com/office/drawing/2014/main" val="2035469333"/>
                    </a:ext>
                  </a:extLst>
                </a:gridCol>
                <a:gridCol w="1123951">
                  <a:extLst>
                    <a:ext uri="{9D8B030D-6E8A-4147-A177-3AD203B41FA5}">
                      <a16:colId xmlns:a16="http://schemas.microsoft.com/office/drawing/2014/main" val="3860048878"/>
                    </a:ext>
                  </a:extLst>
                </a:gridCol>
                <a:gridCol w="1123951">
                  <a:extLst>
                    <a:ext uri="{9D8B030D-6E8A-4147-A177-3AD203B41FA5}">
                      <a16:colId xmlns:a16="http://schemas.microsoft.com/office/drawing/2014/main" val="1802034452"/>
                    </a:ext>
                  </a:extLst>
                </a:gridCol>
                <a:gridCol w="1123951">
                  <a:extLst>
                    <a:ext uri="{9D8B030D-6E8A-4147-A177-3AD203B41FA5}">
                      <a16:colId xmlns:a16="http://schemas.microsoft.com/office/drawing/2014/main" val="2595477080"/>
                    </a:ext>
                  </a:extLst>
                </a:gridCol>
              </a:tblGrid>
              <a:tr h="370840">
                <a:tc>
                  <a:txBody>
                    <a:bodyPr/>
                    <a:lstStyle/>
                    <a:p>
                      <a:pPr algn="ctr"/>
                      <a:r>
                        <a:rPr lang="en-CA" dirty="0"/>
                        <a:t>Logical</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496112726"/>
                  </a:ext>
                </a:extLst>
              </a:tr>
              <a:tr h="370840">
                <a:tc>
                  <a:txBody>
                    <a:bodyPr/>
                    <a:lstStyle/>
                    <a:p>
                      <a:pPr algn="ctr"/>
                      <a:r>
                        <a:rPr lang="en-CA" dirty="0"/>
                        <a:t>Bucket</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562214584"/>
                  </a:ext>
                </a:extLst>
              </a:tr>
            </a:tbl>
          </a:graphicData>
        </a:graphic>
      </p:graphicFrame>
    </p:spTree>
    <p:extLst>
      <p:ext uri="{BB962C8B-B14F-4D97-AF65-F5344CB8AC3E}">
        <p14:creationId xmlns:p14="http://schemas.microsoft.com/office/powerpoint/2010/main" val="3174877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AB45-31E6-48D7-AA96-BC9BF2ACC098}"/>
              </a:ext>
            </a:extLst>
          </p:cNvPr>
          <p:cNvSpPr>
            <a:spLocks noGrp="1"/>
          </p:cNvSpPr>
          <p:nvPr>
            <p:ph type="title"/>
          </p:nvPr>
        </p:nvSpPr>
        <p:spPr/>
        <p:txBody>
          <a:bodyPr/>
          <a:lstStyle/>
          <a:p>
            <a:r>
              <a:rPr lang="en-CA" dirty="0"/>
              <a:t>File Implementation - Storage</a:t>
            </a:r>
          </a:p>
        </p:txBody>
      </p:sp>
      <p:sp>
        <p:nvSpPr>
          <p:cNvPr id="5" name="Content Placeholder 4">
            <a:extLst>
              <a:ext uri="{FF2B5EF4-FFF2-40B4-BE49-F238E27FC236}">
                <a16:creationId xmlns:a16="http://schemas.microsoft.com/office/drawing/2014/main" id="{3A5ABD8F-E617-4656-85EC-F476B190DB06}"/>
              </a:ext>
            </a:extLst>
          </p:cNvPr>
          <p:cNvSpPr>
            <a:spLocks noGrp="1"/>
          </p:cNvSpPr>
          <p:nvPr>
            <p:ph idx="1"/>
          </p:nvPr>
        </p:nvSpPr>
        <p:spPr/>
        <p:txBody>
          <a:bodyPr/>
          <a:lstStyle/>
          <a:p>
            <a:endParaRPr lang="en-CA" dirty="0"/>
          </a:p>
          <a:p>
            <a:r>
              <a:rPr lang="en-CA" dirty="0"/>
              <a:t>Index</a:t>
            </a:r>
          </a:p>
          <a:p>
            <a:endParaRPr lang="en-CA" dirty="0"/>
          </a:p>
          <a:p>
            <a:endParaRPr lang="en-CA" dirty="0"/>
          </a:p>
          <a:p>
            <a:r>
              <a:rPr lang="en-CA" dirty="0"/>
              <a:t>Overflow</a:t>
            </a:r>
          </a:p>
        </p:txBody>
      </p:sp>
      <p:graphicFrame>
        <p:nvGraphicFramePr>
          <p:cNvPr id="6" name="Content Placeholder 3">
            <a:extLst>
              <a:ext uri="{FF2B5EF4-FFF2-40B4-BE49-F238E27FC236}">
                <a16:creationId xmlns:a16="http://schemas.microsoft.com/office/drawing/2014/main" id="{B79A638A-BE92-4373-8E6D-6454E9848FB0}"/>
              </a:ext>
              <a:ext uri="{C183D7F6-B498-43B3-948B-1728B52AA6E4}">
                <adec:decorative xmlns:adec="http://schemas.microsoft.com/office/drawing/2017/decorative" val="0"/>
              </a:ext>
            </a:extLst>
          </p:cNvPr>
          <p:cNvGraphicFramePr>
            <a:graphicFrameLocks/>
          </p:cNvGraphicFramePr>
          <p:nvPr/>
        </p:nvGraphicFramePr>
        <p:xfrm>
          <a:off x="2603500" y="1816100"/>
          <a:ext cx="8991608" cy="91440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val="1701243808"/>
                    </a:ext>
                  </a:extLst>
                </a:gridCol>
                <a:gridCol w="1123951">
                  <a:extLst>
                    <a:ext uri="{9D8B030D-6E8A-4147-A177-3AD203B41FA5}">
                      <a16:colId xmlns:a16="http://schemas.microsoft.com/office/drawing/2014/main" val="3775799831"/>
                    </a:ext>
                  </a:extLst>
                </a:gridCol>
                <a:gridCol w="1123951">
                  <a:extLst>
                    <a:ext uri="{9D8B030D-6E8A-4147-A177-3AD203B41FA5}">
                      <a16:colId xmlns:a16="http://schemas.microsoft.com/office/drawing/2014/main" val="971827684"/>
                    </a:ext>
                  </a:extLst>
                </a:gridCol>
                <a:gridCol w="1123951">
                  <a:extLst>
                    <a:ext uri="{9D8B030D-6E8A-4147-A177-3AD203B41FA5}">
                      <a16:colId xmlns:a16="http://schemas.microsoft.com/office/drawing/2014/main" val="961059078"/>
                    </a:ext>
                  </a:extLst>
                </a:gridCol>
                <a:gridCol w="1123951">
                  <a:extLst>
                    <a:ext uri="{9D8B030D-6E8A-4147-A177-3AD203B41FA5}">
                      <a16:colId xmlns:a16="http://schemas.microsoft.com/office/drawing/2014/main" val="2035469333"/>
                    </a:ext>
                  </a:extLst>
                </a:gridCol>
                <a:gridCol w="1123951">
                  <a:extLst>
                    <a:ext uri="{9D8B030D-6E8A-4147-A177-3AD203B41FA5}">
                      <a16:colId xmlns:a16="http://schemas.microsoft.com/office/drawing/2014/main" val="3860048878"/>
                    </a:ext>
                  </a:extLst>
                </a:gridCol>
                <a:gridCol w="1123951">
                  <a:extLst>
                    <a:ext uri="{9D8B030D-6E8A-4147-A177-3AD203B41FA5}">
                      <a16:colId xmlns:a16="http://schemas.microsoft.com/office/drawing/2014/main" val="1802034452"/>
                    </a:ext>
                  </a:extLst>
                </a:gridCol>
                <a:gridCol w="1123951">
                  <a:extLst>
                    <a:ext uri="{9D8B030D-6E8A-4147-A177-3AD203B41FA5}">
                      <a16:colId xmlns:a16="http://schemas.microsoft.com/office/drawing/2014/main" val="2595477080"/>
                    </a:ext>
                  </a:extLst>
                </a:gridCol>
              </a:tblGrid>
              <a:tr h="370840">
                <a:tc>
                  <a:txBody>
                    <a:bodyPr/>
                    <a:lstStyle/>
                    <a:p>
                      <a:pPr algn="ctr"/>
                      <a:r>
                        <a:rPr lang="en-CA" dirty="0"/>
                        <a:t>Logical</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496112726"/>
                  </a:ext>
                </a:extLst>
              </a:tr>
              <a:tr h="370840">
                <a:tc>
                  <a:txBody>
                    <a:bodyPr/>
                    <a:lstStyle/>
                    <a:p>
                      <a:pPr algn="ctr"/>
                      <a:r>
                        <a:rPr lang="en-CA" dirty="0"/>
                        <a:t>Bucket</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562214584"/>
                  </a:ext>
                </a:extLst>
              </a:tr>
            </a:tbl>
          </a:graphicData>
        </a:graphic>
      </p:graphicFrame>
      <p:graphicFrame>
        <p:nvGraphicFramePr>
          <p:cNvPr id="7" name="Content Placeholder 3">
            <a:extLst>
              <a:ext uri="{FF2B5EF4-FFF2-40B4-BE49-F238E27FC236}">
                <a16:creationId xmlns:a16="http://schemas.microsoft.com/office/drawing/2014/main" id="{3DE188CB-CD26-4D74-B84D-E373AB904B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750285141"/>
              </p:ext>
            </p:extLst>
          </p:nvPr>
        </p:nvGraphicFramePr>
        <p:xfrm>
          <a:off x="2603500" y="3518073"/>
          <a:ext cx="8991608" cy="91440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val="727528929"/>
                    </a:ext>
                  </a:extLst>
                </a:gridCol>
                <a:gridCol w="1123951">
                  <a:extLst>
                    <a:ext uri="{9D8B030D-6E8A-4147-A177-3AD203B41FA5}">
                      <a16:colId xmlns:a16="http://schemas.microsoft.com/office/drawing/2014/main" val="3775799831"/>
                    </a:ext>
                  </a:extLst>
                </a:gridCol>
                <a:gridCol w="1123951">
                  <a:extLst>
                    <a:ext uri="{9D8B030D-6E8A-4147-A177-3AD203B41FA5}">
                      <a16:colId xmlns:a16="http://schemas.microsoft.com/office/drawing/2014/main" val="971827684"/>
                    </a:ext>
                  </a:extLst>
                </a:gridCol>
                <a:gridCol w="1123951">
                  <a:extLst>
                    <a:ext uri="{9D8B030D-6E8A-4147-A177-3AD203B41FA5}">
                      <a16:colId xmlns:a16="http://schemas.microsoft.com/office/drawing/2014/main" val="961059078"/>
                    </a:ext>
                  </a:extLst>
                </a:gridCol>
                <a:gridCol w="1123951">
                  <a:extLst>
                    <a:ext uri="{9D8B030D-6E8A-4147-A177-3AD203B41FA5}">
                      <a16:colId xmlns:a16="http://schemas.microsoft.com/office/drawing/2014/main" val="2035469333"/>
                    </a:ext>
                  </a:extLst>
                </a:gridCol>
                <a:gridCol w="1123951">
                  <a:extLst>
                    <a:ext uri="{9D8B030D-6E8A-4147-A177-3AD203B41FA5}">
                      <a16:colId xmlns:a16="http://schemas.microsoft.com/office/drawing/2014/main" val="3860048878"/>
                    </a:ext>
                  </a:extLst>
                </a:gridCol>
                <a:gridCol w="1123951">
                  <a:extLst>
                    <a:ext uri="{9D8B030D-6E8A-4147-A177-3AD203B41FA5}">
                      <a16:colId xmlns:a16="http://schemas.microsoft.com/office/drawing/2014/main" val="1802034452"/>
                    </a:ext>
                  </a:extLst>
                </a:gridCol>
                <a:gridCol w="1123951">
                  <a:extLst>
                    <a:ext uri="{9D8B030D-6E8A-4147-A177-3AD203B41FA5}">
                      <a16:colId xmlns:a16="http://schemas.microsoft.com/office/drawing/2014/main" val="2595477080"/>
                    </a:ext>
                  </a:extLst>
                </a:gridCol>
              </a:tblGrid>
              <a:tr h="370840">
                <a:tc>
                  <a:txBody>
                    <a:bodyPr/>
                    <a:lstStyle/>
                    <a:p>
                      <a:pPr algn="ctr"/>
                      <a:r>
                        <a:rPr lang="en-CA" dirty="0"/>
                        <a:t>Logical</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496112726"/>
                  </a:ext>
                </a:extLst>
              </a:tr>
              <a:tr h="370840">
                <a:tc>
                  <a:txBody>
                    <a:bodyPr/>
                    <a:lstStyle/>
                    <a:p>
                      <a:pPr algn="ctr"/>
                      <a:r>
                        <a:rPr lang="en-CA" dirty="0"/>
                        <a:t>Bucket</a:t>
                      </a:r>
                    </a:p>
                  </a:txBody>
                  <a:tcPr/>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tc>
                <a:extLst>
                  <a:ext uri="{0D108BD9-81ED-4DB2-BD59-A6C34878D82A}">
                    <a16:rowId xmlns:a16="http://schemas.microsoft.com/office/drawing/2014/main" val="2915691610"/>
                  </a:ext>
                </a:extLst>
              </a:tr>
            </a:tbl>
          </a:graphicData>
        </a:graphic>
      </p:graphicFrame>
    </p:spTree>
    <p:extLst>
      <p:ext uri="{BB962C8B-B14F-4D97-AF65-F5344CB8AC3E}">
        <p14:creationId xmlns:p14="http://schemas.microsoft.com/office/powerpoint/2010/main" val="1729481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AB45-31E6-48D7-AA96-BC9BF2ACC098}"/>
              </a:ext>
            </a:extLst>
          </p:cNvPr>
          <p:cNvSpPr>
            <a:spLocks noGrp="1"/>
          </p:cNvSpPr>
          <p:nvPr>
            <p:ph type="title"/>
          </p:nvPr>
        </p:nvSpPr>
        <p:spPr/>
        <p:txBody>
          <a:bodyPr/>
          <a:lstStyle/>
          <a:p>
            <a:r>
              <a:rPr lang="en-CA" dirty="0"/>
              <a:t>File Implementation - Storage</a:t>
            </a:r>
          </a:p>
        </p:txBody>
      </p:sp>
      <p:sp>
        <p:nvSpPr>
          <p:cNvPr id="5" name="Content Placeholder 4">
            <a:extLst>
              <a:ext uri="{FF2B5EF4-FFF2-40B4-BE49-F238E27FC236}">
                <a16:creationId xmlns:a16="http://schemas.microsoft.com/office/drawing/2014/main" id="{3A5ABD8F-E617-4656-85EC-F476B190DB06}"/>
              </a:ext>
            </a:extLst>
          </p:cNvPr>
          <p:cNvSpPr>
            <a:spLocks noGrp="1"/>
          </p:cNvSpPr>
          <p:nvPr>
            <p:ph idx="1"/>
          </p:nvPr>
        </p:nvSpPr>
        <p:spPr/>
        <p:txBody>
          <a:bodyPr/>
          <a:lstStyle/>
          <a:p>
            <a:endParaRPr lang="en-CA" dirty="0"/>
          </a:p>
          <a:p>
            <a:r>
              <a:rPr lang="en-CA" dirty="0"/>
              <a:t>Index</a:t>
            </a:r>
          </a:p>
          <a:p>
            <a:endParaRPr lang="en-CA" dirty="0"/>
          </a:p>
          <a:p>
            <a:endParaRPr lang="en-CA" dirty="0"/>
          </a:p>
          <a:p>
            <a:r>
              <a:rPr lang="en-CA" dirty="0"/>
              <a:t>Overflow</a:t>
            </a:r>
          </a:p>
        </p:txBody>
      </p:sp>
      <p:graphicFrame>
        <p:nvGraphicFramePr>
          <p:cNvPr id="6" name="Content Placeholder 3">
            <a:extLst>
              <a:ext uri="{FF2B5EF4-FFF2-40B4-BE49-F238E27FC236}">
                <a16:creationId xmlns:a16="http://schemas.microsoft.com/office/drawing/2014/main" id="{B79A638A-BE92-4373-8E6D-6454E9848FB0}"/>
              </a:ext>
              <a:ext uri="{C183D7F6-B498-43B3-948B-1728B52AA6E4}">
                <adec:decorative xmlns:adec="http://schemas.microsoft.com/office/drawing/2017/decorative" val="0"/>
              </a:ext>
            </a:extLst>
          </p:cNvPr>
          <p:cNvGraphicFramePr>
            <a:graphicFrameLocks/>
          </p:cNvGraphicFramePr>
          <p:nvPr/>
        </p:nvGraphicFramePr>
        <p:xfrm>
          <a:off x="2603500" y="1816100"/>
          <a:ext cx="8991608" cy="91440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val="1701243808"/>
                    </a:ext>
                  </a:extLst>
                </a:gridCol>
                <a:gridCol w="1123951">
                  <a:extLst>
                    <a:ext uri="{9D8B030D-6E8A-4147-A177-3AD203B41FA5}">
                      <a16:colId xmlns:a16="http://schemas.microsoft.com/office/drawing/2014/main" val="3775799831"/>
                    </a:ext>
                  </a:extLst>
                </a:gridCol>
                <a:gridCol w="1123951">
                  <a:extLst>
                    <a:ext uri="{9D8B030D-6E8A-4147-A177-3AD203B41FA5}">
                      <a16:colId xmlns:a16="http://schemas.microsoft.com/office/drawing/2014/main" val="971827684"/>
                    </a:ext>
                  </a:extLst>
                </a:gridCol>
                <a:gridCol w="1123951">
                  <a:extLst>
                    <a:ext uri="{9D8B030D-6E8A-4147-A177-3AD203B41FA5}">
                      <a16:colId xmlns:a16="http://schemas.microsoft.com/office/drawing/2014/main" val="961059078"/>
                    </a:ext>
                  </a:extLst>
                </a:gridCol>
                <a:gridCol w="1123951">
                  <a:extLst>
                    <a:ext uri="{9D8B030D-6E8A-4147-A177-3AD203B41FA5}">
                      <a16:colId xmlns:a16="http://schemas.microsoft.com/office/drawing/2014/main" val="2035469333"/>
                    </a:ext>
                  </a:extLst>
                </a:gridCol>
                <a:gridCol w="1123951">
                  <a:extLst>
                    <a:ext uri="{9D8B030D-6E8A-4147-A177-3AD203B41FA5}">
                      <a16:colId xmlns:a16="http://schemas.microsoft.com/office/drawing/2014/main" val="3860048878"/>
                    </a:ext>
                  </a:extLst>
                </a:gridCol>
                <a:gridCol w="1123951">
                  <a:extLst>
                    <a:ext uri="{9D8B030D-6E8A-4147-A177-3AD203B41FA5}">
                      <a16:colId xmlns:a16="http://schemas.microsoft.com/office/drawing/2014/main" val="1802034452"/>
                    </a:ext>
                  </a:extLst>
                </a:gridCol>
                <a:gridCol w="1123951">
                  <a:extLst>
                    <a:ext uri="{9D8B030D-6E8A-4147-A177-3AD203B41FA5}">
                      <a16:colId xmlns:a16="http://schemas.microsoft.com/office/drawing/2014/main" val="2595477080"/>
                    </a:ext>
                  </a:extLst>
                </a:gridCol>
              </a:tblGrid>
              <a:tr h="370840">
                <a:tc>
                  <a:txBody>
                    <a:bodyPr/>
                    <a:lstStyle/>
                    <a:p>
                      <a:pPr algn="ctr"/>
                      <a:r>
                        <a:rPr lang="en-CA" dirty="0"/>
                        <a:t>Logical</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496112726"/>
                  </a:ext>
                </a:extLst>
              </a:tr>
              <a:tr h="370840">
                <a:tc>
                  <a:txBody>
                    <a:bodyPr/>
                    <a:lstStyle/>
                    <a:p>
                      <a:pPr algn="ctr"/>
                      <a:r>
                        <a:rPr lang="en-CA" dirty="0"/>
                        <a:t>Bucket</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562214584"/>
                  </a:ext>
                </a:extLst>
              </a:tr>
            </a:tbl>
          </a:graphicData>
        </a:graphic>
      </p:graphicFrame>
      <p:graphicFrame>
        <p:nvGraphicFramePr>
          <p:cNvPr id="7" name="Content Placeholder 3">
            <a:extLst>
              <a:ext uri="{FF2B5EF4-FFF2-40B4-BE49-F238E27FC236}">
                <a16:creationId xmlns:a16="http://schemas.microsoft.com/office/drawing/2014/main" id="{3DE188CB-CD26-4D74-B84D-E373AB904B91}"/>
              </a:ext>
              <a:ext uri="{C183D7F6-B498-43B3-948B-1728B52AA6E4}">
                <adec:decorative xmlns:adec="http://schemas.microsoft.com/office/drawing/2017/decorative" val="0"/>
              </a:ext>
            </a:extLst>
          </p:cNvPr>
          <p:cNvGraphicFramePr>
            <a:graphicFrameLocks/>
          </p:cNvGraphicFramePr>
          <p:nvPr/>
        </p:nvGraphicFramePr>
        <p:xfrm>
          <a:off x="2603500" y="3518073"/>
          <a:ext cx="8991608" cy="91440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val="727528929"/>
                    </a:ext>
                  </a:extLst>
                </a:gridCol>
                <a:gridCol w="1123951">
                  <a:extLst>
                    <a:ext uri="{9D8B030D-6E8A-4147-A177-3AD203B41FA5}">
                      <a16:colId xmlns:a16="http://schemas.microsoft.com/office/drawing/2014/main" val="3775799831"/>
                    </a:ext>
                  </a:extLst>
                </a:gridCol>
                <a:gridCol w="1123951">
                  <a:extLst>
                    <a:ext uri="{9D8B030D-6E8A-4147-A177-3AD203B41FA5}">
                      <a16:colId xmlns:a16="http://schemas.microsoft.com/office/drawing/2014/main" val="971827684"/>
                    </a:ext>
                  </a:extLst>
                </a:gridCol>
                <a:gridCol w="1123951">
                  <a:extLst>
                    <a:ext uri="{9D8B030D-6E8A-4147-A177-3AD203B41FA5}">
                      <a16:colId xmlns:a16="http://schemas.microsoft.com/office/drawing/2014/main" val="961059078"/>
                    </a:ext>
                  </a:extLst>
                </a:gridCol>
                <a:gridCol w="1123951">
                  <a:extLst>
                    <a:ext uri="{9D8B030D-6E8A-4147-A177-3AD203B41FA5}">
                      <a16:colId xmlns:a16="http://schemas.microsoft.com/office/drawing/2014/main" val="2035469333"/>
                    </a:ext>
                  </a:extLst>
                </a:gridCol>
                <a:gridCol w="1123951">
                  <a:extLst>
                    <a:ext uri="{9D8B030D-6E8A-4147-A177-3AD203B41FA5}">
                      <a16:colId xmlns:a16="http://schemas.microsoft.com/office/drawing/2014/main" val="3860048878"/>
                    </a:ext>
                  </a:extLst>
                </a:gridCol>
                <a:gridCol w="1123951">
                  <a:extLst>
                    <a:ext uri="{9D8B030D-6E8A-4147-A177-3AD203B41FA5}">
                      <a16:colId xmlns:a16="http://schemas.microsoft.com/office/drawing/2014/main" val="1802034452"/>
                    </a:ext>
                  </a:extLst>
                </a:gridCol>
                <a:gridCol w="1123951">
                  <a:extLst>
                    <a:ext uri="{9D8B030D-6E8A-4147-A177-3AD203B41FA5}">
                      <a16:colId xmlns:a16="http://schemas.microsoft.com/office/drawing/2014/main" val="2595477080"/>
                    </a:ext>
                  </a:extLst>
                </a:gridCol>
              </a:tblGrid>
              <a:tr h="370840">
                <a:tc>
                  <a:txBody>
                    <a:bodyPr/>
                    <a:lstStyle/>
                    <a:p>
                      <a:pPr algn="ctr"/>
                      <a:r>
                        <a:rPr lang="en-CA" dirty="0"/>
                        <a:t>Logical</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496112726"/>
                  </a:ext>
                </a:extLst>
              </a:tr>
              <a:tr h="370840">
                <a:tc>
                  <a:txBody>
                    <a:bodyPr/>
                    <a:lstStyle/>
                    <a:p>
                      <a:pPr algn="ctr"/>
                      <a:r>
                        <a:rPr lang="en-CA" dirty="0"/>
                        <a:t>Bucket</a:t>
                      </a:r>
                    </a:p>
                  </a:txBody>
                  <a:tcPr/>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tc>
                <a:extLst>
                  <a:ext uri="{0D108BD9-81ED-4DB2-BD59-A6C34878D82A}">
                    <a16:rowId xmlns:a16="http://schemas.microsoft.com/office/drawing/2014/main" val="2915691610"/>
                  </a:ext>
                </a:extLst>
              </a:tr>
            </a:tbl>
          </a:graphicData>
        </a:graphic>
      </p:graphicFrame>
      <p:cxnSp>
        <p:nvCxnSpPr>
          <p:cNvPr id="4" name="Straight Arrow Connector 3">
            <a:extLst>
              <a:ext uri="{FF2B5EF4-FFF2-40B4-BE49-F238E27FC236}">
                <a16:creationId xmlns:a16="http://schemas.microsoft.com/office/drawing/2014/main" id="{616A4953-C6E6-4D85-B854-55242EB85F4F}"/>
              </a:ext>
            </a:extLst>
          </p:cNvPr>
          <p:cNvCxnSpPr>
            <a:cxnSpLocks/>
          </p:cNvCxnSpPr>
          <p:nvPr/>
        </p:nvCxnSpPr>
        <p:spPr>
          <a:xfrm>
            <a:off x="4279900" y="2730500"/>
            <a:ext cx="1003300" cy="939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88A7DB3-E66C-4E5B-BA10-91C8E636D7F1}"/>
              </a:ext>
            </a:extLst>
          </p:cNvPr>
          <p:cNvCxnSpPr>
            <a:cxnSpLocks/>
          </p:cNvCxnSpPr>
          <p:nvPr/>
        </p:nvCxnSpPr>
        <p:spPr>
          <a:xfrm>
            <a:off x="6457950" y="2654387"/>
            <a:ext cx="0" cy="10159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D87184B-956E-4DCD-AD56-02E92234D0B5}"/>
              </a:ext>
            </a:extLst>
          </p:cNvPr>
          <p:cNvCxnSpPr>
            <a:cxnSpLocks/>
          </p:cNvCxnSpPr>
          <p:nvPr/>
        </p:nvCxnSpPr>
        <p:spPr>
          <a:xfrm flipH="1">
            <a:off x="4279900" y="2667000"/>
            <a:ext cx="1082675" cy="1003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A3EA7B6B-1325-47EE-B222-14EA2D06521A}"/>
              </a:ext>
            </a:extLst>
          </p:cNvPr>
          <p:cNvSpPr/>
          <p:nvPr/>
        </p:nvSpPr>
        <p:spPr>
          <a:xfrm>
            <a:off x="5473700" y="4432474"/>
            <a:ext cx="2247900" cy="787572"/>
          </a:xfrm>
          <a:custGeom>
            <a:avLst/>
            <a:gdLst>
              <a:gd name="connsiteX0" fmla="*/ 0 w 2146300"/>
              <a:gd name="connsiteY0" fmla="*/ 0 h 1181312"/>
              <a:gd name="connsiteX1" fmla="*/ 1130300 w 2146300"/>
              <a:gd name="connsiteY1" fmla="*/ 1181100 h 1181312"/>
              <a:gd name="connsiteX2" fmla="*/ 2146300 w 2146300"/>
              <a:gd name="connsiteY2" fmla="*/ 76200 h 1181312"/>
            </a:gdLst>
            <a:ahLst/>
            <a:cxnLst>
              <a:cxn ang="0">
                <a:pos x="connsiteX0" y="connsiteY0"/>
              </a:cxn>
              <a:cxn ang="0">
                <a:pos x="connsiteX1" y="connsiteY1"/>
              </a:cxn>
              <a:cxn ang="0">
                <a:pos x="connsiteX2" y="connsiteY2"/>
              </a:cxn>
            </a:cxnLst>
            <a:rect l="l" t="t" r="r" b="b"/>
            <a:pathLst>
              <a:path w="2146300" h="1181312">
                <a:moveTo>
                  <a:pt x="0" y="0"/>
                </a:moveTo>
                <a:cubicBezTo>
                  <a:pt x="386291" y="584200"/>
                  <a:pt x="772583" y="1168400"/>
                  <a:pt x="1130300" y="1181100"/>
                </a:cubicBezTo>
                <a:cubicBezTo>
                  <a:pt x="1488017" y="1193800"/>
                  <a:pt x="1817158" y="635000"/>
                  <a:pt x="2146300" y="76200"/>
                </a:cubicBez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52782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B2D0-91EC-42DB-A356-7645AEA2DB6D}"/>
              </a:ext>
            </a:extLst>
          </p:cNvPr>
          <p:cNvSpPr>
            <a:spLocks noGrp="1"/>
          </p:cNvSpPr>
          <p:nvPr>
            <p:ph type="title"/>
          </p:nvPr>
        </p:nvSpPr>
        <p:spPr/>
        <p:txBody>
          <a:bodyPr/>
          <a:lstStyle/>
          <a:p>
            <a:r>
              <a:rPr lang="en-CA" dirty="0"/>
              <a:t>Insert</a:t>
            </a:r>
          </a:p>
        </p:txBody>
      </p:sp>
      <p:sp>
        <p:nvSpPr>
          <p:cNvPr id="4" name="Rectangle 3">
            <a:extLst>
              <a:ext uri="{FF2B5EF4-FFF2-40B4-BE49-F238E27FC236}">
                <a16:creationId xmlns:a16="http://schemas.microsoft.com/office/drawing/2014/main" id="{33195BC9-A630-46EC-961E-33981E219809}"/>
              </a:ext>
            </a:extLst>
          </p:cNvPr>
          <p:cNvSpPr/>
          <p:nvPr/>
        </p:nvSpPr>
        <p:spPr>
          <a:xfrm>
            <a:off x="1308100" y="3429000"/>
            <a:ext cx="24257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Bucket 0</a:t>
            </a:r>
          </a:p>
          <a:p>
            <a:pPr algn="ctr"/>
            <a:r>
              <a:rPr lang="en-CA" dirty="0">
                <a:solidFill>
                  <a:schemeClr val="bg1"/>
                </a:solidFill>
              </a:rPr>
              <a:t>9 Records</a:t>
            </a:r>
          </a:p>
        </p:txBody>
      </p:sp>
      <p:sp>
        <p:nvSpPr>
          <p:cNvPr id="9" name="TextBox 8">
            <a:extLst>
              <a:ext uri="{FF2B5EF4-FFF2-40B4-BE49-F238E27FC236}">
                <a16:creationId xmlns:a16="http://schemas.microsoft.com/office/drawing/2014/main" id="{20A61B3B-35D1-4D35-8F82-45BC7C4FACC1}"/>
              </a:ext>
            </a:extLst>
          </p:cNvPr>
          <p:cNvSpPr txBox="1"/>
          <p:nvPr/>
        </p:nvSpPr>
        <p:spPr>
          <a:xfrm>
            <a:off x="1306374" y="2977118"/>
            <a:ext cx="1563826" cy="369332"/>
          </a:xfrm>
          <a:prstGeom prst="rect">
            <a:avLst/>
          </a:prstGeom>
          <a:noFill/>
        </p:spPr>
        <p:txBody>
          <a:bodyPr wrap="none" rtlCol="0">
            <a:spAutoFit/>
          </a:bodyPr>
          <a:lstStyle/>
          <a:p>
            <a:r>
              <a:rPr lang="en-CA" dirty="0"/>
              <a:t>Bucket size: 10</a:t>
            </a:r>
          </a:p>
        </p:txBody>
      </p:sp>
      <p:graphicFrame>
        <p:nvGraphicFramePr>
          <p:cNvPr id="10" name="Content Placeholder 3">
            <a:extLst>
              <a:ext uri="{FF2B5EF4-FFF2-40B4-BE49-F238E27FC236}">
                <a16:creationId xmlns:a16="http://schemas.microsoft.com/office/drawing/2014/main" id="{A29DC5B1-A691-446B-8303-AD26F71560B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16748009"/>
              </p:ext>
            </p:extLst>
          </p:nvPr>
        </p:nvGraphicFramePr>
        <p:xfrm>
          <a:off x="2870200" y="1352550"/>
          <a:ext cx="8991608" cy="91440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val="1701243808"/>
                    </a:ext>
                  </a:extLst>
                </a:gridCol>
                <a:gridCol w="1123951">
                  <a:extLst>
                    <a:ext uri="{9D8B030D-6E8A-4147-A177-3AD203B41FA5}">
                      <a16:colId xmlns:a16="http://schemas.microsoft.com/office/drawing/2014/main" val="3775799831"/>
                    </a:ext>
                  </a:extLst>
                </a:gridCol>
                <a:gridCol w="1123951">
                  <a:extLst>
                    <a:ext uri="{9D8B030D-6E8A-4147-A177-3AD203B41FA5}">
                      <a16:colId xmlns:a16="http://schemas.microsoft.com/office/drawing/2014/main" val="971827684"/>
                    </a:ext>
                  </a:extLst>
                </a:gridCol>
                <a:gridCol w="1123951">
                  <a:extLst>
                    <a:ext uri="{9D8B030D-6E8A-4147-A177-3AD203B41FA5}">
                      <a16:colId xmlns:a16="http://schemas.microsoft.com/office/drawing/2014/main" val="961059078"/>
                    </a:ext>
                  </a:extLst>
                </a:gridCol>
                <a:gridCol w="1123951">
                  <a:extLst>
                    <a:ext uri="{9D8B030D-6E8A-4147-A177-3AD203B41FA5}">
                      <a16:colId xmlns:a16="http://schemas.microsoft.com/office/drawing/2014/main" val="2035469333"/>
                    </a:ext>
                  </a:extLst>
                </a:gridCol>
                <a:gridCol w="1123951">
                  <a:extLst>
                    <a:ext uri="{9D8B030D-6E8A-4147-A177-3AD203B41FA5}">
                      <a16:colId xmlns:a16="http://schemas.microsoft.com/office/drawing/2014/main" val="3860048878"/>
                    </a:ext>
                  </a:extLst>
                </a:gridCol>
                <a:gridCol w="1123951">
                  <a:extLst>
                    <a:ext uri="{9D8B030D-6E8A-4147-A177-3AD203B41FA5}">
                      <a16:colId xmlns:a16="http://schemas.microsoft.com/office/drawing/2014/main" val="1802034452"/>
                    </a:ext>
                  </a:extLst>
                </a:gridCol>
                <a:gridCol w="1123951">
                  <a:extLst>
                    <a:ext uri="{9D8B030D-6E8A-4147-A177-3AD203B41FA5}">
                      <a16:colId xmlns:a16="http://schemas.microsoft.com/office/drawing/2014/main" val="2595477080"/>
                    </a:ext>
                  </a:extLst>
                </a:gridCol>
              </a:tblGrid>
              <a:tr h="370840">
                <a:tc>
                  <a:txBody>
                    <a:bodyPr/>
                    <a:lstStyle/>
                    <a:p>
                      <a:pPr algn="ctr"/>
                      <a:r>
                        <a:rPr lang="en-CA" dirty="0"/>
                        <a:t>Logical</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496112726"/>
                  </a:ext>
                </a:extLst>
              </a:tr>
              <a:tr h="370840">
                <a:tc>
                  <a:txBody>
                    <a:bodyPr/>
                    <a:lstStyle/>
                    <a:p>
                      <a:pPr algn="ctr"/>
                      <a:r>
                        <a:rPr lang="en-CA" dirty="0"/>
                        <a:t>Bucket</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562214584"/>
                  </a:ext>
                </a:extLst>
              </a:tr>
            </a:tbl>
          </a:graphicData>
        </a:graphic>
      </p:graphicFrame>
      <p:cxnSp>
        <p:nvCxnSpPr>
          <p:cNvPr id="11" name="Straight Arrow Connector 10">
            <a:extLst>
              <a:ext uri="{FF2B5EF4-FFF2-40B4-BE49-F238E27FC236}">
                <a16:creationId xmlns:a16="http://schemas.microsoft.com/office/drawing/2014/main" id="{EA8AF15C-8CDD-4067-85DA-A8DAB4CF0C78}"/>
              </a:ext>
            </a:extLst>
          </p:cNvPr>
          <p:cNvCxnSpPr>
            <a:cxnSpLocks/>
          </p:cNvCxnSpPr>
          <p:nvPr/>
        </p:nvCxnSpPr>
        <p:spPr>
          <a:xfrm flipH="1">
            <a:off x="3009900" y="2266950"/>
            <a:ext cx="1574800" cy="9969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B12853-0B72-4D7E-B479-128D8C5A4BC3}"/>
              </a:ext>
            </a:extLst>
          </p:cNvPr>
          <p:cNvCxnSpPr>
            <a:cxnSpLocks/>
          </p:cNvCxnSpPr>
          <p:nvPr/>
        </p:nvCxnSpPr>
        <p:spPr>
          <a:xfrm flipH="1">
            <a:off x="3238500" y="2266950"/>
            <a:ext cx="1625600" cy="1120775"/>
          </a:xfrm>
          <a:prstGeom prst="straightConnector1">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FD6837F-B323-490D-9DC9-F88F1575460F}"/>
              </a:ext>
            </a:extLst>
          </p:cNvPr>
          <p:cNvSpPr txBox="1"/>
          <p:nvPr/>
        </p:nvSpPr>
        <p:spPr>
          <a:xfrm>
            <a:off x="1905000" y="4343400"/>
            <a:ext cx="1333500" cy="369332"/>
          </a:xfrm>
          <a:prstGeom prst="rect">
            <a:avLst/>
          </a:prstGeom>
          <a:solidFill>
            <a:schemeClr val="tx1"/>
          </a:solidFill>
        </p:spPr>
        <p:txBody>
          <a:bodyPr wrap="square" rtlCol="0">
            <a:spAutoFit/>
          </a:bodyPr>
          <a:lstStyle/>
          <a:p>
            <a:r>
              <a:rPr lang="en-CA" dirty="0">
                <a:solidFill>
                  <a:schemeClr val="bg1"/>
                </a:solidFill>
              </a:rPr>
              <a:t>10 Records</a:t>
            </a:r>
          </a:p>
        </p:txBody>
      </p:sp>
    </p:spTree>
    <p:extLst>
      <p:ext uri="{BB962C8B-B14F-4D97-AF65-F5344CB8AC3E}">
        <p14:creationId xmlns:p14="http://schemas.microsoft.com/office/powerpoint/2010/main" val="123246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B2D0-91EC-42DB-A356-7645AEA2DB6D}"/>
              </a:ext>
            </a:extLst>
          </p:cNvPr>
          <p:cNvSpPr>
            <a:spLocks noGrp="1"/>
          </p:cNvSpPr>
          <p:nvPr>
            <p:ph type="title"/>
          </p:nvPr>
        </p:nvSpPr>
        <p:spPr/>
        <p:txBody>
          <a:bodyPr/>
          <a:lstStyle/>
          <a:p>
            <a:r>
              <a:rPr lang="en-CA" dirty="0"/>
              <a:t>Insert</a:t>
            </a:r>
          </a:p>
        </p:txBody>
      </p:sp>
      <p:sp>
        <p:nvSpPr>
          <p:cNvPr id="4" name="Rectangle 3">
            <a:extLst>
              <a:ext uri="{FF2B5EF4-FFF2-40B4-BE49-F238E27FC236}">
                <a16:creationId xmlns:a16="http://schemas.microsoft.com/office/drawing/2014/main" id="{33195BC9-A630-46EC-961E-33981E219809}"/>
              </a:ext>
            </a:extLst>
          </p:cNvPr>
          <p:cNvSpPr/>
          <p:nvPr/>
        </p:nvSpPr>
        <p:spPr>
          <a:xfrm>
            <a:off x="1308100" y="3429000"/>
            <a:ext cx="24257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Bucket 0</a:t>
            </a:r>
          </a:p>
          <a:p>
            <a:pPr algn="ctr"/>
            <a:r>
              <a:rPr lang="en-CA" dirty="0">
                <a:solidFill>
                  <a:schemeClr val="bg1"/>
                </a:solidFill>
              </a:rPr>
              <a:t>10 Records</a:t>
            </a:r>
          </a:p>
        </p:txBody>
      </p:sp>
      <p:sp>
        <p:nvSpPr>
          <p:cNvPr id="9" name="TextBox 8">
            <a:extLst>
              <a:ext uri="{FF2B5EF4-FFF2-40B4-BE49-F238E27FC236}">
                <a16:creationId xmlns:a16="http://schemas.microsoft.com/office/drawing/2014/main" id="{20A61B3B-35D1-4D35-8F82-45BC7C4FACC1}"/>
              </a:ext>
            </a:extLst>
          </p:cNvPr>
          <p:cNvSpPr txBox="1"/>
          <p:nvPr/>
        </p:nvSpPr>
        <p:spPr>
          <a:xfrm>
            <a:off x="1308100" y="2977118"/>
            <a:ext cx="1563826" cy="369332"/>
          </a:xfrm>
          <a:prstGeom prst="rect">
            <a:avLst/>
          </a:prstGeom>
          <a:noFill/>
        </p:spPr>
        <p:txBody>
          <a:bodyPr wrap="none" rtlCol="0">
            <a:spAutoFit/>
          </a:bodyPr>
          <a:lstStyle/>
          <a:p>
            <a:r>
              <a:rPr lang="en-CA" dirty="0"/>
              <a:t>Bucket size: 10</a:t>
            </a:r>
          </a:p>
        </p:txBody>
      </p:sp>
      <p:graphicFrame>
        <p:nvGraphicFramePr>
          <p:cNvPr id="10" name="Content Placeholder 3">
            <a:extLst>
              <a:ext uri="{FF2B5EF4-FFF2-40B4-BE49-F238E27FC236}">
                <a16:creationId xmlns:a16="http://schemas.microsoft.com/office/drawing/2014/main" id="{A29DC5B1-A691-446B-8303-AD26F71560B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78120017"/>
              </p:ext>
            </p:extLst>
          </p:nvPr>
        </p:nvGraphicFramePr>
        <p:xfrm>
          <a:off x="2870200" y="1352550"/>
          <a:ext cx="8991608" cy="91440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val="1701243808"/>
                    </a:ext>
                  </a:extLst>
                </a:gridCol>
                <a:gridCol w="1123951">
                  <a:extLst>
                    <a:ext uri="{9D8B030D-6E8A-4147-A177-3AD203B41FA5}">
                      <a16:colId xmlns:a16="http://schemas.microsoft.com/office/drawing/2014/main" val="3775799831"/>
                    </a:ext>
                  </a:extLst>
                </a:gridCol>
                <a:gridCol w="1123951">
                  <a:extLst>
                    <a:ext uri="{9D8B030D-6E8A-4147-A177-3AD203B41FA5}">
                      <a16:colId xmlns:a16="http://schemas.microsoft.com/office/drawing/2014/main" val="971827684"/>
                    </a:ext>
                  </a:extLst>
                </a:gridCol>
                <a:gridCol w="1123951">
                  <a:extLst>
                    <a:ext uri="{9D8B030D-6E8A-4147-A177-3AD203B41FA5}">
                      <a16:colId xmlns:a16="http://schemas.microsoft.com/office/drawing/2014/main" val="961059078"/>
                    </a:ext>
                  </a:extLst>
                </a:gridCol>
                <a:gridCol w="1123951">
                  <a:extLst>
                    <a:ext uri="{9D8B030D-6E8A-4147-A177-3AD203B41FA5}">
                      <a16:colId xmlns:a16="http://schemas.microsoft.com/office/drawing/2014/main" val="2035469333"/>
                    </a:ext>
                  </a:extLst>
                </a:gridCol>
                <a:gridCol w="1123951">
                  <a:extLst>
                    <a:ext uri="{9D8B030D-6E8A-4147-A177-3AD203B41FA5}">
                      <a16:colId xmlns:a16="http://schemas.microsoft.com/office/drawing/2014/main" val="3860048878"/>
                    </a:ext>
                  </a:extLst>
                </a:gridCol>
                <a:gridCol w="1123951">
                  <a:extLst>
                    <a:ext uri="{9D8B030D-6E8A-4147-A177-3AD203B41FA5}">
                      <a16:colId xmlns:a16="http://schemas.microsoft.com/office/drawing/2014/main" val="1802034452"/>
                    </a:ext>
                  </a:extLst>
                </a:gridCol>
                <a:gridCol w="1123951">
                  <a:extLst>
                    <a:ext uri="{9D8B030D-6E8A-4147-A177-3AD203B41FA5}">
                      <a16:colId xmlns:a16="http://schemas.microsoft.com/office/drawing/2014/main" val="2595477080"/>
                    </a:ext>
                  </a:extLst>
                </a:gridCol>
              </a:tblGrid>
              <a:tr h="370840">
                <a:tc>
                  <a:txBody>
                    <a:bodyPr/>
                    <a:lstStyle/>
                    <a:p>
                      <a:pPr algn="ctr"/>
                      <a:r>
                        <a:rPr lang="en-CA" dirty="0"/>
                        <a:t>Logical</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496112726"/>
                  </a:ext>
                </a:extLst>
              </a:tr>
              <a:tr h="370840">
                <a:tc>
                  <a:txBody>
                    <a:bodyPr/>
                    <a:lstStyle/>
                    <a:p>
                      <a:pPr algn="ctr"/>
                      <a:r>
                        <a:rPr lang="en-CA" dirty="0"/>
                        <a:t>Bucket</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562214584"/>
                  </a:ext>
                </a:extLst>
              </a:tr>
            </a:tbl>
          </a:graphicData>
        </a:graphic>
      </p:graphicFrame>
      <p:cxnSp>
        <p:nvCxnSpPr>
          <p:cNvPr id="11" name="Straight Arrow Connector 10">
            <a:extLst>
              <a:ext uri="{FF2B5EF4-FFF2-40B4-BE49-F238E27FC236}">
                <a16:creationId xmlns:a16="http://schemas.microsoft.com/office/drawing/2014/main" id="{EA8AF15C-8CDD-4067-85DA-A8DAB4CF0C78}"/>
              </a:ext>
            </a:extLst>
          </p:cNvPr>
          <p:cNvCxnSpPr>
            <a:cxnSpLocks/>
          </p:cNvCxnSpPr>
          <p:nvPr/>
        </p:nvCxnSpPr>
        <p:spPr>
          <a:xfrm flipH="1">
            <a:off x="3073400" y="2266950"/>
            <a:ext cx="1511300" cy="10795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8F7FAAF-A62A-40FA-8FAB-8E7908235F99}"/>
              </a:ext>
            </a:extLst>
          </p:cNvPr>
          <p:cNvSpPr/>
          <p:nvPr/>
        </p:nvSpPr>
        <p:spPr>
          <a:xfrm>
            <a:off x="4722674" y="3408362"/>
            <a:ext cx="2425700" cy="1828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Overflow</a:t>
            </a:r>
          </a:p>
          <a:p>
            <a:pPr algn="ctr"/>
            <a:r>
              <a:rPr lang="en-CA" dirty="0">
                <a:solidFill>
                  <a:schemeClr val="bg1"/>
                </a:solidFill>
              </a:rPr>
              <a:t>1 Records</a:t>
            </a:r>
          </a:p>
        </p:txBody>
      </p:sp>
      <p:cxnSp>
        <p:nvCxnSpPr>
          <p:cNvPr id="8" name="Straight Arrow Connector 7">
            <a:extLst>
              <a:ext uri="{FF2B5EF4-FFF2-40B4-BE49-F238E27FC236}">
                <a16:creationId xmlns:a16="http://schemas.microsoft.com/office/drawing/2014/main" id="{43487B29-EE01-4D17-A43A-14C64DFE7457}"/>
              </a:ext>
            </a:extLst>
          </p:cNvPr>
          <p:cNvCxnSpPr>
            <a:cxnSpLocks/>
            <a:endCxn id="7" idx="1"/>
          </p:cNvCxnSpPr>
          <p:nvPr/>
        </p:nvCxnSpPr>
        <p:spPr>
          <a:xfrm>
            <a:off x="3706674" y="4322762"/>
            <a:ext cx="1016000"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AD131D8-D152-4D14-8C66-5D0044DACC2D}"/>
              </a:ext>
            </a:extLst>
          </p:cNvPr>
          <p:cNvSpPr txBox="1"/>
          <p:nvPr/>
        </p:nvSpPr>
        <p:spPr>
          <a:xfrm>
            <a:off x="1968500" y="1415534"/>
            <a:ext cx="700226" cy="369332"/>
          </a:xfrm>
          <a:prstGeom prst="rect">
            <a:avLst/>
          </a:prstGeom>
          <a:noFill/>
        </p:spPr>
        <p:txBody>
          <a:bodyPr wrap="square" rtlCol="0">
            <a:spAutoFit/>
          </a:bodyPr>
          <a:lstStyle/>
          <a:p>
            <a:r>
              <a:rPr lang="en-CA" dirty="0"/>
              <a:t>Index</a:t>
            </a:r>
          </a:p>
        </p:txBody>
      </p:sp>
      <p:graphicFrame>
        <p:nvGraphicFramePr>
          <p:cNvPr id="12" name="Content Placeholder 3">
            <a:extLst>
              <a:ext uri="{FF2B5EF4-FFF2-40B4-BE49-F238E27FC236}">
                <a16:creationId xmlns:a16="http://schemas.microsoft.com/office/drawing/2014/main" id="{1CA273B4-7EF4-4DED-B931-74832D6DF6D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70162036"/>
              </p:ext>
            </p:extLst>
          </p:nvPr>
        </p:nvGraphicFramePr>
        <p:xfrm>
          <a:off x="1600196" y="6172199"/>
          <a:ext cx="8991608" cy="45720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val="1701243808"/>
                    </a:ext>
                  </a:extLst>
                </a:gridCol>
                <a:gridCol w="1123951">
                  <a:extLst>
                    <a:ext uri="{9D8B030D-6E8A-4147-A177-3AD203B41FA5}">
                      <a16:colId xmlns:a16="http://schemas.microsoft.com/office/drawing/2014/main" val="3775799831"/>
                    </a:ext>
                  </a:extLst>
                </a:gridCol>
                <a:gridCol w="1123951">
                  <a:extLst>
                    <a:ext uri="{9D8B030D-6E8A-4147-A177-3AD203B41FA5}">
                      <a16:colId xmlns:a16="http://schemas.microsoft.com/office/drawing/2014/main" val="971827684"/>
                    </a:ext>
                  </a:extLst>
                </a:gridCol>
                <a:gridCol w="1123951">
                  <a:extLst>
                    <a:ext uri="{9D8B030D-6E8A-4147-A177-3AD203B41FA5}">
                      <a16:colId xmlns:a16="http://schemas.microsoft.com/office/drawing/2014/main" val="961059078"/>
                    </a:ext>
                  </a:extLst>
                </a:gridCol>
                <a:gridCol w="1123951">
                  <a:extLst>
                    <a:ext uri="{9D8B030D-6E8A-4147-A177-3AD203B41FA5}">
                      <a16:colId xmlns:a16="http://schemas.microsoft.com/office/drawing/2014/main" val="2035469333"/>
                    </a:ext>
                  </a:extLst>
                </a:gridCol>
                <a:gridCol w="1123951">
                  <a:extLst>
                    <a:ext uri="{9D8B030D-6E8A-4147-A177-3AD203B41FA5}">
                      <a16:colId xmlns:a16="http://schemas.microsoft.com/office/drawing/2014/main" val="3860048878"/>
                    </a:ext>
                  </a:extLst>
                </a:gridCol>
                <a:gridCol w="1123951">
                  <a:extLst>
                    <a:ext uri="{9D8B030D-6E8A-4147-A177-3AD203B41FA5}">
                      <a16:colId xmlns:a16="http://schemas.microsoft.com/office/drawing/2014/main" val="1802034452"/>
                    </a:ext>
                  </a:extLst>
                </a:gridCol>
                <a:gridCol w="1123951">
                  <a:extLst>
                    <a:ext uri="{9D8B030D-6E8A-4147-A177-3AD203B41FA5}">
                      <a16:colId xmlns:a16="http://schemas.microsoft.com/office/drawing/2014/main" val="2595477080"/>
                    </a:ext>
                  </a:extLst>
                </a:gridCol>
              </a:tblGrid>
              <a:tr h="370840">
                <a:tc>
                  <a:txBody>
                    <a:bodyPr/>
                    <a:lstStyle/>
                    <a:p>
                      <a:pPr algn="ctr"/>
                      <a:r>
                        <a:rPr lang="en-CA" dirty="0"/>
                        <a:t>Logical</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496112726"/>
                  </a:ext>
                </a:extLst>
              </a:tr>
            </a:tbl>
          </a:graphicData>
        </a:graphic>
      </p:graphicFrame>
      <p:sp>
        <p:nvSpPr>
          <p:cNvPr id="14" name="TextBox 13">
            <a:extLst>
              <a:ext uri="{FF2B5EF4-FFF2-40B4-BE49-F238E27FC236}">
                <a16:creationId xmlns:a16="http://schemas.microsoft.com/office/drawing/2014/main" id="{8D96164B-1AA2-4424-9541-686EDF4BDF1A}"/>
              </a:ext>
            </a:extLst>
          </p:cNvPr>
          <p:cNvSpPr txBox="1"/>
          <p:nvPr/>
        </p:nvSpPr>
        <p:spPr>
          <a:xfrm>
            <a:off x="344622" y="6216133"/>
            <a:ext cx="1054100" cy="369332"/>
          </a:xfrm>
          <a:prstGeom prst="rect">
            <a:avLst/>
          </a:prstGeom>
          <a:noFill/>
        </p:spPr>
        <p:txBody>
          <a:bodyPr wrap="square" rtlCol="0">
            <a:spAutoFit/>
          </a:bodyPr>
          <a:lstStyle/>
          <a:p>
            <a:r>
              <a:rPr lang="en-CA" dirty="0"/>
              <a:t>Overflow</a:t>
            </a:r>
          </a:p>
        </p:txBody>
      </p:sp>
      <p:cxnSp>
        <p:nvCxnSpPr>
          <p:cNvPr id="15" name="Straight Arrow Connector 14">
            <a:extLst>
              <a:ext uri="{FF2B5EF4-FFF2-40B4-BE49-F238E27FC236}">
                <a16:creationId xmlns:a16="http://schemas.microsoft.com/office/drawing/2014/main" id="{DB6194A6-2784-4DD2-BDFE-5A8E4E601409}"/>
              </a:ext>
            </a:extLst>
          </p:cNvPr>
          <p:cNvCxnSpPr>
            <a:cxnSpLocks/>
          </p:cNvCxnSpPr>
          <p:nvPr/>
        </p:nvCxnSpPr>
        <p:spPr>
          <a:xfrm flipH="1">
            <a:off x="3238500" y="2349500"/>
            <a:ext cx="1484174" cy="1038225"/>
          </a:xfrm>
          <a:prstGeom prst="straightConnector1">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6766F0D-EABC-4548-A2E6-511B47FD0B28}"/>
              </a:ext>
            </a:extLst>
          </p:cNvPr>
          <p:cNvCxnSpPr>
            <a:cxnSpLocks/>
          </p:cNvCxnSpPr>
          <p:nvPr/>
        </p:nvCxnSpPr>
        <p:spPr>
          <a:xfrm>
            <a:off x="2540000" y="5257800"/>
            <a:ext cx="812800" cy="914399"/>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6CA836F-20A7-4C2B-BBDE-8A393A415439}"/>
              </a:ext>
            </a:extLst>
          </p:cNvPr>
          <p:cNvCxnSpPr>
            <a:cxnSpLocks/>
          </p:cNvCxnSpPr>
          <p:nvPr/>
        </p:nvCxnSpPr>
        <p:spPr>
          <a:xfrm flipH="1">
            <a:off x="3528873" y="5237162"/>
            <a:ext cx="1625602" cy="914399"/>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86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7" presetClass="emph" presetSubtype="2" fill="hold" nodeType="withEffect">
                                  <p:stCondLst>
                                    <p:cond delay="0"/>
                                  </p:stCondLst>
                                  <p:childTnLst>
                                    <p:animClr clrSpc="rgb" dir="cw">
                                      <p:cBhvr>
                                        <p:cTn id="12" dur="500" fill="hold"/>
                                        <p:tgtEl>
                                          <p:spTgt spid="18"/>
                                        </p:tgtEl>
                                        <p:attrNameLst>
                                          <p:attrName>stroke.color</p:attrName>
                                        </p:attrNameLst>
                                      </p:cBhvr>
                                      <p:to>
                                        <a:schemeClr val="tx1"/>
                                      </p:to>
                                    </p:animClr>
                                    <p:set>
                                      <p:cBhvr>
                                        <p:cTn id="13" dur="500" fill="hold"/>
                                        <p:tgtEl>
                                          <p:spTgt spid="18"/>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7" presetClass="emph" presetSubtype="2" fill="hold" nodeType="withEffect">
                                  <p:stCondLst>
                                    <p:cond delay="0"/>
                                  </p:stCondLst>
                                  <p:childTnLst>
                                    <p:animClr clrSpc="rgb" dir="cw">
                                      <p:cBhvr>
                                        <p:cTn id="19" dur="500" fill="hold"/>
                                        <p:tgtEl>
                                          <p:spTgt spid="15"/>
                                        </p:tgtEl>
                                        <p:attrNameLst>
                                          <p:attrName>stroke.color</p:attrName>
                                        </p:attrNameLst>
                                      </p:cBhvr>
                                      <p:to>
                                        <a:schemeClr val="tx1"/>
                                      </p:to>
                                    </p:animClr>
                                    <p:set>
                                      <p:cBhvr>
                                        <p:cTn id="20" dur="500" fill="hold"/>
                                        <p:tgtEl>
                                          <p:spTgt spid="15"/>
                                        </p:tgtEl>
                                        <p:attrNameLst>
                                          <p:attrName>stroke.on</p:attrName>
                                        </p:attrNameLst>
                                      </p:cBhvr>
                                      <p:to>
                                        <p:strVal val="tru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DC4D-DAF2-4ACB-9E94-68623FE99C6D}"/>
              </a:ext>
            </a:extLst>
          </p:cNvPr>
          <p:cNvSpPr>
            <a:spLocks noGrp="1"/>
          </p:cNvSpPr>
          <p:nvPr>
            <p:ph type="title"/>
          </p:nvPr>
        </p:nvSpPr>
        <p:spPr/>
        <p:txBody>
          <a:bodyPr/>
          <a:lstStyle/>
          <a:p>
            <a:r>
              <a:rPr lang="en-CA" dirty="0"/>
              <a:t>Insert</a:t>
            </a:r>
          </a:p>
        </p:txBody>
      </p:sp>
      <p:sp>
        <p:nvSpPr>
          <p:cNvPr id="3" name="Content Placeholder 2">
            <a:extLst>
              <a:ext uri="{FF2B5EF4-FFF2-40B4-BE49-F238E27FC236}">
                <a16:creationId xmlns:a16="http://schemas.microsoft.com/office/drawing/2014/main" id="{A596F10E-1F89-4594-817A-0394DECE1CFD}"/>
              </a:ext>
            </a:extLst>
          </p:cNvPr>
          <p:cNvSpPr>
            <a:spLocks noGrp="1"/>
          </p:cNvSpPr>
          <p:nvPr>
            <p:ph idx="1"/>
          </p:nvPr>
        </p:nvSpPr>
        <p:spPr/>
        <p:txBody>
          <a:bodyPr/>
          <a:lstStyle/>
          <a:p>
            <a:r>
              <a:rPr lang="en-CA" dirty="0"/>
              <a:t>Best case</a:t>
            </a:r>
          </a:p>
          <a:p>
            <a:pPr lvl="1"/>
            <a:r>
              <a:rPr lang="en-CA" dirty="0"/>
              <a:t>1 Read, 1 Write</a:t>
            </a:r>
          </a:p>
          <a:p>
            <a:r>
              <a:rPr lang="en-CA" dirty="0"/>
              <a:t>Worst</a:t>
            </a:r>
          </a:p>
          <a:p>
            <a:pPr lvl="1"/>
            <a:r>
              <a:rPr lang="en-CA" dirty="0"/>
              <a:t>Read all buckets</a:t>
            </a:r>
          </a:p>
          <a:p>
            <a:pPr lvl="1"/>
            <a:r>
              <a:rPr lang="en-CA" dirty="0"/>
              <a:t>2 writes</a:t>
            </a:r>
          </a:p>
          <a:p>
            <a:endParaRPr lang="en-CA" dirty="0"/>
          </a:p>
        </p:txBody>
      </p:sp>
    </p:spTree>
    <p:extLst>
      <p:ext uri="{BB962C8B-B14F-4D97-AF65-F5344CB8AC3E}">
        <p14:creationId xmlns:p14="http://schemas.microsoft.com/office/powerpoint/2010/main" val="2683189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3507-7055-47D8-B62B-A5DA753107F6}"/>
              </a:ext>
            </a:extLst>
          </p:cNvPr>
          <p:cNvSpPr>
            <a:spLocks noGrp="1"/>
          </p:cNvSpPr>
          <p:nvPr>
            <p:ph type="title"/>
          </p:nvPr>
        </p:nvSpPr>
        <p:spPr/>
        <p:txBody>
          <a:bodyPr/>
          <a:lstStyle/>
          <a:p>
            <a:r>
              <a:rPr lang="en-CA" dirty="0"/>
              <a:t>File Implementation</a:t>
            </a:r>
          </a:p>
        </p:txBody>
      </p:sp>
      <p:sp>
        <p:nvSpPr>
          <p:cNvPr id="3" name="Content Placeholder 2">
            <a:extLst>
              <a:ext uri="{FF2B5EF4-FFF2-40B4-BE49-F238E27FC236}">
                <a16:creationId xmlns:a16="http://schemas.microsoft.com/office/drawing/2014/main" id="{EC96FE16-150C-468D-95C8-3167E21391E6}"/>
              </a:ext>
            </a:extLst>
          </p:cNvPr>
          <p:cNvSpPr>
            <a:spLocks noGrp="1"/>
          </p:cNvSpPr>
          <p:nvPr>
            <p:ph idx="1"/>
          </p:nvPr>
        </p:nvSpPr>
        <p:spPr/>
        <p:txBody>
          <a:bodyPr/>
          <a:lstStyle/>
          <a:p>
            <a:r>
              <a:rPr lang="en-CA" dirty="0"/>
              <a:t>Advantages</a:t>
            </a:r>
          </a:p>
          <a:p>
            <a:pPr lvl="1"/>
            <a:r>
              <a:rPr lang="en-CA" dirty="0"/>
              <a:t>Easily expandable</a:t>
            </a:r>
          </a:p>
          <a:p>
            <a:pPr lvl="1"/>
            <a:r>
              <a:rPr lang="en-CA" dirty="0"/>
              <a:t>Minimum memory</a:t>
            </a:r>
          </a:p>
          <a:p>
            <a:pPr lvl="1"/>
            <a:r>
              <a:rPr lang="en-CA" dirty="0"/>
              <a:t>Minimal overflow chains</a:t>
            </a:r>
          </a:p>
          <a:p>
            <a:endParaRPr lang="en-CA" dirty="0"/>
          </a:p>
          <a:p>
            <a:r>
              <a:rPr lang="en-CA" dirty="0"/>
              <a:t>Disadvantages</a:t>
            </a:r>
          </a:p>
          <a:p>
            <a:pPr lvl="1"/>
            <a:r>
              <a:rPr lang="en-CA" dirty="0"/>
              <a:t>Extra writes for overflow buckets</a:t>
            </a:r>
          </a:p>
          <a:p>
            <a:pPr lvl="1"/>
            <a:r>
              <a:rPr lang="en-CA" dirty="0"/>
              <a:t>Two data files</a:t>
            </a:r>
          </a:p>
          <a:p>
            <a:endParaRPr lang="en-CA" dirty="0"/>
          </a:p>
          <a:p>
            <a:endParaRPr lang="en-CA" dirty="0"/>
          </a:p>
        </p:txBody>
      </p:sp>
    </p:spTree>
    <p:extLst>
      <p:ext uri="{BB962C8B-B14F-4D97-AF65-F5344CB8AC3E}">
        <p14:creationId xmlns:p14="http://schemas.microsoft.com/office/powerpoint/2010/main" val="2208583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2CC621-4EC4-463F-8E4F-AE1B805E407C}"/>
              </a:ext>
            </a:extLst>
          </p:cNvPr>
          <p:cNvSpPr>
            <a:spLocks noGrp="1"/>
          </p:cNvSpPr>
          <p:nvPr>
            <p:ph type="ctrTitle"/>
          </p:nvPr>
        </p:nvSpPr>
        <p:spPr/>
        <p:txBody>
          <a:bodyPr/>
          <a:lstStyle/>
          <a:p>
            <a:r>
              <a:rPr lang="en-CA" dirty="0"/>
              <a:t>Bucket Map</a:t>
            </a:r>
          </a:p>
        </p:txBody>
      </p:sp>
      <p:sp>
        <p:nvSpPr>
          <p:cNvPr id="5" name="Subtitle 4">
            <a:extLst>
              <a:ext uri="{FF2B5EF4-FFF2-40B4-BE49-F238E27FC236}">
                <a16:creationId xmlns:a16="http://schemas.microsoft.com/office/drawing/2014/main" id="{3552A447-AA26-464A-B211-F4F52940B3E0}"/>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502322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E4A4-9F0B-4C85-B630-CC70DE9D30D9}"/>
              </a:ext>
            </a:extLst>
          </p:cNvPr>
          <p:cNvSpPr>
            <a:spLocks noGrp="1"/>
          </p:cNvSpPr>
          <p:nvPr>
            <p:ph type="title"/>
          </p:nvPr>
        </p:nvSpPr>
        <p:spPr/>
        <p:txBody>
          <a:bodyPr/>
          <a:lstStyle/>
          <a:p>
            <a:r>
              <a:rPr lang="en-CA"/>
              <a:t>Embedded Devices</a:t>
            </a:r>
            <a:endParaRPr lang="en-CA" dirty="0"/>
          </a:p>
        </p:txBody>
      </p:sp>
      <p:sp>
        <p:nvSpPr>
          <p:cNvPr id="3" name="Content Placeholder 2">
            <a:extLst>
              <a:ext uri="{FF2B5EF4-FFF2-40B4-BE49-F238E27FC236}">
                <a16:creationId xmlns:a16="http://schemas.microsoft.com/office/drawing/2014/main" id="{DFEE65CF-9A41-409C-8122-337271EC8035}"/>
              </a:ext>
            </a:extLst>
          </p:cNvPr>
          <p:cNvSpPr>
            <a:spLocks noGrp="1"/>
          </p:cNvSpPr>
          <p:nvPr>
            <p:ph idx="1"/>
          </p:nvPr>
        </p:nvSpPr>
        <p:spPr/>
        <p:txBody>
          <a:bodyPr/>
          <a:lstStyle/>
          <a:p>
            <a:r>
              <a:rPr lang="en-CA" dirty="0"/>
              <a:t>Constrained by RAM and processing power</a:t>
            </a:r>
          </a:p>
          <a:p>
            <a:r>
              <a:rPr lang="en-CA" dirty="0"/>
              <a:t>File system or raw access</a:t>
            </a:r>
          </a:p>
          <a:p>
            <a:r>
              <a:rPr lang="en-CA" dirty="0"/>
              <a:t>Rated by maximum sequential read or write speed</a:t>
            </a:r>
          </a:p>
        </p:txBody>
      </p:sp>
    </p:spTree>
    <p:extLst>
      <p:ext uri="{BB962C8B-B14F-4D97-AF65-F5344CB8AC3E}">
        <p14:creationId xmlns:p14="http://schemas.microsoft.com/office/powerpoint/2010/main" val="958550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E82E-C8E2-4606-915A-B2920E41DA36}"/>
              </a:ext>
            </a:extLst>
          </p:cNvPr>
          <p:cNvSpPr>
            <a:spLocks noGrp="1"/>
          </p:cNvSpPr>
          <p:nvPr>
            <p:ph type="title"/>
          </p:nvPr>
        </p:nvSpPr>
        <p:spPr/>
        <p:txBody>
          <a:bodyPr/>
          <a:lstStyle/>
          <a:p>
            <a:r>
              <a:rPr lang="en-CA" dirty="0"/>
              <a:t>Bucket Map</a:t>
            </a:r>
          </a:p>
        </p:txBody>
      </p:sp>
      <p:graphicFrame>
        <p:nvGraphicFramePr>
          <p:cNvPr id="4" name="Content Placeholder 3">
            <a:extLst>
              <a:ext uri="{FF2B5EF4-FFF2-40B4-BE49-F238E27FC236}">
                <a16:creationId xmlns:a16="http://schemas.microsoft.com/office/drawing/2014/main" id="{8A15BAA6-5AD5-4E56-8C67-CDA0CF3B670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151024776"/>
              </p:ext>
            </p:extLst>
          </p:nvPr>
        </p:nvGraphicFramePr>
        <p:xfrm>
          <a:off x="2882896" y="1727199"/>
          <a:ext cx="8991608" cy="45720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val="1701243808"/>
                    </a:ext>
                  </a:extLst>
                </a:gridCol>
                <a:gridCol w="1123951">
                  <a:extLst>
                    <a:ext uri="{9D8B030D-6E8A-4147-A177-3AD203B41FA5}">
                      <a16:colId xmlns:a16="http://schemas.microsoft.com/office/drawing/2014/main" val="3775799831"/>
                    </a:ext>
                  </a:extLst>
                </a:gridCol>
                <a:gridCol w="1123951">
                  <a:extLst>
                    <a:ext uri="{9D8B030D-6E8A-4147-A177-3AD203B41FA5}">
                      <a16:colId xmlns:a16="http://schemas.microsoft.com/office/drawing/2014/main" val="971827684"/>
                    </a:ext>
                  </a:extLst>
                </a:gridCol>
                <a:gridCol w="1123951">
                  <a:extLst>
                    <a:ext uri="{9D8B030D-6E8A-4147-A177-3AD203B41FA5}">
                      <a16:colId xmlns:a16="http://schemas.microsoft.com/office/drawing/2014/main" val="961059078"/>
                    </a:ext>
                  </a:extLst>
                </a:gridCol>
                <a:gridCol w="1123951">
                  <a:extLst>
                    <a:ext uri="{9D8B030D-6E8A-4147-A177-3AD203B41FA5}">
                      <a16:colId xmlns:a16="http://schemas.microsoft.com/office/drawing/2014/main" val="2035469333"/>
                    </a:ext>
                  </a:extLst>
                </a:gridCol>
                <a:gridCol w="1123951">
                  <a:extLst>
                    <a:ext uri="{9D8B030D-6E8A-4147-A177-3AD203B41FA5}">
                      <a16:colId xmlns:a16="http://schemas.microsoft.com/office/drawing/2014/main" val="3860048878"/>
                    </a:ext>
                  </a:extLst>
                </a:gridCol>
                <a:gridCol w="1123951">
                  <a:extLst>
                    <a:ext uri="{9D8B030D-6E8A-4147-A177-3AD203B41FA5}">
                      <a16:colId xmlns:a16="http://schemas.microsoft.com/office/drawing/2014/main" val="1802034452"/>
                    </a:ext>
                  </a:extLst>
                </a:gridCol>
                <a:gridCol w="1123951">
                  <a:extLst>
                    <a:ext uri="{9D8B030D-6E8A-4147-A177-3AD203B41FA5}">
                      <a16:colId xmlns:a16="http://schemas.microsoft.com/office/drawing/2014/main" val="2595477080"/>
                    </a:ext>
                  </a:extLst>
                </a:gridCol>
              </a:tblGrid>
              <a:tr h="370840">
                <a:tc>
                  <a:txBody>
                    <a:bodyPr/>
                    <a:lstStyle/>
                    <a:p>
                      <a:pPr algn="ctr"/>
                      <a:r>
                        <a:rPr lang="en-CA" dirty="0"/>
                        <a:t>Logical</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496112726"/>
                  </a:ext>
                </a:extLst>
              </a:tr>
            </a:tbl>
          </a:graphicData>
        </a:graphic>
      </p:graphicFrame>
      <p:sp>
        <p:nvSpPr>
          <p:cNvPr id="6" name="TextBox 5">
            <a:extLst>
              <a:ext uri="{FF2B5EF4-FFF2-40B4-BE49-F238E27FC236}">
                <a16:creationId xmlns:a16="http://schemas.microsoft.com/office/drawing/2014/main" id="{1F84FD79-3C8D-4003-9208-E9B6635B4EAB}"/>
              </a:ext>
            </a:extLst>
          </p:cNvPr>
          <p:cNvSpPr txBox="1"/>
          <p:nvPr/>
        </p:nvSpPr>
        <p:spPr>
          <a:xfrm>
            <a:off x="469900" y="1771133"/>
            <a:ext cx="1000467" cy="369332"/>
          </a:xfrm>
          <a:prstGeom prst="rect">
            <a:avLst/>
          </a:prstGeom>
          <a:noFill/>
        </p:spPr>
        <p:txBody>
          <a:bodyPr wrap="none" rtlCol="0">
            <a:spAutoFit/>
          </a:bodyPr>
          <a:lstStyle/>
          <a:p>
            <a:r>
              <a:rPr lang="en-CA" dirty="0"/>
              <a:t>Data File</a:t>
            </a:r>
          </a:p>
        </p:txBody>
      </p:sp>
    </p:spTree>
    <p:extLst>
      <p:ext uri="{BB962C8B-B14F-4D97-AF65-F5344CB8AC3E}">
        <p14:creationId xmlns:p14="http://schemas.microsoft.com/office/powerpoint/2010/main" val="2231580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E82E-C8E2-4606-915A-B2920E41DA36}"/>
              </a:ext>
            </a:extLst>
          </p:cNvPr>
          <p:cNvSpPr>
            <a:spLocks noGrp="1"/>
          </p:cNvSpPr>
          <p:nvPr>
            <p:ph type="title"/>
          </p:nvPr>
        </p:nvSpPr>
        <p:spPr/>
        <p:txBody>
          <a:bodyPr/>
          <a:lstStyle/>
          <a:p>
            <a:r>
              <a:rPr lang="en-CA" dirty="0"/>
              <a:t>Bucket Map</a:t>
            </a:r>
          </a:p>
        </p:txBody>
      </p:sp>
      <p:graphicFrame>
        <p:nvGraphicFramePr>
          <p:cNvPr id="4" name="Content Placeholder 3">
            <a:extLst>
              <a:ext uri="{FF2B5EF4-FFF2-40B4-BE49-F238E27FC236}">
                <a16:creationId xmlns:a16="http://schemas.microsoft.com/office/drawing/2014/main" id="{8A15BAA6-5AD5-4E56-8C67-CDA0CF3B670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283408634"/>
              </p:ext>
            </p:extLst>
          </p:nvPr>
        </p:nvGraphicFramePr>
        <p:xfrm>
          <a:off x="2984496" y="4978399"/>
          <a:ext cx="8991608" cy="45720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val="1701243808"/>
                    </a:ext>
                  </a:extLst>
                </a:gridCol>
                <a:gridCol w="1123951">
                  <a:extLst>
                    <a:ext uri="{9D8B030D-6E8A-4147-A177-3AD203B41FA5}">
                      <a16:colId xmlns:a16="http://schemas.microsoft.com/office/drawing/2014/main" val="3775799831"/>
                    </a:ext>
                  </a:extLst>
                </a:gridCol>
                <a:gridCol w="1123951">
                  <a:extLst>
                    <a:ext uri="{9D8B030D-6E8A-4147-A177-3AD203B41FA5}">
                      <a16:colId xmlns:a16="http://schemas.microsoft.com/office/drawing/2014/main" val="971827684"/>
                    </a:ext>
                  </a:extLst>
                </a:gridCol>
                <a:gridCol w="1123951">
                  <a:extLst>
                    <a:ext uri="{9D8B030D-6E8A-4147-A177-3AD203B41FA5}">
                      <a16:colId xmlns:a16="http://schemas.microsoft.com/office/drawing/2014/main" val="961059078"/>
                    </a:ext>
                  </a:extLst>
                </a:gridCol>
                <a:gridCol w="1123951">
                  <a:extLst>
                    <a:ext uri="{9D8B030D-6E8A-4147-A177-3AD203B41FA5}">
                      <a16:colId xmlns:a16="http://schemas.microsoft.com/office/drawing/2014/main" val="2035469333"/>
                    </a:ext>
                  </a:extLst>
                </a:gridCol>
                <a:gridCol w="1123951">
                  <a:extLst>
                    <a:ext uri="{9D8B030D-6E8A-4147-A177-3AD203B41FA5}">
                      <a16:colId xmlns:a16="http://schemas.microsoft.com/office/drawing/2014/main" val="3860048878"/>
                    </a:ext>
                  </a:extLst>
                </a:gridCol>
                <a:gridCol w="1123951">
                  <a:extLst>
                    <a:ext uri="{9D8B030D-6E8A-4147-A177-3AD203B41FA5}">
                      <a16:colId xmlns:a16="http://schemas.microsoft.com/office/drawing/2014/main" val="1802034452"/>
                    </a:ext>
                  </a:extLst>
                </a:gridCol>
                <a:gridCol w="1123951">
                  <a:extLst>
                    <a:ext uri="{9D8B030D-6E8A-4147-A177-3AD203B41FA5}">
                      <a16:colId xmlns:a16="http://schemas.microsoft.com/office/drawing/2014/main" val="2595477080"/>
                    </a:ext>
                  </a:extLst>
                </a:gridCol>
              </a:tblGrid>
              <a:tr h="370840">
                <a:tc>
                  <a:txBody>
                    <a:bodyPr/>
                    <a:lstStyle/>
                    <a:p>
                      <a:pPr algn="ctr"/>
                      <a:r>
                        <a:rPr lang="en-CA" dirty="0"/>
                        <a:t>Logical</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496112726"/>
                  </a:ext>
                </a:extLst>
              </a:tr>
            </a:tbl>
          </a:graphicData>
        </a:graphic>
      </p:graphicFrame>
      <p:sp>
        <p:nvSpPr>
          <p:cNvPr id="6" name="TextBox 5">
            <a:extLst>
              <a:ext uri="{FF2B5EF4-FFF2-40B4-BE49-F238E27FC236}">
                <a16:creationId xmlns:a16="http://schemas.microsoft.com/office/drawing/2014/main" id="{1F84FD79-3C8D-4003-9208-E9B6635B4EAB}"/>
              </a:ext>
            </a:extLst>
          </p:cNvPr>
          <p:cNvSpPr txBox="1"/>
          <p:nvPr/>
        </p:nvSpPr>
        <p:spPr>
          <a:xfrm>
            <a:off x="571500" y="5022333"/>
            <a:ext cx="1000467" cy="369332"/>
          </a:xfrm>
          <a:prstGeom prst="rect">
            <a:avLst/>
          </a:prstGeom>
          <a:noFill/>
        </p:spPr>
        <p:txBody>
          <a:bodyPr wrap="none" rtlCol="0">
            <a:spAutoFit/>
          </a:bodyPr>
          <a:lstStyle/>
          <a:p>
            <a:r>
              <a:rPr lang="en-CA" dirty="0"/>
              <a:t>Data File</a:t>
            </a:r>
          </a:p>
        </p:txBody>
      </p:sp>
      <p:graphicFrame>
        <p:nvGraphicFramePr>
          <p:cNvPr id="7" name="Content Placeholder 3">
            <a:extLst>
              <a:ext uri="{FF2B5EF4-FFF2-40B4-BE49-F238E27FC236}">
                <a16:creationId xmlns:a16="http://schemas.microsoft.com/office/drawing/2014/main" id="{B8D3F8DD-B63D-4117-A69F-ADE6B4E3DA2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47885384"/>
              </p:ext>
            </p:extLst>
          </p:nvPr>
        </p:nvGraphicFramePr>
        <p:xfrm>
          <a:off x="2489200" y="2108199"/>
          <a:ext cx="9486904" cy="914400"/>
        </p:xfrm>
        <a:graphic>
          <a:graphicData uri="http://schemas.openxmlformats.org/drawingml/2006/table">
            <a:tbl>
              <a:tblPr firstRow="1" bandRow="1">
                <a:tableStyleId>{5C22544A-7EE6-4342-B048-85BDC9FD1C3A}</a:tableStyleId>
              </a:tblPr>
              <a:tblGrid>
                <a:gridCol w="1185863">
                  <a:extLst>
                    <a:ext uri="{9D8B030D-6E8A-4147-A177-3AD203B41FA5}">
                      <a16:colId xmlns:a16="http://schemas.microsoft.com/office/drawing/2014/main" val="1701243808"/>
                    </a:ext>
                  </a:extLst>
                </a:gridCol>
                <a:gridCol w="1185863">
                  <a:extLst>
                    <a:ext uri="{9D8B030D-6E8A-4147-A177-3AD203B41FA5}">
                      <a16:colId xmlns:a16="http://schemas.microsoft.com/office/drawing/2014/main" val="3775799831"/>
                    </a:ext>
                  </a:extLst>
                </a:gridCol>
                <a:gridCol w="1185863">
                  <a:extLst>
                    <a:ext uri="{9D8B030D-6E8A-4147-A177-3AD203B41FA5}">
                      <a16:colId xmlns:a16="http://schemas.microsoft.com/office/drawing/2014/main" val="971827684"/>
                    </a:ext>
                  </a:extLst>
                </a:gridCol>
                <a:gridCol w="1185863">
                  <a:extLst>
                    <a:ext uri="{9D8B030D-6E8A-4147-A177-3AD203B41FA5}">
                      <a16:colId xmlns:a16="http://schemas.microsoft.com/office/drawing/2014/main" val="961059078"/>
                    </a:ext>
                  </a:extLst>
                </a:gridCol>
                <a:gridCol w="1185863">
                  <a:extLst>
                    <a:ext uri="{9D8B030D-6E8A-4147-A177-3AD203B41FA5}">
                      <a16:colId xmlns:a16="http://schemas.microsoft.com/office/drawing/2014/main" val="2035469333"/>
                    </a:ext>
                  </a:extLst>
                </a:gridCol>
                <a:gridCol w="1185863">
                  <a:extLst>
                    <a:ext uri="{9D8B030D-6E8A-4147-A177-3AD203B41FA5}">
                      <a16:colId xmlns:a16="http://schemas.microsoft.com/office/drawing/2014/main" val="3860048878"/>
                    </a:ext>
                  </a:extLst>
                </a:gridCol>
                <a:gridCol w="1185863">
                  <a:extLst>
                    <a:ext uri="{9D8B030D-6E8A-4147-A177-3AD203B41FA5}">
                      <a16:colId xmlns:a16="http://schemas.microsoft.com/office/drawing/2014/main" val="1802034452"/>
                    </a:ext>
                  </a:extLst>
                </a:gridCol>
                <a:gridCol w="1185863">
                  <a:extLst>
                    <a:ext uri="{9D8B030D-6E8A-4147-A177-3AD203B41FA5}">
                      <a16:colId xmlns:a16="http://schemas.microsoft.com/office/drawing/2014/main" val="2595477080"/>
                    </a:ext>
                  </a:extLst>
                </a:gridCol>
              </a:tblGrid>
              <a:tr h="370840">
                <a:tc>
                  <a:txBody>
                    <a:bodyPr/>
                    <a:lstStyle/>
                    <a:p>
                      <a:pPr algn="ctr"/>
                      <a:r>
                        <a:rPr lang="en-CA" dirty="0"/>
                        <a:t>Index</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3</a:t>
                      </a:r>
                    </a:p>
                  </a:txBody>
                  <a:tcPr/>
                </a:tc>
                <a:tc>
                  <a:txBody>
                    <a:bodyPr/>
                    <a:lstStyle/>
                    <a:p>
                      <a:pPr algn="ctr"/>
                      <a:r>
                        <a:rPr lang="en-CA" dirty="0"/>
                        <a:t>4</a:t>
                      </a:r>
                    </a:p>
                  </a:txBody>
                  <a:tcPr/>
                </a:tc>
                <a:tc>
                  <a:txBody>
                    <a:bodyPr/>
                    <a:lstStyle/>
                    <a:p>
                      <a:pPr algn="ctr"/>
                      <a:r>
                        <a:rPr lang="en-CA" dirty="0"/>
                        <a:t>5</a:t>
                      </a:r>
                    </a:p>
                  </a:txBody>
                  <a:tcPr/>
                </a:tc>
                <a:tc>
                  <a:txBody>
                    <a:bodyPr/>
                    <a:lstStyle/>
                    <a:p>
                      <a:pPr algn="ctr"/>
                      <a:r>
                        <a:rPr lang="en-CA" dirty="0"/>
                        <a:t>6</a:t>
                      </a:r>
                    </a:p>
                  </a:txBody>
                  <a:tcPr/>
                </a:tc>
                <a:extLst>
                  <a:ext uri="{0D108BD9-81ED-4DB2-BD59-A6C34878D82A}">
                    <a16:rowId xmlns:a16="http://schemas.microsoft.com/office/drawing/2014/main" val="1496112726"/>
                  </a:ext>
                </a:extLst>
              </a:tr>
              <a:tr h="370840">
                <a:tc>
                  <a:txBody>
                    <a:bodyPr/>
                    <a:lstStyle/>
                    <a:p>
                      <a:pPr algn="ctr"/>
                      <a:r>
                        <a:rPr lang="en-CA" dirty="0"/>
                        <a:t>Value</a:t>
                      </a:r>
                    </a:p>
                  </a:txBody>
                  <a:tcPr/>
                </a:tc>
                <a:tc>
                  <a:txBody>
                    <a:bodyPr/>
                    <a:lstStyle/>
                    <a:p>
                      <a:pPr algn="ctr"/>
                      <a:r>
                        <a:rPr lang="en-CA" dirty="0"/>
                        <a:t>0</a:t>
                      </a:r>
                    </a:p>
                  </a:txBody>
                  <a:tcPr/>
                </a:tc>
                <a:tc>
                  <a:txBody>
                    <a:bodyPr/>
                    <a:lstStyle/>
                    <a:p>
                      <a:pPr algn="ctr"/>
                      <a:r>
                        <a:rPr lang="en-CA" dirty="0"/>
                        <a:t>3</a:t>
                      </a:r>
                    </a:p>
                  </a:txBody>
                  <a:tcPr/>
                </a:tc>
                <a:tc>
                  <a:txBody>
                    <a:bodyPr/>
                    <a:lstStyle/>
                    <a:p>
                      <a:pPr algn="ctr"/>
                      <a:r>
                        <a:rPr lang="en-CA" dirty="0"/>
                        <a:t>1</a:t>
                      </a:r>
                    </a:p>
                  </a:txBody>
                  <a:tcPr/>
                </a:tc>
                <a:tc>
                  <a:txBody>
                    <a:bodyPr/>
                    <a:lstStyle/>
                    <a:p>
                      <a:pPr algn="ctr"/>
                      <a:r>
                        <a:rPr lang="en-CA" dirty="0"/>
                        <a:t>2</a:t>
                      </a:r>
                    </a:p>
                  </a:txBody>
                  <a:tcPr/>
                </a:tc>
                <a:tc>
                  <a:txBody>
                    <a:bodyPr/>
                    <a:lstStyle/>
                    <a:p>
                      <a:pPr algn="ctr"/>
                      <a:r>
                        <a:rPr lang="en-CA" dirty="0"/>
                        <a:t>1</a:t>
                      </a:r>
                    </a:p>
                  </a:txBody>
                  <a:tcPr/>
                </a:tc>
                <a:tc>
                  <a:txBody>
                    <a:bodyPr/>
                    <a:lstStyle/>
                    <a:p>
                      <a:pPr algn="ctr"/>
                      <a:r>
                        <a:rPr lang="en-CA" dirty="0"/>
                        <a:t>4</a:t>
                      </a:r>
                    </a:p>
                  </a:txBody>
                  <a:tcPr/>
                </a:tc>
                <a:tc>
                  <a:txBody>
                    <a:bodyPr/>
                    <a:lstStyle/>
                    <a:p>
                      <a:pPr algn="ctr"/>
                      <a:r>
                        <a:rPr lang="en-CA" dirty="0"/>
                        <a:t>6</a:t>
                      </a:r>
                    </a:p>
                  </a:txBody>
                  <a:tcPr/>
                </a:tc>
                <a:extLst>
                  <a:ext uri="{0D108BD9-81ED-4DB2-BD59-A6C34878D82A}">
                    <a16:rowId xmlns:a16="http://schemas.microsoft.com/office/drawing/2014/main" val="2878766945"/>
                  </a:ext>
                </a:extLst>
              </a:tr>
            </a:tbl>
          </a:graphicData>
        </a:graphic>
      </p:graphicFrame>
      <p:sp>
        <p:nvSpPr>
          <p:cNvPr id="8" name="TextBox 7">
            <a:extLst>
              <a:ext uri="{FF2B5EF4-FFF2-40B4-BE49-F238E27FC236}">
                <a16:creationId xmlns:a16="http://schemas.microsoft.com/office/drawing/2014/main" id="{1D46078E-846C-4ADF-AF07-77869C01DCC9}"/>
              </a:ext>
            </a:extLst>
          </p:cNvPr>
          <p:cNvSpPr txBox="1"/>
          <p:nvPr/>
        </p:nvSpPr>
        <p:spPr>
          <a:xfrm>
            <a:off x="482600" y="2298700"/>
            <a:ext cx="1299715" cy="369332"/>
          </a:xfrm>
          <a:prstGeom prst="rect">
            <a:avLst/>
          </a:prstGeom>
          <a:noFill/>
        </p:spPr>
        <p:txBody>
          <a:bodyPr wrap="none" rtlCol="0">
            <a:spAutoFit/>
          </a:bodyPr>
          <a:lstStyle/>
          <a:p>
            <a:r>
              <a:rPr lang="en-CA" dirty="0"/>
              <a:t>Bucket Map</a:t>
            </a:r>
          </a:p>
        </p:txBody>
      </p:sp>
      <p:cxnSp>
        <p:nvCxnSpPr>
          <p:cNvPr id="10" name="Straight Arrow Connector 9">
            <a:extLst>
              <a:ext uri="{FF2B5EF4-FFF2-40B4-BE49-F238E27FC236}">
                <a16:creationId xmlns:a16="http://schemas.microsoft.com/office/drawing/2014/main" id="{39E527F7-E292-4C02-8779-F95F0DE61363}"/>
              </a:ext>
            </a:extLst>
          </p:cNvPr>
          <p:cNvCxnSpPr/>
          <p:nvPr/>
        </p:nvCxnSpPr>
        <p:spPr>
          <a:xfrm>
            <a:off x="4305300" y="3022599"/>
            <a:ext cx="266700" cy="195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7129EE2-0262-4432-9AE0-27D900661711}"/>
              </a:ext>
            </a:extLst>
          </p:cNvPr>
          <p:cNvCxnSpPr>
            <a:cxnSpLocks/>
          </p:cNvCxnSpPr>
          <p:nvPr/>
        </p:nvCxnSpPr>
        <p:spPr>
          <a:xfrm>
            <a:off x="5626104" y="3022599"/>
            <a:ext cx="2362196" cy="195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23928F-EB7F-4AC2-A2A1-D69D3377B249}"/>
              </a:ext>
            </a:extLst>
          </p:cNvPr>
          <p:cNvCxnSpPr>
            <a:cxnSpLocks/>
          </p:cNvCxnSpPr>
          <p:nvPr/>
        </p:nvCxnSpPr>
        <p:spPr>
          <a:xfrm flipH="1">
            <a:off x="5765800" y="3022599"/>
            <a:ext cx="908052" cy="195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F41929-AD70-4FC3-871A-72F26A184A1D}"/>
              </a:ext>
            </a:extLst>
          </p:cNvPr>
          <p:cNvCxnSpPr>
            <a:cxnSpLocks/>
          </p:cNvCxnSpPr>
          <p:nvPr/>
        </p:nvCxnSpPr>
        <p:spPr>
          <a:xfrm flipH="1">
            <a:off x="6807202" y="2997202"/>
            <a:ext cx="952498" cy="19811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199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8862-0E8D-4DBA-A880-F6BA59A5EA95}"/>
              </a:ext>
            </a:extLst>
          </p:cNvPr>
          <p:cNvSpPr>
            <a:spLocks noGrp="1"/>
          </p:cNvSpPr>
          <p:nvPr>
            <p:ph type="title"/>
          </p:nvPr>
        </p:nvSpPr>
        <p:spPr/>
        <p:txBody>
          <a:bodyPr/>
          <a:lstStyle/>
          <a:p>
            <a:r>
              <a:rPr lang="en-CA" dirty="0"/>
              <a:t>Insert</a:t>
            </a:r>
          </a:p>
        </p:txBody>
      </p:sp>
      <p:sp>
        <p:nvSpPr>
          <p:cNvPr id="4" name="Rectangle 3">
            <a:extLst>
              <a:ext uri="{FF2B5EF4-FFF2-40B4-BE49-F238E27FC236}">
                <a16:creationId xmlns:a16="http://schemas.microsoft.com/office/drawing/2014/main" id="{FFA9C427-F161-4DB2-990F-B08BDA0AD46B}"/>
              </a:ext>
            </a:extLst>
          </p:cNvPr>
          <p:cNvSpPr/>
          <p:nvPr/>
        </p:nvSpPr>
        <p:spPr>
          <a:xfrm>
            <a:off x="2332759" y="4559300"/>
            <a:ext cx="24257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Bucket 0</a:t>
            </a:r>
          </a:p>
          <a:p>
            <a:pPr algn="ctr"/>
            <a:r>
              <a:rPr lang="en-CA" dirty="0">
                <a:solidFill>
                  <a:schemeClr val="bg1"/>
                </a:solidFill>
              </a:rPr>
              <a:t>10 Records</a:t>
            </a:r>
          </a:p>
        </p:txBody>
      </p:sp>
      <p:sp>
        <p:nvSpPr>
          <p:cNvPr id="5" name="TextBox 4">
            <a:extLst>
              <a:ext uri="{FF2B5EF4-FFF2-40B4-BE49-F238E27FC236}">
                <a16:creationId xmlns:a16="http://schemas.microsoft.com/office/drawing/2014/main" id="{59525425-417F-4C89-9A81-163A5045E21B}"/>
              </a:ext>
            </a:extLst>
          </p:cNvPr>
          <p:cNvSpPr txBox="1"/>
          <p:nvPr/>
        </p:nvSpPr>
        <p:spPr>
          <a:xfrm>
            <a:off x="2332759" y="4189968"/>
            <a:ext cx="1563826" cy="369332"/>
          </a:xfrm>
          <a:prstGeom prst="rect">
            <a:avLst/>
          </a:prstGeom>
          <a:noFill/>
        </p:spPr>
        <p:txBody>
          <a:bodyPr wrap="none" rtlCol="0">
            <a:spAutoFit/>
          </a:bodyPr>
          <a:lstStyle/>
          <a:p>
            <a:r>
              <a:rPr lang="en-CA" dirty="0"/>
              <a:t>Bucket size: 10</a:t>
            </a:r>
          </a:p>
        </p:txBody>
      </p:sp>
      <p:graphicFrame>
        <p:nvGraphicFramePr>
          <p:cNvPr id="7" name="Content Placeholder 3">
            <a:extLst>
              <a:ext uri="{FF2B5EF4-FFF2-40B4-BE49-F238E27FC236}">
                <a16:creationId xmlns:a16="http://schemas.microsoft.com/office/drawing/2014/main" id="{E43F81B7-5C41-4BA3-85FF-8EABF6CFA5A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85897883"/>
              </p:ext>
            </p:extLst>
          </p:nvPr>
        </p:nvGraphicFramePr>
        <p:xfrm>
          <a:off x="2493821" y="3200400"/>
          <a:ext cx="4529276" cy="457200"/>
        </p:xfrm>
        <a:graphic>
          <a:graphicData uri="http://schemas.openxmlformats.org/drawingml/2006/table">
            <a:tbl>
              <a:tblPr firstRow="1" bandRow="1">
                <a:tableStyleId>{5C22544A-7EE6-4342-B048-85BDC9FD1C3A}</a:tableStyleId>
              </a:tblPr>
              <a:tblGrid>
                <a:gridCol w="1132319">
                  <a:extLst>
                    <a:ext uri="{9D8B030D-6E8A-4147-A177-3AD203B41FA5}">
                      <a16:colId xmlns:a16="http://schemas.microsoft.com/office/drawing/2014/main" val="1701243808"/>
                    </a:ext>
                  </a:extLst>
                </a:gridCol>
                <a:gridCol w="1132319">
                  <a:extLst>
                    <a:ext uri="{9D8B030D-6E8A-4147-A177-3AD203B41FA5}">
                      <a16:colId xmlns:a16="http://schemas.microsoft.com/office/drawing/2014/main" val="3775799831"/>
                    </a:ext>
                  </a:extLst>
                </a:gridCol>
                <a:gridCol w="1132319">
                  <a:extLst>
                    <a:ext uri="{9D8B030D-6E8A-4147-A177-3AD203B41FA5}">
                      <a16:colId xmlns:a16="http://schemas.microsoft.com/office/drawing/2014/main" val="971827684"/>
                    </a:ext>
                  </a:extLst>
                </a:gridCol>
                <a:gridCol w="1132319">
                  <a:extLst>
                    <a:ext uri="{9D8B030D-6E8A-4147-A177-3AD203B41FA5}">
                      <a16:colId xmlns:a16="http://schemas.microsoft.com/office/drawing/2014/main" val="1445649301"/>
                    </a:ext>
                  </a:extLst>
                </a:gridCol>
              </a:tblGrid>
              <a:tr h="370840">
                <a:tc>
                  <a:txBody>
                    <a:bodyPr/>
                    <a:lstStyle/>
                    <a:p>
                      <a:pPr algn="ctr"/>
                      <a:r>
                        <a:rPr lang="en-CA" dirty="0"/>
                        <a:t>Logical</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2</a:t>
                      </a:r>
                    </a:p>
                  </a:txBody>
                  <a:tcPr/>
                </a:tc>
                <a:extLst>
                  <a:ext uri="{0D108BD9-81ED-4DB2-BD59-A6C34878D82A}">
                    <a16:rowId xmlns:a16="http://schemas.microsoft.com/office/drawing/2014/main" val="1496112726"/>
                  </a:ext>
                </a:extLst>
              </a:tr>
            </a:tbl>
          </a:graphicData>
        </a:graphic>
      </p:graphicFrame>
      <p:sp>
        <p:nvSpPr>
          <p:cNvPr id="8" name="TextBox 7">
            <a:extLst>
              <a:ext uri="{FF2B5EF4-FFF2-40B4-BE49-F238E27FC236}">
                <a16:creationId xmlns:a16="http://schemas.microsoft.com/office/drawing/2014/main" id="{605C227D-4C03-460B-85C6-6DA91C3D11CE}"/>
              </a:ext>
            </a:extLst>
          </p:cNvPr>
          <p:cNvSpPr txBox="1"/>
          <p:nvPr/>
        </p:nvSpPr>
        <p:spPr>
          <a:xfrm>
            <a:off x="487222" y="3244334"/>
            <a:ext cx="1000467" cy="369332"/>
          </a:xfrm>
          <a:prstGeom prst="rect">
            <a:avLst/>
          </a:prstGeom>
          <a:noFill/>
        </p:spPr>
        <p:txBody>
          <a:bodyPr wrap="none" rtlCol="0">
            <a:spAutoFit/>
          </a:bodyPr>
          <a:lstStyle/>
          <a:p>
            <a:r>
              <a:rPr lang="en-CA" dirty="0"/>
              <a:t>Data File</a:t>
            </a:r>
          </a:p>
        </p:txBody>
      </p:sp>
      <p:graphicFrame>
        <p:nvGraphicFramePr>
          <p:cNvPr id="9" name="Content Placeholder 3">
            <a:extLst>
              <a:ext uri="{FF2B5EF4-FFF2-40B4-BE49-F238E27FC236}">
                <a16:creationId xmlns:a16="http://schemas.microsoft.com/office/drawing/2014/main" id="{66782239-0E38-43EF-B5B3-E3E2549BF09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677063476"/>
              </p:ext>
            </p:extLst>
          </p:nvPr>
        </p:nvGraphicFramePr>
        <p:xfrm>
          <a:off x="2493822" y="1536700"/>
          <a:ext cx="3557589" cy="914400"/>
        </p:xfrm>
        <a:graphic>
          <a:graphicData uri="http://schemas.openxmlformats.org/drawingml/2006/table">
            <a:tbl>
              <a:tblPr firstRow="1" bandRow="1">
                <a:tableStyleId>{5C22544A-7EE6-4342-B048-85BDC9FD1C3A}</a:tableStyleId>
              </a:tblPr>
              <a:tblGrid>
                <a:gridCol w="1185863">
                  <a:extLst>
                    <a:ext uri="{9D8B030D-6E8A-4147-A177-3AD203B41FA5}">
                      <a16:colId xmlns:a16="http://schemas.microsoft.com/office/drawing/2014/main" val="1701243808"/>
                    </a:ext>
                  </a:extLst>
                </a:gridCol>
                <a:gridCol w="1185863">
                  <a:extLst>
                    <a:ext uri="{9D8B030D-6E8A-4147-A177-3AD203B41FA5}">
                      <a16:colId xmlns:a16="http://schemas.microsoft.com/office/drawing/2014/main" val="3775799831"/>
                    </a:ext>
                  </a:extLst>
                </a:gridCol>
                <a:gridCol w="1185863">
                  <a:extLst>
                    <a:ext uri="{9D8B030D-6E8A-4147-A177-3AD203B41FA5}">
                      <a16:colId xmlns:a16="http://schemas.microsoft.com/office/drawing/2014/main" val="971827684"/>
                    </a:ext>
                  </a:extLst>
                </a:gridCol>
              </a:tblGrid>
              <a:tr h="370840">
                <a:tc>
                  <a:txBody>
                    <a:bodyPr/>
                    <a:lstStyle/>
                    <a:p>
                      <a:pPr algn="ctr"/>
                      <a:r>
                        <a:rPr lang="en-CA" dirty="0"/>
                        <a:t>Index</a:t>
                      </a:r>
                    </a:p>
                  </a:txBody>
                  <a:tcPr/>
                </a:tc>
                <a:tc>
                  <a:txBody>
                    <a:bodyPr/>
                    <a:lstStyle/>
                    <a:p>
                      <a:pPr algn="ctr"/>
                      <a:r>
                        <a:rPr lang="en-CA" dirty="0"/>
                        <a:t>0</a:t>
                      </a:r>
                    </a:p>
                  </a:txBody>
                  <a:tcPr/>
                </a:tc>
                <a:tc>
                  <a:txBody>
                    <a:bodyPr/>
                    <a:lstStyle/>
                    <a:p>
                      <a:pPr algn="ctr"/>
                      <a:r>
                        <a:rPr lang="en-CA" dirty="0"/>
                        <a:t>1</a:t>
                      </a:r>
                    </a:p>
                  </a:txBody>
                  <a:tcPr/>
                </a:tc>
                <a:extLst>
                  <a:ext uri="{0D108BD9-81ED-4DB2-BD59-A6C34878D82A}">
                    <a16:rowId xmlns:a16="http://schemas.microsoft.com/office/drawing/2014/main" val="1496112726"/>
                  </a:ext>
                </a:extLst>
              </a:tr>
              <a:tr h="370840">
                <a:tc>
                  <a:txBody>
                    <a:bodyPr/>
                    <a:lstStyle/>
                    <a:p>
                      <a:pPr algn="ctr"/>
                      <a:r>
                        <a:rPr lang="en-CA" dirty="0"/>
                        <a:t>Value</a:t>
                      </a:r>
                    </a:p>
                  </a:txBody>
                  <a:tcPr/>
                </a:tc>
                <a:tc>
                  <a:txBody>
                    <a:bodyPr/>
                    <a:lstStyle/>
                    <a:p>
                      <a:pPr algn="ctr"/>
                      <a:r>
                        <a:rPr lang="en-CA" dirty="0"/>
                        <a:t>0</a:t>
                      </a:r>
                    </a:p>
                  </a:txBody>
                  <a:tcPr/>
                </a:tc>
                <a:tc>
                  <a:txBody>
                    <a:bodyPr/>
                    <a:lstStyle/>
                    <a:p>
                      <a:pPr algn="ctr"/>
                      <a:r>
                        <a:rPr lang="en-CA" dirty="0"/>
                        <a:t>1</a:t>
                      </a:r>
                    </a:p>
                  </a:txBody>
                  <a:tcPr/>
                </a:tc>
                <a:extLst>
                  <a:ext uri="{0D108BD9-81ED-4DB2-BD59-A6C34878D82A}">
                    <a16:rowId xmlns:a16="http://schemas.microsoft.com/office/drawing/2014/main" val="2878766945"/>
                  </a:ext>
                </a:extLst>
              </a:tr>
            </a:tbl>
          </a:graphicData>
        </a:graphic>
      </p:graphicFrame>
      <p:sp>
        <p:nvSpPr>
          <p:cNvPr id="10" name="TextBox 9">
            <a:extLst>
              <a:ext uri="{FF2B5EF4-FFF2-40B4-BE49-F238E27FC236}">
                <a16:creationId xmlns:a16="http://schemas.microsoft.com/office/drawing/2014/main" id="{F05E693C-9998-4D01-9136-73419EDBDF99}"/>
              </a:ext>
            </a:extLst>
          </p:cNvPr>
          <p:cNvSpPr txBox="1"/>
          <p:nvPr/>
        </p:nvSpPr>
        <p:spPr>
          <a:xfrm>
            <a:off x="487222" y="1727201"/>
            <a:ext cx="1299715" cy="369332"/>
          </a:xfrm>
          <a:prstGeom prst="rect">
            <a:avLst/>
          </a:prstGeom>
          <a:noFill/>
        </p:spPr>
        <p:txBody>
          <a:bodyPr wrap="none" rtlCol="0">
            <a:spAutoFit/>
          </a:bodyPr>
          <a:lstStyle/>
          <a:p>
            <a:r>
              <a:rPr lang="en-CA" dirty="0"/>
              <a:t>Bucket Map</a:t>
            </a:r>
          </a:p>
        </p:txBody>
      </p:sp>
      <p:cxnSp>
        <p:nvCxnSpPr>
          <p:cNvPr id="11" name="Straight Arrow Connector 10">
            <a:extLst>
              <a:ext uri="{FF2B5EF4-FFF2-40B4-BE49-F238E27FC236}">
                <a16:creationId xmlns:a16="http://schemas.microsoft.com/office/drawing/2014/main" id="{D570EA04-1096-4005-A7C4-D71869BE94A3}"/>
              </a:ext>
            </a:extLst>
          </p:cNvPr>
          <p:cNvCxnSpPr>
            <a:cxnSpLocks/>
          </p:cNvCxnSpPr>
          <p:nvPr/>
        </p:nvCxnSpPr>
        <p:spPr>
          <a:xfrm>
            <a:off x="4309922" y="2451100"/>
            <a:ext cx="0" cy="749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849DE8-BF0B-474E-95D0-1DB9DB5F51B3}"/>
              </a:ext>
            </a:extLst>
          </p:cNvPr>
          <p:cNvCxnSpPr>
            <a:cxnSpLocks/>
          </p:cNvCxnSpPr>
          <p:nvPr/>
        </p:nvCxnSpPr>
        <p:spPr>
          <a:xfrm>
            <a:off x="5364022" y="2451100"/>
            <a:ext cx="0" cy="749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332DDAE-8793-4968-8C6C-9B1785D3D423}"/>
              </a:ext>
            </a:extLst>
          </p:cNvPr>
          <p:cNvCxnSpPr>
            <a:cxnSpLocks/>
          </p:cNvCxnSpPr>
          <p:nvPr/>
        </p:nvCxnSpPr>
        <p:spPr>
          <a:xfrm flipH="1">
            <a:off x="3896585" y="3657600"/>
            <a:ext cx="376031" cy="9017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1868334-4ED3-4126-84F6-211027BBEA14}"/>
              </a:ext>
            </a:extLst>
          </p:cNvPr>
          <p:cNvSpPr/>
          <p:nvPr/>
        </p:nvSpPr>
        <p:spPr>
          <a:xfrm>
            <a:off x="5810247" y="4559300"/>
            <a:ext cx="24257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Overflow</a:t>
            </a:r>
          </a:p>
          <a:p>
            <a:pPr algn="ctr"/>
            <a:r>
              <a:rPr lang="en-CA" dirty="0">
                <a:solidFill>
                  <a:schemeClr val="bg1"/>
                </a:solidFill>
              </a:rPr>
              <a:t>1 Records</a:t>
            </a:r>
          </a:p>
        </p:txBody>
      </p:sp>
      <p:cxnSp>
        <p:nvCxnSpPr>
          <p:cNvPr id="20" name="Straight Arrow Connector 19">
            <a:extLst>
              <a:ext uri="{FF2B5EF4-FFF2-40B4-BE49-F238E27FC236}">
                <a16:creationId xmlns:a16="http://schemas.microsoft.com/office/drawing/2014/main" id="{DEB17CB3-6C9B-41C7-A062-54CB103DEF03}"/>
              </a:ext>
            </a:extLst>
          </p:cNvPr>
          <p:cNvCxnSpPr>
            <a:cxnSpLocks/>
          </p:cNvCxnSpPr>
          <p:nvPr/>
        </p:nvCxnSpPr>
        <p:spPr>
          <a:xfrm flipH="1">
            <a:off x="4758459" y="5321300"/>
            <a:ext cx="1069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F3B142-3C77-433A-91C8-8A8A77EF340C}"/>
              </a:ext>
            </a:extLst>
          </p:cNvPr>
          <p:cNvCxnSpPr>
            <a:cxnSpLocks/>
            <a:stCxn id="19" idx="0"/>
          </p:cNvCxnSpPr>
          <p:nvPr/>
        </p:nvCxnSpPr>
        <p:spPr>
          <a:xfrm flipH="1" flipV="1">
            <a:off x="6488541" y="3657600"/>
            <a:ext cx="534556" cy="9017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41BE40B-D94A-4C40-8403-135400C4F396}"/>
              </a:ext>
            </a:extLst>
          </p:cNvPr>
          <p:cNvSpPr txBox="1"/>
          <p:nvPr/>
        </p:nvSpPr>
        <p:spPr>
          <a:xfrm>
            <a:off x="4123708" y="2006600"/>
            <a:ext cx="372428" cy="360000"/>
          </a:xfrm>
          <a:prstGeom prst="rect">
            <a:avLst/>
          </a:prstGeom>
          <a:solidFill>
            <a:srgbClr val="D0D8E8"/>
          </a:solidFill>
        </p:spPr>
        <p:txBody>
          <a:bodyPr wrap="square" rtlCol="0">
            <a:spAutoFit/>
          </a:bodyPr>
          <a:lstStyle/>
          <a:p>
            <a:r>
              <a:rPr lang="en-CA" sz="2400" dirty="0">
                <a:solidFill>
                  <a:schemeClr val="bg1"/>
                </a:solidFill>
              </a:rPr>
              <a:t>2</a:t>
            </a:r>
          </a:p>
        </p:txBody>
      </p:sp>
      <p:cxnSp>
        <p:nvCxnSpPr>
          <p:cNvPr id="27" name="Straight Arrow Connector 26">
            <a:extLst>
              <a:ext uri="{FF2B5EF4-FFF2-40B4-BE49-F238E27FC236}">
                <a16:creationId xmlns:a16="http://schemas.microsoft.com/office/drawing/2014/main" id="{67D54B1A-312C-47BC-92A4-EAA05C7BE538}"/>
              </a:ext>
            </a:extLst>
          </p:cNvPr>
          <p:cNvCxnSpPr>
            <a:cxnSpLocks/>
          </p:cNvCxnSpPr>
          <p:nvPr/>
        </p:nvCxnSpPr>
        <p:spPr>
          <a:xfrm>
            <a:off x="4309922" y="2495034"/>
            <a:ext cx="2178619" cy="7053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15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CE65-E011-46B0-B617-9E7EF492BF18}"/>
              </a:ext>
            </a:extLst>
          </p:cNvPr>
          <p:cNvSpPr>
            <a:spLocks noGrp="1"/>
          </p:cNvSpPr>
          <p:nvPr>
            <p:ph type="title"/>
          </p:nvPr>
        </p:nvSpPr>
        <p:spPr/>
        <p:txBody>
          <a:bodyPr/>
          <a:lstStyle/>
          <a:p>
            <a:r>
              <a:rPr lang="en-CA" dirty="0"/>
              <a:t>Insert</a:t>
            </a:r>
          </a:p>
        </p:txBody>
      </p:sp>
      <p:sp>
        <p:nvSpPr>
          <p:cNvPr id="3" name="Content Placeholder 2">
            <a:extLst>
              <a:ext uri="{FF2B5EF4-FFF2-40B4-BE49-F238E27FC236}">
                <a16:creationId xmlns:a16="http://schemas.microsoft.com/office/drawing/2014/main" id="{F68D1759-D095-4AFD-AAC3-668D0F94EEB0}"/>
              </a:ext>
            </a:extLst>
          </p:cNvPr>
          <p:cNvSpPr>
            <a:spLocks noGrp="1"/>
          </p:cNvSpPr>
          <p:nvPr>
            <p:ph idx="1"/>
          </p:nvPr>
        </p:nvSpPr>
        <p:spPr/>
        <p:txBody>
          <a:bodyPr/>
          <a:lstStyle/>
          <a:p>
            <a:r>
              <a:rPr lang="en-CA" dirty="0"/>
              <a:t>Read</a:t>
            </a:r>
          </a:p>
          <a:p>
            <a:pPr lvl="1"/>
            <a:r>
              <a:rPr lang="en-CA" dirty="0"/>
              <a:t>1</a:t>
            </a:r>
          </a:p>
          <a:p>
            <a:r>
              <a:rPr lang="en-CA" dirty="0"/>
              <a:t>Write</a:t>
            </a:r>
          </a:p>
          <a:p>
            <a:pPr lvl="1"/>
            <a:r>
              <a:rPr lang="en-CA" dirty="0"/>
              <a:t>1</a:t>
            </a:r>
          </a:p>
        </p:txBody>
      </p:sp>
    </p:spTree>
    <p:extLst>
      <p:ext uri="{BB962C8B-B14F-4D97-AF65-F5344CB8AC3E}">
        <p14:creationId xmlns:p14="http://schemas.microsoft.com/office/powerpoint/2010/main" val="3028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8862-0E8D-4DBA-A880-F6BA59A5EA95}"/>
              </a:ext>
            </a:extLst>
          </p:cNvPr>
          <p:cNvSpPr>
            <a:spLocks noGrp="1"/>
          </p:cNvSpPr>
          <p:nvPr>
            <p:ph type="title"/>
          </p:nvPr>
        </p:nvSpPr>
        <p:spPr/>
        <p:txBody>
          <a:bodyPr/>
          <a:lstStyle/>
          <a:p>
            <a:r>
              <a:rPr lang="en-CA" dirty="0"/>
              <a:t>Insert</a:t>
            </a:r>
          </a:p>
        </p:txBody>
      </p:sp>
      <p:sp>
        <p:nvSpPr>
          <p:cNvPr id="4" name="Rectangle 3">
            <a:extLst>
              <a:ext uri="{FF2B5EF4-FFF2-40B4-BE49-F238E27FC236}">
                <a16:creationId xmlns:a16="http://schemas.microsoft.com/office/drawing/2014/main" id="{FFA9C427-F161-4DB2-990F-B08BDA0AD46B}"/>
              </a:ext>
            </a:extLst>
          </p:cNvPr>
          <p:cNvSpPr/>
          <p:nvPr/>
        </p:nvSpPr>
        <p:spPr>
          <a:xfrm>
            <a:off x="4188928" y="2616201"/>
            <a:ext cx="24257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Bucket</a:t>
            </a:r>
          </a:p>
          <a:p>
            <a:pPr algn="ctr"/>
            <a:r>
              <a:rPr lang="en-CA" dirty="0">
                <a:solidFill>
                  <a:schemeClr val="bg1"/>
                </a:solidFill>
              </a:rPr>
              <a:t>10 Records</a:t>
            </a:r>
          </a:p>
        </p:txBody>
      </p:sp>
      <p:sp>
        <p:nvSpPr>
          <p:cNvPr id="5" name="TextBox 4">
            <a:extLst>
              <a:ext uri="{FF2B5EF4-FFF2-40B4-BE49-F238E27FC236}">
                <a16:creationId xmlns:a16="http://schemas.microsoft.com/office/drawing/2014/main" id="{59525425-417F-4C89-9A81-163A5045E21B}"/>
              </a:ext>
            </a:extLst>
          </p:cNvPr>
          <p:cNvSpPr txBox="1"/>
          <p:nvPr/>
        </p:nvSpPr>
        <p:spPr>
          <a:xfrm>
            <a:off x="711440" y="2126734"/>
            <a:ext cx="1563826" cy="369332"/>
          </a:xfrm>
          <a:prstGeom prst="rect">
            <a:avLst/>
          </a:prstGeom>
          <a:noFill/>
        </p:spPr>
        <p:txBody>
          <a:bodyPr wrap="none" rtlCol="0">
            <a:spAutoFit/>
          </a:bodyPr>
          <a:lstStyle/>
          <a:p>
            <a:r>
              <a:rPr lang="en-CA" dirty="0"/>
              <a:t>Bucket size: 10</a:t>
            </a:r>
          </a:p>
        </p:txBody>
      </p:sp>
      <p:sp>
        <p:nvSpPr>
          <p:cNvPr id="19" name="Rectangle 18">
            <a:extLst>
              <a:ext uri="{FF2B5EF4-FFF2-40B4-BE49-F238E27FC236}">
                <a16:creationId xmlns:a16="http://schemas.microsoft.com/office/drawing/2014/main" id="{91868334-4ED3-4126-84F6-211027BBEA14}"/>
              </a:ext>
            </a:extLst>
          </p:cNvPr>
          <p:cNvSpPr/>
          <p:nvPr/>
        </p:nvSpPr>
        <p:spPr>
          <a:xfrm>
            <a:off x="7666416" y="2616201"/>
            <a:ext cx="24257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New Overflow</a:t>
            </a:r>
          </a:p>
          <a:p>
            <a:pPr algn="ctr"/>
            <a:r>
              <a:rPr lang="en-CA" dirty="0">
                <a:solidFill>
                  <a:schemeClr val="bg1"/>
                </a:solidFill>
              </a:rPr>
              <a:t>1 Records</a:t>
            </a:r>
          </a:p>
        </p:txBody>
      </p:sp>
      <p:cxnSp>
        <p:nvCxnSpPr>
          <p:cNvPr id="20" name="Straight Arrow Connector 19">
            <a:extLst>
              <a:ext uri="{FF2B5EF4-FFF2-40B4-BE49-F238E27FC236}">
                <a16:creationId xmlns:a16="http://schemas.microsoft.com/office/drawing/2014/main" id="{DEB17CB3-6C9B-41C7-A062-54CB103DEF03}"/>
              </a:ext>
            </a:extLst>
          </p:cNvPr>
          <p:cNvCxnSpPr>
            <a:cxnSpLocks/>
          </p:cNvCxnSpPr>
          <p:nvPr/>
        </p:nvCxnSpPr>
        <p:spPr>
          <a:xfrm flipH="1">
            <a:off x="6614628" y="3517900"/>
            <a:ext cx="1069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03AC5FF-D711-42AC-909D-ED0374955563}"/>
              </a:ext>
            </a:extLst>
          </p:cNvPr>
          <p:cNvSpPr/>
          <p:nvPr/>
        </p:nvSpPr>
        <p:spPr>
          <a:xfrm>
            <a:off x="711440" y="2616201"/>
            <a:ext cx="24257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Bucket</a:t>
            </a:r>
          </a:p>
          <a:p>
            <a:pPr algn="ctr"/>
            <a:r>
              <a:rPr lang="en-CA" dirty="0">
                <a:solidFill>
                  <a:schemeClr val="bg1"/>
                </a:solidFill>
              </a:rPr>
              <a:t>5 Records</a:t>
            </a:r>
          </a:p>
        </p:txBody>
      </p:sp>
      <p:cxnSp>
        <p:nvCxnSpPr>
          <p:cNvPr id="21" name="Straight Arrow Connector 20">
            <a:extLst>
              <a:ext uri="{FF2B5EF4-FFF2-40B4-BE49-F238E27FC236}">
                <a16:creationId xmlns:a16="http://schemas.microsoft.com/office/drawing/2014/main" id="{DA381E4E-B7DB-42BC-B046-C6C9D879C1DF}"/>
              </a:ext>
            </a:extLst>
          </p:cNvPr>
          <p:cNvCxnSpPr>
            <a:cxnSpLocks/>
          </p:cNvCxnSpPr>
          <p:nvPr/>
        </p:nvCxnSpPr>
        <p:spPr>
          <a:xfrm flipH="1">
            <a:off x="3119816" y="3517900"/>
            <a:ext cx="1069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0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B43E-DC59-42DF-BAD2-F1FEC3155FB0}"/>
              </a:ext>
            </a:extLst>
          </p:cNvPr>
          <p:cNvSpPr>
            <a:spLocks noGrp="1"/>
          </p:cNvSpPr>
          <p:nvPr>
            <p:ph type="title"/>
          </p:nvPr>
        </p:nvSpPr>
        <p:spPr/>
        <p:txBody>
          <a:bodyPr/>
          <a:lstStyle/>
          <a:p>
            <a:r>
              <a:rPr lang="en-CA" dirty="0"/>
              <a:t>Bucket Map</a:t>
            </a:r>
          </a:p>
        </p:txBody>
      </p:sp>
      <p:sp>
        <p:nvSpPr>
          <p:cNvPr id="3" name="Content Placeholder 2">
            <a:extLst>
              <a:ext uri="{FF2B5EF4-FFF2-40B4-BE49-F238E27FC236}">
                <a16:creationId xmlns:a16="http://schemas.microsoft.com/office/drawing/2014/main" id="{0B4E6A3A-92D8-4C1D-A326-39236E386969}"/>
              </a:ext>
            </a:extLst>
          </p:cNvPr>
          <p:cNvSpPr>
            <a:spLocks noGrp="1"/>
          </p:cNvSpPr>
          <p:nvPr>
            <p:ph idx="1"/>
          </p:nvPr>
        </p:nvSpPr>
        <p:spPr/>
        <p:txBody>
          <a:bodyPr/>
          <a:lstStyle/>
          <a:p>
            <a:r>
              <a:rPr lang="en-CA" dirty="0"/>
              <a:t>Advantages</a:t>
            </a:r>
          </a:p>
          <a:p>
            <a:pPr lvl="1"/>
            <a:r>
              <a:rPr lang="en-CA" dirty="0"/>
              <a:t>Quick Insert</a:t>
            </a:r>
          </a:p>
          <a:p>
            <a:pPr lvl="1"/>
            <a:r>
              <a:rPr lang="en-CA" dirty="0"/>
              <a:t>Less writes</a:t>
            </a:r>
          </a:p>
          <a:p>
            <a:pPr lvl="1"/>
            <a:endParaRPr lang="en-CA" dirty="0"/>
          </a:p>
          <a:p>
            <a:r>
              <a:rPr lang="en-CA" dirty="0"/>
              <a:t>Disadvantages</a:t>
            </a:r>
          </a:p>
          <a:p>
            <a:pPr lvl="1"/>
            <a:r>
              <a:rPr lang="en-CA" dirty="0"/>
              <a:t>Larger bucket chains</a:t>
            </a:r>
          </a:p>
          <a:p>
            <a:pPr lvl="1"/>
            <a:r>
              <a:rPr lang="en-CA" dirty="0"/>
              <a:t>Bucket Map memory</a:t>
            </a:r>
          </a:p>
        </p:txBody>
      </p:sp>
    </p:spTree>
    <p:extLst>
      <p:ext uri="{BB962C8B-B14F-4D97-AF65-F5344CB8AC3E}">
        <p14:creationId xmlns:p14="http://schemas.microsoft.com/office/powerpoint/2010/main" val="2405759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9D5BD4-7125-4144-9FB9-1F41A0A0DAEB}"/>
              </a:ext>
            </a:extLst>
          </p:cNvPr>
          <p:cNvSpPr>
            <a:spLocks noGrp="1"/>
          </p:cNvSpPr>
          <p:nvPr>
            <p:ph type="ctrTitle"/>
          </p:nvPr>
        </p:nvSpPr>
        <p:spPr/>
        <p:txBody>
          <a:bodyPr/>
          <a:lstStyle/>
          <a:p>
            <a:r>
              <a:rPr lang="en-CA" dirty="0"/>
              <a:t>Sequential Writing</a:t>
            </a:r>
          </a:p>
        </p:txBody>
      </p:sp>
      <p:sp>
        <p:nvSpPr>
          <p:cNvPr id="5" name="Subtitle 4">
            <a:extLst>
              <a:ext uri="{FF2B5EF4-FFF2-40B4-BE49-F238E27FC236}">
                <a16:creationId xmlns:a16="http://schemas.microsoft.com/office/drawing/2014/main" id="{77A37067-C4CE-4EBD-95B9-D33FC97AC19C}"/>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138438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A6AF-C2E9-4D11-AF39-15BF727EF0F1}"/>
              </a:ext>
            </a:extLst>
          </p:cNvPr>
          <p:cNvSpPr>
            <a:spLocks noGrp="1"/>
          </p:cNvSpPr>
          <p:nvPr>
            <p:ph type="title"/>
          </p:nvPr>
        </p:nvSpPr>
        <p:spPr/>
        <p:txBody>
          <a:bodyPr/>
          <a:lstStyle/>
          <a:p>
            <a:r>
              <a:rPr lang="en-CA" dirty="0"/>
              <a:t>Sequential Writing</a:t>
            </a:r>
          </a:p>
        </p:txBody>
      </p:sp>
      <p:sp>
        <p:nvSpPr>
          <p:cNvPr id="3" name="Content Placeholder 2">
            <a:extLst>
              <a:ext uri="{FF2B5EF4-FFF2-40B4-BE49-F238E27FC236}">
                <a16:creationId xmlns:a16="http://schemas.microsoft.com/office/drawing/2014/main" id="{850CCD45-98F7-45D6-94D5-D49C96E4E986}"/>
              </a:ext>
            </a:extLst>
          </p:cNvPr>
          <p:cNvSpPr>
            <a:spLocks noGrp="1"/>
          </p:cNvSpPr>
          <p:nvPr>
            <p:ph idx="1"/>
          </p:nvPr>
        </p:nvSpPr>
        <p:spPr/>
        <p:txBody>
          <a:bodyPr/>
          <a:lstStyle/>
          <a:p>
            <a:r>
              <a:rPr lang="en-CA" dirty="0"/>
              <a:t>Always write buckets to the end of the file</a:t>
            </a:r>
          </a:p>
          <a:p>
            <a:r>
              <a:rPr lang="en-CA" dirty="0"/>
              <a:t>Requires Bucket Map</a:t>
            </a:r>
          </a:p>
          <a:p>
            <a:r>
              <a:rPr lang="en-CA" dirty="0"/>
              <a:t>Same limitations as Bucket Map</a:t>
            </a:r>
          </a:p>
          <a:p>
            <a:r>
              <a:rPr lang="en-CA" dirty="0"/>
              <a:t>Smaller maximum size</a:t>
            </a:r>
          </a:p>
          <a:p>
            <a:r>
              <a:rPr lang="en-CA" dirty="0"/>
              <a:t>Larger file</a:t>
            </a:r>
          </a:p>
          <a:p>
            <a:endParaRPr lang="en-CA" dirty="0"/>
          </a:p>
        </p:txBody>
      </p:sp>
    </p:spTree>
    <p:extLst>
      <p:ext uri="{BB962C8B-B14F-4D97-AF65-F5344CB8AC3E}">
        <p14:creationId xmlns:p14="http://schemas.microsoft.com/office/powerpoint/2010/main" val="4084403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1D26-0DCE-474A-8761-4F9D5E873D6A}"/>
              </a:ext>
            </a:extLst>
          </p:cNvPr>
          <p:cNvSpPr>
            <a:spLocks noGrp="1"/>
          </p:cNvSpPr>
          <p:nvPr>
            <p:ph type="ctrTitle"/>
          </p:nvPr>
        </p:nvSpPr>
        <p:spPr/>
        <p:txBody>
          <a:bodyPr/>
          <a:lstStyle/>
          <a:p>
            <a:r>
              <a:rPr lang="en-CA" dirty="0"/>
              <a:t>Experimental Results</a:t>
            </a:r>
          </a:p>
        </p:txBody>
      </p:sp>
      <p:sp>
        <p:nvSpPr>
          <p:cNvPr id="4" name="Subtitle 3">
            <a:extLst>
              <a:ext uri="{FF2B5EF4-FFF2-40B4-BE49-F238E27FC236}">
                <a16:creationId xmlns:a16="http://schemas.microsoft.com/office/drawing/2014/main" id="{53DFF620-AE97-44C0-8A00-38E5D63DC9D7}"/>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19361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8834-5916-4DFE-8F61-E1EDF662BDE7}"/>
              </a:ext>
            </a:extLst>
          </p:cNvPr>
          <p:cNvSpPr>
            <a:spLocks noGrp="1"/>
          </p:cNvSpPr>
          <p:nvPr>
            <p:ph type="title"/>
          </p:nvPr>
        </p:nvSpPr>
        <p:spPr/>
        <p:txBody>
          <a:bodyPr/>
          <a:lstStyle/>
          <a:p>
            <a:r>
              <a:rPr lang="en-CA"/>
              <a:t>Insert Performance</a:t>
            </a:r>
          </a:p>
        </p:txBody>
      </p:sp>
      <p:graphicFrame>
        <p:nvGraphicFramePr>
          <p:cNvPr id="8" name="Content Placeholder 4">
            <a:extLst>
              <a:ext uri="{FF2B5EF4-FFF2-40B4-BE49-F238E27FC236}">
                <a16:creationId xmlns:a16="http://schemas.microsoft.com/office/drawing/2014/main" id="{CF3AA966-3171-4E16-8166-33A2EE824EC5}"/>
              </a:ext>
            </a:extLst>
          </p:cNvPr>
          <p:cNvGraphicFramePr>
            <a:graphicFrameLocks noGrp="1"/>
          </p:cNvGraphicFramePr>
          <p:nvPr>
            <p:ph idx="1"/>
            <p:extLst>
              <p:ext uri="{D42A27DB-BD31-4B8C-83A1-F6EECF244321}">
                <p14:modId xmlns:p14="http://schemas.microsoft.com/office/powerpoint/2010/main" val="631122973"/>
              </p:ext>
            </p:extLst>
          </p:nvPr>
        </p:nvGraphicFramePr>
        <p:xfrm>
          <a:off x="101600" y="1168400"/>
          <a:ext cx="12023725" cy="561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103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68FE-9CCE-427E-9F92-822B153AC67A}"/>
              </a:ext>
            </a:extLst>
          </p:cNvPr>
          <p:cNvSpPr>
            <a:spLocks noGrp="1"/>
          </p:cNvSpPr>
          <p:nvPr>
            <p:ph type="title"/>
          </p:nvPr>
        </p:nvSpPr>
        <p:spPr/>
        <p:txBody>
          <a:bodyPr/>
          <a:lstStyle/>
          <a:p>
            <a:r>
              <a:rPr lang="en-CA"/>
              <a:t>SD Card performance</a:t>
            </a:r>
          </a:p>
        </p:txBody>
      </p:sp>
      <p:graphicFrame>
        <p:nvGraphicFramePr>
          <p:cNvPr id="9" name="Content Placeholder 3">
            <a:extLst>
              <a:ext uri="{FF2B5EF4-FFF2-40B4-BE49-F238E27FC236}">
                <a16:creationId xmlns:a16="http://schemas.microsoft.com/office/drawing/2014/main" id="{3520823C-F0D8-4DCF-972E-FE52174105E2}"/>
              </a:ext>
            </a:extLst>
          </p:cNvPr>
          <p:cNvGraphicFramePr>
            <a:graphicFrameLocks noGrp="1"/>
          </p:cNvGraphicFramePr>
          <p:nvPr>
            <p:ph idx="1"/>
            <p:extLst>
              <p:ext uri="{D42A27DB-BD31-4B8C-83A1-F6EECF244321}">
                <p14:modId xmlns:p14="http://schemas.microsoft.com/office/powerpoint/2010/main" val="523912121"/>
              </p:ext>
            </p:extLst>
          </p:nvPr>
        </p:nvGraphicFramePr>
        <p:xfrm>
          <a:off x="101600" y="1168400"/>
          <a:ext cx="12023725" cy="561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4373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8834-5916-4DFE-8F61-E1EDF662BDE7}"/>
              </a:ext>
            </a:extLst>
          </p:cNvPr>
          <p:cNvSpPr>
            <a:spLocks noGrp="1"/>
          </p:cNvSpPr>
          <p:nvPr>
            <p:ph type="title"/>
          </p:nvPr>
        </p:nvSpPr>
        <p:spPr/>
        <p:txBody>
          <a:bodyPr/>
          <a:lstStyle/>
          <a:p>
            <a:r>
              <a:rPr lang="en-CA"/>
              <a:t>Insert Performance</a:t>
            </a:r>
          </a:p>
        </p:txBody>
      </p:sp>
      <p:graphicFrame>
        <p:nvGraphicFramePr>
          <p:cNvPr id="25" name="Content Placeholder 13">
            <a:extLst>
              <a:ext uri="{FF2B5EF4-FFF2-40B4-BE49-F238E27FC236}">
                <a16:creationId xmlns:a16="http://schemas.microsoft.com/office/drawing/2014/main" id="{1489F367-0B1A-4661-B124-6E19A6EB02C5}"/>
              </a:ext>
            </a:extLst>
          </p:cNvPr>
          <p:cNvGraphicFramePr>
            <a:graphicFrameLocks noGrp="1"/>
          </p:cNvGraphicFramePr>
          <p:nvPr>
            <p:ph idx="1"/>
            <p:extLst>
              <p:ext uri="{D42A27DB-BD31-4B8C-83A1-F6EECF244321}">
                <p14:modId xmlns:p14="http://schemas.microsoft.com/office/powerpoint/2010/main" val="3964984373"/>
              </p:ext>
            </p:extLst>
          </p:nvPr>
        </p:nvGraphicFramePr>
        <p:xfrm>
          <a:off x="101600" y="1168400"/>
          <a:ext cx="12023725" cy="561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9734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6E386-72D5-4BF0-A7C1-183CFC0DD489}"/>
              </a:ext>
            </a:extLst>
          </p:cNvPr>
          <p:cNvSpPr>
            <a:spLocks noGrp="1"/>
          </p:cNvSpPr>
          <p:nvPr>
            <p:ph type="title"/>
          </p:nvPr>
        </p:nvSpPr>
        <p:spPr/>
        <p:txBody>
          <a:bodyPr/>
          <a:lstStyle/>
          <a:p>
            <a:r>
              <a:rPr lang="en-CA"/>
              <a:t>Insert Block Reads</a:t>
            </a:r>
          </a:p>
        </p:txBody>
      </p:sp>
      <p:graphicFrame>
        <p:nvGraphicFramePr>
          <p:cNvPr id="7" name="Content Placeholder 3">
            <a:extLst>
              <a:ext uri="{FF2B5EF4-FFF2-40B4-BE49-F238E27FC236}">
                <a16:creationId xmlns:a16="http://schemas.microsoft.com/office/drawing/2014/main" id="{26E29A21-215B-424C-A53E-2AB84B6A534A}"/>
              </a:ext>
            </a:extLst>
          </p:cNvPr>
          <p:cNvGraphicFramePr>
            <a:graphicFrameLocks noGrp="1"/>
          </p:cNvGraphicFramePr>
          <p:nvPr>
            <p:ph idx="1"/>
            <p:extLst>
              <p:ext uri="{D42A27DB-BD31-4B8C-83A1-F6EECF244321}">
                <p14:modId xmlns:p14="http://schemas.microsoft.com/office/powerpoint/2010/main" val="1933680753"/>
              </p:ext>
            </p:extLst>
          </p:nvPr>
        </p:nvGraphicFramePr>
        <p:xfrm>
          <a:off x="101600" y="1168400"/>
          <a:ext cx="12023725" cy="561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6469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740C-EEC9-4A45-B4F7-CCC545C2A42E}"/>
              </a:ext>
            </a:extLst>
          </p:cNvPr>
          <p:cNvSpPr>
            <a:spLocks noGrp="1"/>
          </p:cNvSpPr>
          <p:nvPr>
            <p:ph type="title"/>
          </p:nvPr>
        </p:nvSpPr>
        <p:spPr/>
        <p:txBody>
          <a:bodyPr/>
          <a:lstStyle/>
          <a:p>
            <a:r>
              <a:rPr lang="en-CA"/>
              <a:t>Insert Block Writes</a:t>
            </a:r>
          </a:p>
        </p:txBody>
      </p:sp>
      <p:graphicFrame>
        <p:nvGraphicFramePr>
          <p:cNvPr id="7" name="Content Placeholder 3">
            <a:extLst>
              <a:ext uri="{FF2B5EF4-FFF2-40B4-BE49-F238E27FC236}">
                <a16:creationId xmlns:a16="http://schemas.microsoft.com/office/drawing/2014/main" id="{B7EDC13B-B524-496C-8439-FBB28A77C82A}"/>
              </a:ext>
            </a:extLst>
          </p:cNvPr>
          <p:cNvGraphicFramePr>
            <a:graphicFrameLocks noGrp="1"/>
          </p:cNvGraphicFramePr>
          <p:nvPr>
            <p:ph idx="1"/>
            <p:extLst>
              <p:ext uri="{D42A27DB-BD31-4B8C-83A1-F6EECF244321}">
                <p14:modId xmlns:p14="http://schemas.microsoft.com/office/powerpoint/2010/main" val="2616649341"/>
              </p:ext>
            </p:extLst>
          </p:nvPr>
        </p:nvGraphicFramePr>
        <p:xfrm>
          <a:off x="101600" y="1168400"/>
          <a:ext cx="12023725" cy="561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0528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8834-5916-4DFE-8F61-E1EDF662BDE7}"/>
              </a:ext>
            </a:extLst>
          </p:cNvPr>
          <p:cNvSpPr>
            <a:spLocks noGrp="1"/>
          </p:cNvSpPr>
          <p:nvPr>
            <p:ph type="title"/>
          </p:nvPr>
        </p:nvSpPr>
        <p:spPr/>
        <p:txBody>
          <a:bodyPr/>
          <a:lstStyle/>
          <a:p>
            <a:r>
              <a:rPr lang="en-CA"/>
              <a:t>Get Performance</a:t>
            </a:r>
          </a:p>
        </p:txBody>
      </p:sp>
      <p:graphicFrame>
        <p:nvGraphicFramePr>
          <p:cNvPr id="11" name="Content Placeholder 7">
            <a:extLst>
              <a:ext uri="{FF2B5EF4-FFF2-40B4-BE49-F238E27FC236}">
                <a16:creationId xmlns:a16="http://schemas.microsoft.com/office/drawing/2014/main" id="{AAD92B2E-1B5B-4836-9816-B233A17EEAAF}"/>
              </a:ext>
            </a:extLst>
          </p:cNvPr>
          <p:cNvGraphicFramePr>
            <a:graphicFrameLocks noGrp="1"/>
          </p:cNvGraphicFramePr>
          <p:nvPr>
            <p:ph idx="1"/>
            <p:extLst>
              <p:ext uri="{D42A27DB-BD31-4B8C-83A1-F6EECF244321}">
                <p14:modId xmlns:p14="http://schemas.microsoft.com/office/powerpoint/2010/main" val="1147646175"/>
              </p:ext>
            </p:extLst>
          </p:nvPr>
        </p:nvGraphicFramePr>
        <p:xfrm>
          <a:off x="101600" y="1168400"/>
          <a:ext cx="12023725" cy="561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7283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8834-5916-4DFE-8F61-E1EDF662BDE7}"/>
              </a:ext>
            </a:extLst>
          </p:cNvPr>
          <p:cNvSpPr>
            <a:spLocks noGrp="1"/>
          </p:cNvSpPr>
          <p:nvPr>
            <p:ph type="title"/>
          </p:nvPr>
        </p:nvSpPr>
        <p:spPr/>
        <p:txBody>
          <a:bodyPr/>
          <a:lstStyle/>
          <a:p>
            <a:r>
              <a:rPr lang="en-CA"/>
              <a:t>Delete Performance</a:t>
            </a:r>
          </a:p>
        </p:txBody>
      </p:sp>
      <p:graphicFrame>
        <p:nvGraphicFramePr>
          <p:cNvPr id="11" name="Content Placeholder 7">
            <a:extLst>
              <a:ext uri="{FF2B5EF4-FFF2-40B4-BE49-F238E27FC236}">
                <a16:creationId xmlns:a16="http://schemas.microsoft.com/office/drawing/2014/main" id="{00D3915C-B26B-49BE-B69A-B559CCF6A761}"/>
              </a:ext>
            </a:extLst>
          </p:cNvPr>
          <p:cNvGraphicFramePr>
            <a:graphicFrameLocks noGrp="1"/>
          </p:cNvGraphicFramePr>
          <p:nvPr>
            <p:ph idx="1"/>
            <p:extLst>
              <p:ext uri="{D42A27DB-BD31-4B8C-83A1-F6EECF244321}">
                <p14:modId xmlns:p14="http://schemas.microsoft.com/office/powerpoint/2010/main" val="3989376097"/>
              </p:ext>
            </p:extLst>
          </p:nvPr>
        </p:nvGraphicFramePr>
        <p:xfrm>
          <a:off x="101600" y="1168400"/>
          <a:ext cx="12023725" cy="561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2158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CDB1AE-B7FF-4949-9597-ED9F410FB77A}"/>
              </a:ext>
            </a:extLst>
          </p:cNvPr>
          <p:cNvSpPr>
            <a:spLocks noGrp="1"/>
          </p:cNvSpPr>
          <p:nvPr>
            <p:ph type="title"/>
          </p:nvPr>
        </p:nvSpPr>
        <p:spPr/>
        <p:txBody>
          <a:bodyPr/>
          <a:lstStyle/>
          <a:p>
            <a:r>
              <a:rPr lang="en-CA"/>
              <a:t>Conclusion</a:t>
            </a:r>
          </a:p>
        </p:txBody>
      </p:sp>
      <p:sp>
        <p:nvSpPr>
          <p:cNvPr id="25" name="Content Placeholder 4">
            <a:extLst>
              <a:ext uri="{FF2B5EF4-FFF2-40B4-BE49-F238E27FC236}">
                <a16:creationId xmlns:a16="http://schemas.microsoft.com/office/drawing/2014/main" id="{25BBC64A-B036-4343-B1FE-F027F5445A6C}"/>
              </a:ext>
            </a:extLst>
          </p:cNvPr>
          <p:cNvSpPr>
            <a:spLocks noGrp="1"/>
          </p:cNvSpPr>
          <p:nvPr>
            <p:ph idx="1"/>
          </p:nvPr>
        </p:nvSpPr>
        <p:spPr/>
        <p:txBody>
          <a:bodyPr/>
          <a:lstStyle/>
          <a:p>
            <a:r>
              <a:rPr lang="en-CA" dirty="0"/>
              <a:t>Optimizations for hashing and file access</a:t>
            </a:r>
          </a:p>
          <a:p>
            <a:r>
              <a:rPr lang="en-CA" dirty="0"/>
              <a:t>Bucket map good for small table sizes</a:t>
            </a:r>
          </a:p>
          <a:p>
            <a:r>
              <a:rPr lang="en-CA" dirty="0"/>
              <a:t>File better for larger tables sizes</a:t>
            </a:r>
          </a:p>
          <a:p>
            <a:r>
              <a:rPr lang="en-CA" dirty="0"/>
              <a:t>Sequential Writes performed badly</a:t>
            </a:r>
          </a:p>
          <a:p>
            <a:r>
              <a:rPr lang="en-CA" dirty="0"/>
              <a:t>Bounded by two buffers</a:t>
            </a:r>
          </a:p>
        </p:txBody>
      </p:sp>
    </p:spTree>
    <p:extLst>
      <p:ext uri="{BB962C8B-B14F-4D97-AF65-F5344CB8AC3E}">
        <p14:creationId xmlns:p14="http://schemas.microsoft.com/office/powerpoint/2010/main" val="1932969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2EE2-E8C3-4DBD-AA58-59343C600465}"/>
              </a:ext>
            </a:extLst>
          </p:cNvPr>
          <p:cNvSpPr>
            <a:spLocks noGrp="1"/>
          </p:cNvSpPr>
          <p:nvPr>
            <p:ph type="title"/>
          </p:nvPr>
        </p:nvSpPr>
        <p:spPr/>
        <p:txBody>
          <a:bodyPr/>
          <a:lstStyle/>
          <a:p>
            <a:r>
              <a:rPr lang="en-CA" dirty="0"/>
              <a:t>Future Work</a:t>
            </a:r>
          </a:p>
        </p:txBody>
      </p:sp>
      <p:sp>
        <p:nvSpPr>
          <p:cNvPr id="3" name="Content Placeholder 2">
            <a:extLst>
              <a:ext uri="{FF2B5EF4-FFF2-40B4-BE49-F238E27FC236}">
                <a16:creationId xmlns:a16="http://schemas.microsoft.com/office/drawing/2014/main" id="{7D88F1EB-32E0-436F-B22C-804EEADF6082}"/>
              </a:ext>
            </a:extLst>
          </p:cNvPr>
          <p:cNvSpPr>
            <a:spLocks noGrp="1"/>
          </p:cNvSpPr>
          <p:nvPr>
            <p:ph idx="1"/>
          </p:nvPr>
        </p:nvSpPr>
        <p:spPr/>
        <p:txBody>
          <a:bodyPr/>
          <a:lstStyle/>
          <a:p>
            <a:r>
              <a:rPr lang="en-CA" dirty="0"/>
              <a:t>Split with one buffer</a:t>
            </a:r>
          </a:p>
          <a:p>
            <a:r>
              <a:rPr lang="en-CA" dirty="0"/>
              <a:t>Raw card access</a:t>
            </a:r>
          </a:p>
          <a:p>
            <a:r>
              <a:rPr lang="en-CA" dirty="0"/>
              <a:t>Sequential Writes</a:t>
            </a:r>
          </a:p>
          <a:p>
            <a:endParaRPr lang="en-CA" dirty="0"/>
          </a:p>
        </p:txBody>
      </p:sp>
    </p:spTree>
    <p:extLst>
      <p:ext uri="{BB962C8B-B14F-4D97-AF65-F5344CB8AC3E}">
        <p14:creationId xmlns:p14="http://schemas.microsoft.com/office/powerpoint/2010/main" val="4853793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17802-67BE-46A9-A830-9E2D014A4AAD}"/>
              </a:ext>
            </a:extLst>
          </p:cNvPr>
          <p:cNvSpPr>
            <a:spLocks noGrp="1"/>
          </p:cNvSpPr>
          <p:nvPr>
            <p:ph type="ctrTitle"/>
          </p:nvPr>
        </p:nvSpPr>
        <p:spPr/>
        <p:txBody>
          <a:bodyPr/>
          <a:lstStyle/>
          <a:p>
            <a:r>
              <a:rPr lang="en-CA" dirty="0"/>
              <a:t>Questions?</a:t>
            </a:r>
          </a:p>
        </p:txBody>
      </p:sp>
      <p:sp>
        <p:nvSpPr>
          <p:cNvPr id="2" name="Subtitle 1">
            <a:extLst>
              <a:ext uri="{FF2B5EF4-FFF2-40B4-BE49-F238E27FC236}">
                <a16:creationId xmlns:a16="http://schemas.microsoft.com/office/drawing/2014/main" id="{CBE0C147-83BD-4F9E-BEF3-4AC5F3DD893A}"/>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8977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tore-cdn.arduino.cc/usa/catalog/product/cache/1/image/500x375/f8876a31b63532bbba4e781c30024a0a/a/0/a000067_iso_1_.jpg">
            <a:extLst>
              <a:ext uri="{FF2B5EF4-FFF2-40B4-BE49-F238E27FC236}">
                <a16:creationId xmlns:a16="http://schemas.microsoft.com/office/drawing/2014/main" id="{1B741792-A89D-4833-86A0-BFD031D454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4450202" y="1381229"/>
            <a:ext cx="6917451" cy="5188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41A0D9-4190-44AB-BCD1-6B1B41FF80E9}"/>
              </a:ext>
            </a:extLst>
          </p:cNvPr>
          <p:cNvSpPr>
            <a:spLocks noGrp="1"/>
          </p:cNvSpPr>
          <p:nvPr>
            <p:ph type="title"/>
          </p:nvPr>
        </p:nvSpPr>
        <p:spPr/>
        <p:txBody>
          <a:bodyPr/>
          <a:lstStyle/>
          <a:p>
            <a:r>
              <a:rPr lang="en-CA"/>
              <a:t>Arduino Mega 2560</a:t>
            </a:r>
          </a:p>
        </p:txBody>
      </p:sp>
      <p:sp>
        <p:nvSpPr>
          <p:cNvPr id="1031" name="Content Placeholder 1030">
            <a:extLst>
              <a:ext uri="{FF2B5EF4-FFF2-40B4-BE49-F238E27FC236}">
                <a16:creationId xmlns:a16="http://schemas.microsoft.com/office/drawing/2014/main" id="{677990B8-BE66-4271-91AB-7CD5C7828358}"/>
              </a:ext>
            </a:extLst>
          </p:cNvPr>
          <p:cNvSpPr>
            <a:spLocks noGrp="1"/>
          </p:cNvSpPr>
          <p:nvPr>
            <p:ph idx="1"/>
          </p:nvPr>
        </p:nvSpPr>
        <p:spPr/>
        <p:txBody>
          <a:bodyPr/>
          <a:lstStyle/>
          <a:p>
            <a:r>
              <a:rPr lang="en-US"/>
              <a:t>Limited Memory (8KB)</a:t>
            </a:r>
          </a:p>
          <a:p>
            <a:r>
              <a:rPr lang="en-US"/>
              <a:t>Slow clock (16Mhz)</a:t>
            </a:r>
          </a:p>
          <a:p>
            <a:r>
              <a:rPr lang="en-US"/>
              <a:t>Flash storage</a:t>
            </a:r>
          </a:p>
          <a:p>
            <a:endParaRPr lang="en-US"/>
          </a:p>
        </p:txBody>
      </p:sp>
    </p:spTree>
    <p:extLst>
      <p:ext uri="{BB962C8B-B14F-4D97-AF65-F5344CB8AC3E}">
        <p14:creationId xmlns:p14="http://schemas.microsoft.com/office/powerpoint/2010/main" val="395458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DB30-D9FB-4E16-A9C3-8A62B4944FC3}"/>
              </a:ext>
            </a:extLst>
          </p:cNvPr>
          <p:cNvSpPr>
            <a:spLocks noGrp="1"/>
          </p:cNvSpPr>
          <p:nvPr>
            <p:ph type="title"/>
          </p:nvPr>
        </p:nvSpPr>
        <p:spPr/>
        <p:txBody>
          <a:bodyPr/>
          <a:lstStyle/>
          <a:p>
            <a:r>
              <a:rPr lang="en-CA"/>
              <a:t>Linear Hash Table</a:t>
            </a:r>
          </a:p>
        </p:txBody>
      </p:sp>
      <p:sp>
        <p:nvSpPr>
          <p:cNvPr id="3" name="Content Placeholder 2">
            <a:extLst>
              <a:ext uri="{FF2B5EF4-FFF2-40B4-BE49-F238E27FC236}">
                <a16:creationId xmlns:a16="http://schemas.microsoft.com/office/drawing/2014/main" id="{831FD925-5CD6-410F-8B6D-B998D857EF90}"/>
              </a:ext>
            </a:extLst>
          </p:cNvPr>
          <p:cNvSpPr>
            <a:spLocks noGrp="1"/>
          </p:cNvSpPr>
          <p:nvPr>
            <p:ph idx="1"/>
          </p:nvPr>
        </p:nvSpPr>
        <p:spPr/>
        <p:txBody>
          <a:bodyPr/>
          <a:lstStyle/>
          <a:p>
            <a:r>
              <a:rPr lang="en-CA" dirty="0"/>
              <a:t>Litwin in 1980</a:t>
            </a:r>
          </a:p>
          <a:p>
            <a:r>
              <a:rPr lang="en-CA" dirty="0"/>
              <a:t>Key value storage</a:t>
            </a:r>
          </a:p>
          <a:p>
            <a:r>
              <a:rPr lang="en-CA" dirty="0"/>
              <a:t>Dynamically resizable hash table</a:t>
            </a:r>
          </a:p>
          <a:p>
            <a:r>
              <a:rPr lang="en-CA" dirty="0"/>
              <a:t>Constant time complexity</a:t>
            </a:r>
          </a:p>
        </p:txBody>
      </p:sp>
    </p:spTree>
    <p:extLst>
      <p:ext uri="{BB962C8B-B14F-4D97-AF65-F5344CB8AC3E}">
        <p14:creationId xmlns:p14="http://schemas.microsoft.com/office/powerpoint/2010/main" val="197716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676F-4D5A-4AF4-9A91-FC2ABE8F4E43}"/>
              </a:ext>
            </a:extLst>
          </p:cNvPr>
          <p:cNvSpPr>
            <a:spLocks noGrp="1"/>
          </p:cNvSpPr>
          <p:nvPr>
            <p:ph type="title"/>
          </p:nvPr>
        </p:nvSpPr>
        <p:spPr/>
        <p:txBody>
          <a:bodyPr/>
          <a:lstStyle/>
          <a:p>
            <a:r>
              <a:rPr lang="en-CA" dirty="0"/>
              <a:t>Linear Hash Table</a:t>
            </a:r>
          </a:p>
        </p:txBody>
      </p:sp>
      <p:grpSp>
        <p:nvGrpSpPr>
          <p:cNvPr id="39" name="Group 38">
            <a:extLst>
              <a:ext uri="{FF2B5EF4-FFF2-40B4-BE49-F238E27FC236}">
                <a16:creationId xmlns:a16="http://schemas.microsoft.com/office/drawing/2014/main" id="{45184092-DD1B-4C7E-93B6-9B8D4703AB05}"/>
              </a:ext>
            </a:extLst>
          </p:cNvPr>
          <p:cNvGrpSpPr/>
          <p:nvPr/>
        </p:nvGrpSpPr>
        <p:grpSpPr>
          <a:xfrm>
            <a:off x="1333133" y="1370568"/>
            <a:ext cx="9386035" cy="3532664"/>
            <a:chOff x="165100" y="1370568"/>
            <a:chExt cx="9386035" cy="3532664"/>
          </a:xfrm>
        </p:grpSpPr>
        <p:sp>
          <p:nvSpPr>
            <p:cNvPr id="8" name="Rectangle 7">
              <a:extLst>
                <a:ext uri="{FF2B5EF4-FFF2-40B4-BE49-F238E27FC236}">
                  <a16:creationId xmlns:a16="http://schemas.microsoft.com/office/drawing/2014/main" id="{5A91B399-0E5A-46FB-BAC5-CAC64C8003E0}"/>
                </a:ext>
              </a:extLst>
            </p:cNvPr>
            <p:cNvSpPr/>
            <p:nvPr/>
          </p:nvSpPr>
          <p:spPr>
            <a:xfrm>
              <a:off x="1384300" y="1954768"/>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
          <p:nvSpPr>
            <p:cNvPr id="11" name="TextBox 10">
              <a:extLst>
                <a:ext uri="{FF2B5EF4-FFF2-40B4-BE49-F238E27FC236}">
                  <a16:creationId xmlns:a16="http://schemas.microsoft.com/office/drawing/2014/main" id="{67EA1298-7925-4CB6-8969-BACBB23C50EA}"/>
                </a:ext>
              </a:extLst>
            </p:cNvPr>
            <p:cNvSpPr txBox="1"/>
            <p:nvPr/>
          </p:nvSpPr>
          <p:spPr>
            <a:xfrm>
              <a:off x="1817657" y="1370568"/>
              <a:ext cx="393056" cy="584775"/>
            </a:xfrm>
            <a:prstGeom prst="rect">
              <a:avLst/>
            </a:prstGeom>
            <a:noFill/>
          </p:spPr>
          <p:txBody>
            <a:bodyPr wrap="none" rtlCol="0">
              <a:spAutoFit/>
            </a:bodyPr>
            <a:lstStyle/>
            <a:p>
              <a:r>
                <a:rPr lang="en-CA" sz="3200" dirty="0"/>
                <a:t>0</a:t>
              </a:r>
            </a:p>
          </p:txBody>
        </p:sp>
        <p:sp>
          <p:nvSpPr>
            <p:cNvPr id="12" name="TextBox 11">
              <a:extLst>
                <a:ext uri="{FF2B5EF4-FFF2-40B4-BE49-F238E27FC236}">
                  <a16:creationId xmlns:a16="http://schemas.microsoft.com/office/drawing/2014/main" id="{6FBE8119-4192-431B-88F8-FF091209CA9D}"/>
                </a:ext>
              </a:extLst>
            </p:cNvPr>
            <p:cNvSpPr txBox="1"/>
            <p:nvPr/>
          </p:nvSpPr>
          <p:spPr>
            <a:xfrm>
              <a:off x="165100" y="1370568"/>
              <a:ext cx="1096967" cy="584775"/>
            </a:xfrm>
            <a:prstGeom prst="rect">
              <a:avLst/>
            </a:prstGeom>
            <a:noFill/>
          </p:spPr>
          <p:txBody>
            <a:bodyPr wrap="none" rtlCol="0">
              <a:spAutoFit/>
            </a:bodyPr>
            <a:lstStyle/>
            <a:p>
              <a:r>
                <a:rPr lang="en-CA" sz="3200" dirty="0"/>
                <a:t>Index</a:t>
              </a:r>
            </a:p>
          </p:txBody>
        </p:sp>
        <p:sp>
          <p:nvSpPr>
            <p:cNvPr id="13" name="Rectangle 12">
              <a:extLst>
                <a:ext uri="{FF2B5EF4-FFF2-40B4-BE49-F238E27FC236}">
                  <a16:creationId xmlns:a16="http://schemas.microsoft.com/office/drawing/2014/main" id="{ADB27E40-D5F8-40BF-B952-5A8C4A2CD252}"/>
                </a:ext>
              </a:extLst>
            </p:cNvPr>
            <p:cNvSpPr/>
            <p:nvPr/>
          </p:nvSpPr>
          <p:spPr>
            <a:xfrm>
              <a:off x="2783987" y="1954768"/>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31AE3AFD-8727-4F7B-857A-C78F91F11B68}"/>
                </a:ext>
              </a:extLst>
            </p:cNvPr>
            <p:cNvSpPr txBox="1"/>
            <p:nvPr/>
          </p:nvSpPr>
          <p:spPr>
            <a:xfrm>
              <a:off x="3217344" y="1370568"/>
              <a:ext cx="393056" cy="584775"/>
            </a:xfrm>
            <a:prstGeom prst="rect">
              <a:avLst/>
            </a:prstGeom>
            <a:noFill/>
          </p:spPr>
          <p:txBody>
            <a:bodyPr wrap="none" rtlCol="0">
              <a:spAutoFit/>
            </a:bodyPr>
            <a:lstStyle/>
            <a:p>
              <a:r>
                <a:rPr lang="en-CA" sz="3200" dirty="0"/>
                <a:t>1</a:t>
              </a:r>
            </a:p>
          </p:txBody>
        </p:sp>
        <p:sp>
          <p:nvSpPr>
            <p:cNvPr id="15" name="Rectangle 14">
              <a:extLst>
                <a:ext uri="{FF2B5EF4-FFF2-40B4-BE49-F238E27FC236}">
                  <a16:creationId xmlns:a16="http://schemas.microsoft.com/office/drawing/2014/main" id="{0ED91D0F-28CD-458F-9EF0-7C9A1FABC4F1}"/>
                </a:ext>
              </a:extLst>
            </p:cNvPr>
            <p:cNvSpPr/>
            <p:nvPr/>
          </p:nvSpPr>
          <p:spPr>
            <a:xfrm>
              <a:off x="4183674" y="1954768"/>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a:extLst>
                <a:ext uri="{FF2B5EF4-FFF2-40B4-BE49-F238E27FC236}">
                  <a16:creationId xmlns:a16="http://schemas.microsoft.com/office/drawing/2014/main" id="{D43969AD-1CBB-4855-B4B9-2BBED9D3F9A8}"/>
                </a:ext>
              </a:extLst>
            </p:cNvPr>
            <p:cNvSpPr txBox="1"/>
            <p:nvPr/>
          </p:nvSpPr>
          <p:spPr>
            <a:xfrm>
              <a:off x="4617031" y="1370568"/>
              <a:ext cx="393056" cy="584775"/>
            </a:xfrm>
            <a:prstGeom prst="rect">
              <a:avLst/>
            </a:prstGeom>
            <a:noFill/>
          </p:spPr>
          <p:txBody>
            <a:bodyPr wrap="none" rtlCol="0">
              <a:spAutoFit/>
            </a:bodyPr>
            <a:lstStyle/>
            <a:p>
              <a:r>
                <a:rPr lang="en-CA" sz="3200" dirty="0"/>
                <a:t>2</a:t>
              </a:r>
            </a:p>
          </p:txBody>
        </p:sp>
        <p:sp>
          <p:nvSpPr>
            <p:cNvPr id="17" name="Rectangle 16">
              <a:extLst>
                <a:ext uri="{FF2B5EF4-FFF2-40B4-BE49-F238E27FC236}">
                  <a16:creationId xmlns:a16="http://schemas.microsoft.com/office/drawing/2014/main" id="{FFE78E60-EB14-4E25-9752-E21C6FF8CA7E}"/>
                </a:ext>
              </a:extLst>
            </p:cNvPr>
            <p:cNvSpPr/>
            <p:nvPr/>
          </p:nvSpPr>
          <p:spPr>
            <a:xfrm>
              <a:off x="5583361" y="1954768"/>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extBox 17">
              <a:extLst>
                <a:ext uri="{FF2B5EF4-FFF2-40B4-BE49-F238E27FC236}">
                  <a16:creationId xmlns:a16="http://schemas.microsoft.com/office/drawing/2014/main" id="{A863918A-4CBA-4CFD-9813-7BD6EA3A349B}"/>
                </a:ext>
              </a:extLst>
            </p:cNvPr>
            <p:cNvSpPr txBox="1"/>
            <p:nvPr/>
          </p:nvSpPr>
          <p:spPr>
            <a:xfrm>
              <a:off x="6016718" y="1370568"/>
              <a:ext cx="393056" cy="584775"/>
            </a:xfrm>
            <a:prstGeom prst="rect">
              <a:avLst/>
            </a:prstGeom>
            <a:noFill/>
          </p:spPr>
          <p:txBody>
            <a:bodyPr wrap="none" rtlCol="0">
              <a:spAutoFit/>
            </a:bodyPr>
            <a:lstStyle/>
            <a:p>
              <a:r>
                <a:rPr lang="en-CA" sz="3200" dirty="0"/>
                <a:t>3</a:t>
              </a:r>
            </a:p>
          </p:txBody>
        </p:sp>
        <p:sp>
          <p:nvSpPr>
            <p:cNvPr id="19" name="Rectangle 18">
              <a:extLst>
                <a:ext uri="{FF2B5EF4-FFF2-40B4-BE49-F238E27FC236}">
                  <a16:creationId xmlns:a16="http://schemas.microsoft.com/office/drawing/2014/main" id="{8D78FABB-E8C6-40FC-BE11-83AD2319DFC9}"/>
                </a:ext>
              </a:extLst>
            </p:cNvPr>
            <p:cNvSpPr/>
            <p:nvPr/>
          </p:nvSpPr>
          <p:spPr>
            <a:xfrm>
              <a:off x="6983048" y="1954768"/>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a:extLst>
                <a:ext uri="{FF2B5EF4-FFF2-40B4-BE49-F238E27FC236}">
                  <a16:creationId xmlns:a16="http://schemas.microsoft.com/office/drawing/2014/main" id="{3233C420-346E-4A37-BBC5-0B64BD6F8DF0}"/>
                </a:ext>
              </a:extLst>
            </p:cNvPr>
            <p:cNvSpPr txBox="1"/>
            <p:nvPr/>
          </p:nvSpPr>
          <p:spPr>
            <a:xfrm>
              <a:off x="7416405" y="1370568"/>
              <a:ext cx="393056" cy="584775"/>
            </a:xfrm>
            <a:prstGeom prst="rect">
              <a:avLst/>
            </a:prstGeom>
            <a:noFill/>
          </p:spPr>
          <p:txBody>
            <a:bodyPr wrap="none" rtlCol="0">
              <a:spAutoFit/>
            </a:bodyPr>
            <a:lstStyle/>
            <a:p>
              <a:r>
                <a:rPr lang="en-CA" sz="3200" dirty="0"/>
                <a:t>4</a:t>
              </a:r>
            </a:p>
          </p:txBody>
        </p:sp>
        <p:sp>
          <p:nvSpPr>
            <p:cNvPr id="21" name="Rectangle 20">
              <a:extLst>
                <a:ext uri="{FF2B5EF4-FFF2-40B4-BE49-F238E27FC236}">
                  <a16:creationId xmlns:a16="http://schemas.microsoft.com/office/drawing/2014/main" id="{1DF8C86A-F2A5-4948-8752-FFA235272421}"/>
                </a:ext>
              </a:extLst>
            </p:cNvPr>
            <p:cNvSpPr/>
            <p:nvPr/>
          </p:nvSpPr>
          <p:spPr>
            <a:xfrm>
              <a:off x="8382735" y="1954768"/>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a:extLst>
                <a:ext uri="{FF2B5EF4-FFF2-40B4-BE49-F238E27FC236}">
                  <a16:creationId xmlns:a16="http://schemas.microsoft.com/office/drawing/2014/main" id="{06BE3CEC-7197-40E8-B09D-319816B21F08}"/>
                </a:ext>
              </a:extLst>
            </p:cNvPr>
            <p:cNvSpPr txBox="1"/>
            <p:nvPr/>
          </p:nvSpPr>
          <p:spPr>
            <a:xfrm>
              <a:off x="8816092" y="1370568"/>
              <a:ext cx="393056" cy="584775"/>
            </a:xfrm>
            <a:prstGeom prst="rect">
              <a:avLst/>
            </a:prstGeom>
            <a:noFill/>
          </p:spPr>
          <p:txBody>
            <a:bodyPr wrap="none" rtlCol="0">
              <a:spAutoFit/>
            </a:bodyPr>
            <a:lstStyle/>
            <a:p>
              <a:r>
                <a:rPr lang="en-CA" sz="3200" dirty="0"/>
                <a:t>5</a:t>
              </a:r>
            </a:p>
          </p:txBody>
        </p:sp>
        <p:sp>
          <p:nvSpPr>
            <p:cNvPr id="23" name="Rectangle 22">
              <a:extLst>
                <a:ext uri="{FF2B5EF4-FFF2-40B4-BE49-F238E27FC236}">
                  <a16:creationId xmlns:a16="http://schemas.microsoft.com/office/drawing/2014/main" id="{2C41D8C2-D5B1-4FCE-AC89-A301CE2C34C3}"/>
                </a:ext>
              </a:extLst>
            </p:cNvPr>
            <p:cNvSpPr/>
            <p:nvPr/>
          </p:nvSpPr>
          <p:spPr>
            <a:xfrm>
              <a:off x="1384300" y="3162300"/>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
          <p:nvSpPr>
            <p:cNvPr id="24" name="Rectangle 23">
              <a:extLst>
                <a:ext uri="{FF2B5EF4-FFF2-40B4-BE49-F238E27FC236}">
                  <a16:creationId xmlns:a16="http://schemas.microsoft.com/office/drawing/2014/main" id="{95939944-5375-4CD2-9211-EC8B1EE1B463}"/>
                </a:ext>
              </a:extLst>
            </p:cNvPr>
            <p:cNvSpPr/>
            <p:nvPr/>
          </p:nvSpPr>
          <p:spPr>
            <a:xfrm>
              <a:off x="2783987" y="3162300"/>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5223DFF8-6C5E-4E7F-A747-2B3E157E6E45}"/>
                </a:ext>
              </a:extLst>
            </p:cNvPr>
            <p:cNvSpPr/>
            <p:nvPr/>
          </p:nvSpPr>
          <p:spPr>
            <a:xfrm>
              <a:off x="4183674" y="3162300"/>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8F237CD1-D075-42E0-A712-9B412C69F910}"/>
                </a:ext>
              </a:extLst>
            </p:cNvPr>
            <p:cNvSpPr/>
            <p:nvPr/>
          </p:nvSpPr>
          <p:spPr>
            <a:xfrm>
              <a:off x="5583361" y="3162300"/>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EC219FE9-6A34-405E-824D-9BA0C855E700}"/>
                </a:ext>
              </a:extLst>
            </p:cNvPr>
            <p:cNvSpPr/>
            <p:nvPr/>
          </p:nvSpPr>
          <p:spPr>
            <a:xfrm>
              <a:off x="8382735" y="3162300"/>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a:extLst>
                <a:ext uri="{FF2B5EF4-FFF2-40B4-BE49-F238E27FC236}">
                  <a16:creationId xmlns:a16="http://schemas.microsoft.com/office/drawing/2014/main" id="{7673FA6F-56F3-43F7-8FB4-CC8C4EE11E16}"/>
                </a:ext>
              </a:extLst>
            </p:cNvPr>
            <p:cNvSpPr/>
            <p:nvPr/>
          </p:nvSpPr>
          <p:spPr>
            <a:xfrm>
              <a:off x="1384300" y="4369832"/>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
          <p:nvSpPr>
            <p:cNvPr id="30" name="Rectangle 29">
              <a:extLst>
                <a:ext uri="{FF2B5EF4-FFF2-40B4-BE49-F238E27FC236}">
                  <a16:creationId xmlns:a16="http://schemas.microsoft.com/office/drawing/2014/main" id="{6ED633B7-D551-49D3-9FC6-17C5797C62C6}"/>
                </a:ext>
              </a:extLst>
            </p:cNvPr>
            <p:cNvSpPr/>
            <p:nvPr/>
          </p:nvSpPr>
          <p:spPr>
            <a:xfrm>
              <a:off x="4172927" y="4369832"/>
              <a:ext cx="116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2" name="Straight Arrow Connector 31">
              <a:extLst>
                <a:ext uri="{FF2B5EF4-FFF2-40B4-BE49-F238E27FC236}">
                  <a16:creationId xmlns:a16="http://schemas.microsoft.com/office/drawing/2014/main" id="{798CC4F1-720C-4A9F-8B20-15A7E34138A7}"/>
                </a:ext>
              </a:extLst>
            </p:cNvPr>
            <p:cNvCxnSpPr>
              <a:stCxn id="8" idx="2"/>
              <a:endCxn id="23" idx="0"/>
            </p:cNvCxnSpPr>
            <p:nvPr/>
          </p:nvCxnSpPr>
          <p:spPr>
            <a:xfrm>
              <a:off x="1968500" y="2488168"/>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0193D25-7FE4-42CE-8043-BDC00FF8FDBB}"/>
                </a:ext>
              </a:extLst>
            </p:cNvPr>
            <p:cNvCxnSpPr/>
            <p:nvPr/>
          </p:nvCxnSpPr>
          <p:spPr>
            <a:xfrm>
              <a:off x="3368187" y="2488168"/>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DD273CC-1DCF-46E7-84F9-F2CE04A70834}"/>
                </a:ext>
              </a:extLst>
            </p:cNvPr>
            <p:cNvCxnSpPr/>
            <p:nvPr/>
          </p:nvCxnSpPr>
          <p:spPr>
            <a:xfrm>
              <a:off x="4767874" y="2488168"/>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2343AFC-EEB1-4DAC-B97B-4D7BEC99460A}"/>
                </a:ext>
              </a:extLst>
            </p:cNvPr>
            <p:cNvCxnSpPr/>
            <p:nvPr/>
          </p:nvCxnSpPr>
          <p:spPr>
            <a:xfrm>
              <a:off x="6167561" y="2488168"/>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C4949B0-5CC9-4DEB-B8ED-942682CE0A01}"/>
                </a:ext>
              </a:extLst>
            </p:cNvPr>
            <p:cNvCxnSpPr/>
            <p:nvPr/>
          </p:nvCxnSpPr>
          <p:spPr>
            <a:xfrm>
              <a:off x="8966935" y="2488168"/>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CA4E2DD-AE44-46BA-875A-84B6C76D26CB}"/>
                </a:ext>
              </a:extLst>
            </p:cNvPr>
            <p:cNvCxnSpPr/>
            <p:nvPr/>
          </p:nvCxnSpPr>
          <p:spPr>
            <a:xfrm>
              <a:off x="1968500" y="3695700"/>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CDBB588-0166-42FE-A4F6-4727B4862644}"/>
                </a:ext>
              </a:extLst>
            </p:cNvPr>
            <p:cNvCxnSpPr/>
            <p:nvPr/>
          </p:nvCxnSpPr>
          <p:spPr>
            <a:xfrm>
              <a:off x="4767874" y="3695700"/>
              <a:ext cx="0" cy="6741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6898730"/>
      </p:ext>
    </p:extLst>
  </p:cSld>
  <p:clrMapOvr>
    <a:masterClrMapping/>
  </p:clrMapOvr>
</p:sld>
</file>

<file path=ppt/theme/theme1.xml><?xml version="1.0" encoding="utf-8"?>
<a:theme xmlns:a="http://schemas.openxmlformats.org/drawingml/2006/main" name="UBC">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BC" id="{56C7F1E9-A8D4-442E-8130-2178AF91554C}" vid="{87CEE568-D20A-4A22-B03A-0162B982F1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UBC</Template>
  <TotalTime>3281</TotalTime>
  <Words>3717</Words>
  <Application>Microsoft Office PowerPoint</Application>
  <PresentationFormat>Widescreen</PresentationFormat>
  <Paragraphs>770</Paragraphs>
  <Slides>67</Slides>
  <Notes>64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MS PGothic</vt:lpstr>
      <vt:lpstr>Arial</vt:lpstr>
      <vt:lpstr>Calibri</vt:lpstr>
      <vt:lpstr>Symbol</vt:lpstr>
      <vt:lpstr>Whitney Book</vt:lpstr>
      <vt:lpstr>Wingdings</vt:lpstr>
      <vt:lpstr>UBC</vt:lpstr>
      <vt:lpstr>PowerPoint Presentation</vt:lpstr>
      <vt:lpstr>Outline</vt:lpstr>
      <vt:lpstr>Motivation</vt:lpstr>
      <vt:lpstr>Background</vt:lpstr>
      <vt:lpstr>Embedded Devices</vt:lpstr>
      <vt:lpstr>SD Card performance</vt:lpstr>
      <vt:lpstr>Arduino Mega 2560</vt:lpstr>
      <vt:lpstr>Linear Hash Table</vt:lpstr>
      <vt:lpstr>Linear Hash Table</vt:lpstr>
      <vt:lpstr>Addressing</vt:lpstr>
      <vt:lpstr>Splitting</vt:lpstr>
      <vt:lpstr>Splitting</vt:lpstr>
      <vt:lpstr>Implementation</vt:lpstr>
      <vt:lpstr>File Reading and Writing</vt:lpstr>
      <vt:lpstr>Delete Implementation</vt:lpstr>
      <vt:lpstr>Delete Implementation</vt:lpstr>
      <vt:lpstr>Delete Implementation</vt:lpstr>
      <vt:lpstr>Delete Implementation</vt:lpstr>
      <vt:lpstr>Delete Implementation</vt:lpstr>
      <vt:lpstr>Delete Implementation</vt:lpstr>
      <vt:lpstr>Delete Implementation</vt:lpstr>
      <vt:lpstr>Delete Implementation</vt:lpstr>
      <vt:lpstr>Delete Implementation</vt:lpstr>
      <vt:lpstr>Delete Implementation</vt:lpstr>
      <vt:lpstr>Deletion Implementation</vt:lpstr>
      <vt:lpstr>Deletion Performance</vt:lpstr>
      <vt:lpstr>Get Implementation</vt:lpstr>
      <vt:lpstr>Get Implementation</vt:lpstr>
      <vt:lpstr>Get Implementation</vt:lpstr>
      <vt:lpstr>Get Implementation</vt:lpstr>
      <vt:lpstr>Get Implementation</vt:lpstr>
      <vt:lpstr>Get Implementation</vt:lpstr>
      <vt:lpstr>Get Performance</vt:lpstr>
      <vt:lpstr>Update Implementation</vt:lpstr>
      <vt:lpstr>Splitting</vt:lpstr>
      <vt:lpstr>Splitting</vt:lpstr>
      <vt:lpstr>Splitting</vt:lpstr>
      <vt:lpstr>Splitting</vt:lpstr>
      <vt:lpstr>Splitting</vt:lpstr>
      <vt:lpstr>Implementation Variations</vt:lpstr>
      <vt:lpstr>File Implementation</vt:lpstr>
      <vt:lpstr>File Implementation - Storage</vt:lpstr>
      <vt:lpstr>File Implementation - Storage</vt:lpstr>
      <vt:lpstr>File Implementation - Storage</vt:lpstr>
      <vt:lpstr>Insert</vt:lpstr>
      <vt:lpstr>Insert</vt:lpstr>
      <vt:lpstr>Insert</vt:lpstr>
      <vt:lpstr>File Implementation</vt:lpstr>
      <vt:lpstr>Bucket Map</vt:lpstr>
      <vt:lpstr>Bucket Map</vt:lpstr>
      <vt:lpstr>Bucket Map</vt:lpstr>
      <vt:lpstr>Insert</vt:lpstr>
      <vt:lpstr>Insert</vt:lpstr>
      <vt:lpstr>Insert</vt:lpstr>
      <vt:lpstr>Bucket Map</vt:lpstr>
      <vt:lpstr>Sequential Writing</vt:lpstr>
      <vt:lpstr>Sequential Writing</vt:lpstr>
      <vt:lpstr>Experimental Results</vt:lpstr>
      <vt:lpstr>Insert Performance</vt:lpstr>
      <vt:lpstr>Insert Performance</vt:lpstr>
      <vt:lpstr>Insert Block Reads</vt:lpstr>
      <vt:lpstr>Insert Block Writes</vt:lpstr>
      <vt:lpstr>Get Performance</vt:lpstr>
      <vt:lpstr>Delete Performance</vt:lpstr>
      <vt:lpstr>Conclusion</vt:lpstr>
      <vt:lpstr>Future 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Adapting Linear Hashing for Flash Memory Resource-Constrained Embedded Devices</dc:title>
  <dc:creator>Andrew Feltham</dc:creator>
  <cp:lastModifiedBy>Andrew Feltham</cp:lastModifiedBy>
  <cp:revision>41</cp:revision>
  <dcterms:created xsi:type="dcterms:W3CDTF">2019-03-25T07:38:47Z</dcterms:created>
  <dcterms:modified xsi:type="dcterms:W3CDTF">2019-03-30T19:07:09Z</dcterms:modified>
</cp:coreProperties>
</file>