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8" r:id="rId2"/>
    <p:sldId id="293" r:id="rId3"/>
    <p:sldId id="313" r:id="rId4"/>
    <p:sldId id="306" r:id="rId5"/>
    <p:sldId id="314" r:id="rId6"/>
    <p:sldId id="315" r:id="rId7"/>
    <p:sldId id="310" r:id="rId8"/>
    <p:sldId id="307" r:id="rId9"/>
    <p:sldId id="316" r:id="rId10"/>
    <p:sldId id="318" r:id="rId11"/>
    <p:sldId id="311" r:id="rId12"/>
    <p:sldId id="319" r:id="rId13"/>
    <p:sldId id="320" r:id="rId14"/>
    <p:sldId id="321" r:id="rId15"/>
    <p:sldId id="308" r:id="rId16"/>
    <p:sldId id="312" r:id="rId17"/>
    <p:sldId id="309" r:id="rId18"/>
    <p:sldId id="305" r:id="rId1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188">
          <p15:clr>
            <a:srgbClr val="A4A3A4"/>
          </p15:clr>
        </p15:guide>
        <p15:guide id="3" orient="horz" pos="972">
          <p15:clr>
            <a:srgbClr val="A4A3A4"/>
          </p15:clr>
        </p15:guide>
        <p15:guide id="4" orient="horz" pos="756">
          <p15:clr>
            <a:srgbClr val="A4A3A4"/>
          </p15:clr>
        </p15:guide>
        <p15:guide id="5" orient="horz" pos="1080">
          <p15:clr>
            <a:srgbClr val="A4A3A4"/>
          </p15:clr>
        </p15:guide>
        <p15:guide id="6" orient="horz" pos="1404">
          <p15:clr>
            <a:srgbClr val="A4A3A4"/>
          </p15:clr>
        </p15:guide>
        <p15:guide id="7" orient="horz" pos="1296">
          <p15:clr>
            <a:srgbClr val="A4A3A4"/>
          </p15:clr>
        </p15:guide>
        <p15:guide id="8" orient="horz" pos="864">
          <p15:clr>
            <a:srgbClr val="A4A3A4"/>
          </p15:clr>
        </p15:guide>
        <p15:guide id="9" pos="2880">
          <p15:clr>
            <a:srgbClr val="A4A3A4"/>
          </p15:clr>
        </p15:guide>
        <p15:guide id="10" pos="1728">
          <p15:clr>
            <a:srgbClr val="A4A3A4"/>
          </p15:clr>
        </p15:guide>
        <p15:guide id="11" pos="721">
          <p15:clr>
            <a:srgbClr val="A4A3A4"/>
          </p15:clr>
        </p15:guide>
        <p15:guide id="12" pos="1144">
          <p15:clr>
            <a:srgbClr val="A4A3A4"/>
          </p15:clr>
        </p15:guide>
        <p15:guide id="13" pos="3455">
          <p15:clr>
            <a:srgbClr val="A4A3A4"/>
          </p15:clr>
        </p15:guide>
        <p15:guide id="14" pos="5184">
          <p15:clr>
            <a:srgbClr val="A4A3A4"/>
          </p15:clr>
        </p15:guide>
        <p15:guide id="15" pos="2305">
          <p15:clr>
            <a:srgbClr val="A4A3A4"/>
          </p15:clr>
        </p15:guide>
        <p15:guide id="16" pos="40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5B923C"/>
    <a:srgbClr val="0680FF"/>
    <a:srgbClr val="0C2344"/>
    <a:srgbClr val="001835"/>
    <a:srgbClr val="121A2C"/>
    <a:srgbClr val="0E1523"/>
    <a:srgbClr val="0B1934"/>
    <a:srgbClr val="253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85117"/>
  </p:normalViewPr>
  <p:slideViewPr>
    <p:cSldViewPr snapToObjects="1">
      <p:cViewPr varScale="1">
        <p:scale>
          <a:sx n="132" d="100"/>
          <a:sy n="132" d="100"/>
        </p:scale>
        <p:origin x="408" y="114"/>
      </p:cViewPr>
      <p:guideLst>
        <p:guide orient="horz" pos="1620"/>
        <p:guide orient="horz" pos="1188"/>
        <p:guide orient="horz" pos="972"/>
        <p:guide orient="horz" pos="756"/>
        <p:guide orient="horz" pos="1080"/>
        <p:guide orient="horz" pos="1404"/>
        <p:guide orient="horz" pos="1296"/>
        <p:guide orient="horz" pos="864"/>
        <p:guide pos="2880"/>
        <p:guide pos="1728"/>
        <p:guide pos="721"/>
        <p:guide pos="1144"/>
        <p:guide pos="3455"/>
        <p:guide pos="5184"/>
        <p:guide pos="2305"/>
        <p:guide pos="40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100" d="100"/>
          <a:sy n="100" d="100"/>
        </p:scale>
        <p:origin x="-428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D67F9C-A2C1-4477-AB58-A0A812EEA743}" type="datetime1">
              <a:rPr lang="en-US" altLang="en-US"/>
              <a:pPr/>
              <a:t>4/5/2017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3040EA-7C1E-407E-A779-975D1115D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816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64B99F5-A2F4-4D5B-920D-73EBDC4741A4}" type="datetime1">
              <a:rPr lang="en-US" altLang="en-US"/>
              <a:pPr/>
              <a:t>4/5/2017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8549A31-F3BE-41D7-8F9B-E6C3D7ACC4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748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0B8CE44-63C8-44C7-8E2D-251430475832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563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ea typeface="ＭＳ Ｐゴシック" charset="-128"/>
              </a:rPr>
              <a:t>Talk about writing code (organic) versus reading code (linear, top to bottom) [diagrams]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9A31-F3BE-41D7-8F9B-E6C3D7ACC45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35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ea typeface="ＭＳ Ｐゴシック" charset="-128"/>
              </a:rPr>
              <a:t>Lead to coding videos as an alternative learning method [picture of bad quality tutorial]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9A31-F3BE-41D7-8F9B-E6C3D7ACC45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722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ea typeface="ＭＳ Ｐゴシック" charset="-128"/>
              </a:rPr>
              <a:t>Possible storage ideas: [with short example pictures]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9A31-F3BE-41D7-8F9B-E6C3D7ACC45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471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600" dirty="0">
                <a:ea typeface="ＭＳ Ｐゴシック" charset="-128"/>
              </a:rPr>
              <a:t>Compact size [show numbers vs xml/</a:t>
            </a:r>
            <a:r>
              <a:rPr lang="en-CA" sz="1600" dirty="0" err="1">
                <a:ea typeface="ＭＳ Ｐゴシック" charset="-128"/>
              </a:rPr>
              <a:t>json</a:t>
            </a:r>
            <a:r>
              <a:rPr lang="en-CA" sz="1600" dirty="0">
                <a:ea typeface="ＭＳ Ｐゴシック" charset="-128"/>
              </a:rPr>
              <a:t>,</a:t>
            </a:r>
            <a:r>
              <a:rPr lang="en-CA" sz="1600" b="1" dirty="0">
                <a:ea typeface="ＭＳ Ｐゴシック" charset="-128"/>
              </a:rPr>
              <a:t> emphasize why important for BITR]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9A31-F3BE-41D7-8F9B-E6C3D7ACC45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659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ea typeface="ＭＳ Ｐゴシック" charset="-128"/>
              </a:rPr>
              <a:t>Describe capabilities [play, pause, copy/paste, </a:t>
            </a:r>
            <a:r>
              <a:rPr lang="en-CA" dirty="0" err="1">
                <a:ea typeface="ＭＳ Ｐゴシック" charset="-128"/>
              </a:rPr>
              <a:t>fastforward</a:t>
            </a:r>
            <a:r>
              <a:rPr lang="en-CA" dirty="0">
                <a:ea typeface="ＭＳ Ｐゴシック" charset="-128"/>
              </a:rPr>
              <a:t>, rewind, seek, streaming capability]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9A31-F3BE-41D7-8F9B-E6C3D7ACC45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60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ea typeface="ＭＳ Ｐゴシック" charset="-128"/>
              </a:rPr>
              <a:t>Describe playback sequence (loading frames and applying changes iteratively to the text)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9A31-F3BE-41D7-8F9B-E6C3D7ACC45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555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Explore impact on how it affects someone learning a codebase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Plagiarism detection</a:t>
            </a:r>
          </a:p>
          <a:p>
            <a:pPr marL="285750" lvl="2" indent="-285750"/>
            <a:r>
              <a:rPr lang="en-CA" dirty="0">
                <a:ea typeface="ＭＳ Ｐゴシック" charset="-128"/>
              </a:rPr>
              <a:t>[application to grading assignments and knowing if the user was legit]</a:t>
            </a:r>
          </a:p>
          <a:p>
            <a:pPr marL="285750" lvl="2" indent="-285750"/>
            <a:r>
              <a:rPr lang="en-CA" dirty="0">
                <a:ea typeface="ＭＳ Ｐゴシック" charset="-128"/>
              </a:rPr>
              <a:t>Expand to multicast streaming [live streams using BITR as the protocol]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9A31-F3BE-41D7-8F9B-E6C3D7ACC45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0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an 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9A31-F3BE-41D7-8F9B-E6C3D7ACC45A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88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2" descr="2014_logo_only_revers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600" b="0" i="0" kern="0" cap="all" spc="150" baseline="0">
                <a:solidFill>
                  <a:schemeClr val="tx1"/>
                </a:solidFill>
                <a:latin typeface="Whitney Bold"/>
                <a:cs typeface="Whitney Bold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Whitney Book"/>
                <a:cs typeface="Whitney Boo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all" spc="150" normalizeH="0" baseline="0">
                <a:solidFill>
                  <a:srgbClr val="0C2344"/>
                </a:solidFill>
                <a:latin typeface="Whitney Bold"/>
                <a:cs typeface="Whitney Bold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663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2016_UBCStandard_Signature_ReverseRGB7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443038"/>
            <a:ext cx="477043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4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3" descr="s4b282c20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600" b="0" i="0" kern="0" cap="all" spc="150" baseline="0">
                <a:solidFill>
                  <a:srgbClr val="FFFFFF"/>
                </a:solidFill>
                <a:latin typeface="Whitney Bold"/>
                <a:cs typeface="Whitney Bold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rgbClr val="FFFFFF"/>
                </a:solidFill>
                <a:latin typeface="Whitney Book"/>
                <a:cs typeface="Whitney Boo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all" spc="150" normalizeH="0" baseline="0">
                <a:solidFill>
                  <a:srgbClr val="FFFFFF"/>
                </a:solidFill>
                <a:latin typeface="Whitney Bold"/>
                <a:cs typeface="Whitney Bold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36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/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</a:pPr>
            <a:fld id="{E2C5C4E2-DBE9-444C-96AE-28163D99F5B7}" type="slidenum">
              <a:rPr lang="en-US" altLang="en-US" sz="900">
                <a:solidFill>
                  <a:srgbClr val="FFFFFF"/>
                </a:solidFill>
                <a:latin typeface="Whitney Book" pitchFamily="1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1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2" descr="2014_logo_only_revers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8"/>
            <a:ext cx="5430376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3000" b="0" i="0" kern="0" cap="all" spc="150" baseline="0">
                <a:solidFill>
                  <a:schemeClr val="tx1"/>
                </a:solidFill>
                <a:latin typeface="Whitney Bold"/>
                <a:cs typeface="Whitney Bold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41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/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</a:pPr>
            <a:fld id="{702E84BA-B16F-4C26-B155-F1CF14A926EC}" type="slidenum">
              <a:rPr lang="en-US" altLang="en-US" sz="900">
                <a:solidFill>
                  <a:srgbClr val="FFFFFF"/>
                </a:solidFill>
                <a:latin typeface="Whitney Book" pitchFamily="1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1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3" descr="s4b282c20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8"/>
            <a:ext cx="5430376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3000" b="0" i="0" kern="0" cap="all" spc="150" baseline="0">
                <a:solidFill>
                  <a:srgbClr val="FFFFFF"/>
                </a:solidFill>
                <a:latin typeface="Whitney Bold"/>
                <a:cs typeface="Whitney Bold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985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4b282c20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4"/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</a:pPr>
            <a:fld id="{362FD6FC-74DD-4A8C-B789-EC49CA8B15F7}" type="slidenum">
              <a:rPr lang="en-US" altLang="en-US" sz="900">
                <a:latin typeface="Whitney Book" pitchFamily="1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CA" altLang="en-US" sz="900">
              <a:latin typeface="Whitney Book" pitchFamily="1" charset="0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0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0" i="0" u="none" strike="noStrike" kern="1200" cap="all" spc="15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Whitney Bold"/>
                <a:cs typeface="Whitney Bold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latin typeface="Whitney Medium"/>
                <a:cs typeface="Whitney Medium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latin typeface="Whitney Medium"/>
                <a:cs typeface="Whitney Medium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latin typeface="Whitney Book"/>
                <a:cs typeface="Whitney Book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Whitney Book"/>
                <a:cs typeface="Whitney Book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4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14_logo_only_revers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4"/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</a:pPr>
            <a:fld id="{B6D6BEA3-527E-4980-BDFA-9A8DF999465C}" type="slidenum">
              <a:rPr lang="en-US" altLang="en-US" sz="900">
                <a:solidFill>
                  <a:srgbClr val="FFFFFF"/>
                </a:solidFill>
                <a:latin typeface="Whitney Book" pitchFamily="1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1" charset="0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0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0" i="0" u="none" strike="noStrike" kern="1200" cap="all" spc="1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 Bold"/>
                <a:cs typeface="Whitney Bold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Whitney Medium"/>
                <a:cs typeface="Whitney Medium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Whitney Medium"/>
                <a:cs typeface="Whitney Medium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Whitney Book"/>
                <a:cs typeface="Whitney Book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Whitney Book"/>
                <a:cs typeface="Whitney Book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2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/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</a:pPr>
            <a:fld id="{14D9D52D-6BDA-4F95-B954-D2104DB95B06}" type="slidenum">
              <a:rPr lang="en-US" altLang="en-US" sz="900">
                <a:latin typeface="Whitney Book" pitchFamily="1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CA" altLang="en-US" sz="900">
              <a:latin typeface="Whitney Book" pitchFamily="1" charset="0"/>
            </a:endParaRPr>
          </a:p>
        </p:txBody>
      </p:sp>
      <p:pic>
        <p:nvPicPr>
          <p:cNvPr id="5" name="Picture 3" descr="s4b282c20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422275"/>
            <a:ext cx="3635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0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0" i="0" u="none" strike="noStrike" kern="1200" cap="all" spc="15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Whitney Bold"/>
                <a:cs typeface="Whitney Bold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latin typeface="Whitney Medium"/>
                <a:cs typeface="Whitney Medium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latin typeface="Whitney Medium"/>
                <a:cs typeface="Whitney Medium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latin typeface="Whitney Book"/>
                <a:cs typeface="Whitney Book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Whitney Book"/>
                <a:cs typeface="Whitney Book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9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/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</a:pPr>
            <a:fld id="{D844EF6E-304A-4D60-AB9E-EF90180F0D68}" type="slidenum">
              <a:rPr lang="en-US" altLang="en-US" sz="900">
                <a:solidFill>
                  <a:srgbClr val="FFFFFF"/>
                </a:solidFill>
                <a:latin typeface="Whitney Book" pitchFamily="1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1" charset="0"/>
            </a:endParaRPr>
          </a:p>
        </p:txBody>
      </p:sp>
      <p:pic>
        <p:nvPicPr>
          <p:cNvPr id="5" name="Picture 2" descr="2014_logo_only_revers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47307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0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0" i="0" u="none" strike="noStrike" kern="1200" cap="all" spc="1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 Bold"/>
                <a:cs typeface="Whitney Bold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Whitney Medium"/>
                <a:cs typeface="Whitney Medium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Whitney Medium"/>
                <a:cs typeface="Whitney Medium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Whitney Book"/>
                <a:cs typeface="Whitney Book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Whitney Book"/>
                <a:cs typeface="Whitney Book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2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BC_2016_Signature_Wide_28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439863"/>
            <a:ext cx="477043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73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68" r:id="rId1"/>
    <p:sldLayoutId id="2147484969" r:id="rId2"/>
    <p:sldLayoutId id="2147484970" r:id="rId3"/>
    <p:sldLayoutId id="2147484971" r:id="rId4"/>
    <p:sldLayoutId id="2147484972" r:id="rId5"/>
    <p:sldLayoutId id="2147484973" r:id="rId6"/>
    <p:sldLayoutId id="2147484974" r:id="rId7"/>
    <p:sldLayoutId id="2147484975" r:id="rId8"/>
    <p:sldLayoutId id="2147484976" r:id="rId9"/>
    <p:sldLayoutId id="2147484977" r:id="rId10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Placeholder 3"/>
          <p:cNvSpPr>
            <a:spLocks noGrp="1"/>
          </p:cNvSpPr>
          <p:nvPr>
            <p:ph type="body" sz="quarter" idx="11"/>
          </p:nvPr>
        </p:nvSpPr>
        <p:spPr bwMode="auto">
          <a:xfrm>
            <a:off x="365125" y="1131590"/>
            <a:ext cx="5430838" cy="18240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CA" spc="100" dirty="0">
                <a:ea typeface="ＭＳ Ｐゴシック" charset="-128"/>
              </a:rPr>
              <a:t>Efficient Interactive Text Playback for Code Sharing and Tutorials</a:t>
            </a:r>
            <a:endParaRPr lang="en-US" spc="100" dirty="0">
              <a:ea typeface="ＭＳ Ｐゴシック" charset="-128"/>
            </a:endParaRPr>
          </a:p>
        </p:txBody>
      </p:sp>
      <p:sp>
        <p:nvSpPr>
          <p:cNvPr id="16386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379222" y="3795886"/>
            <a:ext cx="5430838" cy="32226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>
                <a:ea typeface="ＭＳ Ｐゴシック" charset="-128"/>
              </a:rPr>
              <a:t>Undergraduate Research Conference 2017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6260" y="4371950"/>
            <a:ext cx="5430838" cy="504056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>
                <a:ea typeface="ＭＳ Ｐゴシック" charset="-128"/>
              </a:rPr>
              <a:t>Eric Huang</a:t>
            </a:r>
          </a:p>
          <a:p>
            <a:pPr>
              <a:buFont typeface="Arial" charset="0"/>
              <a:buNone/>
              <a:defRPr/>
            </a:pPr>
            <a:r>
              <a:rPr lang="en-US" dirty="0">
                <a:ea typeface="ＭＳ Ｐゴシック" charset="-128"/>
              </a:rPr>
              <a:t>Ramon Lawrence</a:t>
            </a:r>
          </a:p>
          <a:p>
            <a:pPr>
              <a:buFont typeface="Arial" charset="0"/>
              <a:buNone/>
              <a:defRPr/>
            </a:pPr>
            <a:r>
              <a:rPr lang="en-US" dirty="0">
                <a:ea typeface="ＭＳ Ｐゴシック" charset="-128"/>
              </a:rPr>
              <a:t>Computer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 err="1">
                <a:ea typeface="ＭＳ Ｐゴシック" charset="-128"/>
              </a:rPr>
              <a:t>BITr</a:t>
            </a:r>
            <a:r>
              <a:rPr lang="en-CA" dirty="0">
                <a:ea typeface="ＭＳ Ｐゴシック" charset="-128"/>
              </a:rPr>
              <a:t> terminology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lvl="1" indent="-285750">
              <a:defRPr/>
            </a:pPr>
            <a:r>
              <a:rPr lang="en-CA" sz="2400" dirty="0">
                <a:ea typeface="ＭＳ Ｐゴシック" charset="-128"/>
              </a:rPr>
              <a:t>Timeline – a sequence of frames</a:t>
            </a:r>
          </a:p>
          <a:p>
            <a:pPr marL="825750" lvl="2" indent="-285750">
              <a:defRPr/>
            </a:pPr>
            <a:r>
              <a:rPr lang="en-CA" sz="2000" dirty="0">
                <a:ea typeface="ＭＳ Ｐゴシック" charset="-128"/>
              </a:rPr>
              <a:t>Forms a complete BITR file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960" y="2427732"/>
            <a:ext cx="2201741" cy="2168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103" y="1707654"/>
            <a:ext cx="2641289" cy="3121522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4739701" y="2319719"/>
            <a:ext cx="648072" cy="2384405"/>
          </a:xfrm>
          <a:prstGeom prst="rightBrace">
            <a:avLst/>
          </a:prstGeom>
          <a:ln w="5715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9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39738" y="411163"/>
            <a:ext cx="7661275" cy="623887"/>
          </a:xfrm>
        </p:spPr>
        <p:txBody>
          <a:bodyPr/>
          <a:lstStyle/>
          <a:p>
            <a:pPr>
              <a:defRPr/>
            </a:pPr>
            <a:r>
              <a:rPr lang="en-CA" dirty="0">
                <a:ea typeface="ＭＳ Ｐゴシック" charset="-128"/>
              </a:rPr>
              <a:t>BITR example</a:t>
            </a:r>
            <a:endParaRPr dirty="0">
              <a:ea typeface="ＭＳ Ｐゴシック" charset="-12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9738" y="1131888"/>
            <a:ext cx="7661275" cy="3697287"/>
          </a:xfrm>
        </p:spPr>
        <p:txBody>
          <a:bodyPr/>
          <a:lstStyle/>
          <a:p>
            <a:pPr>
              <a:defRPr/>
            </a:pPr>
            <a:r>
              <a:rPr lang="en-CA" sz="3600">
                <a:ea typeface="ＭＳ Ｐゴシック" charset="-128"/>
              </a:rPr>
              <a:t>User </a:t>
            </a:r>
            <a:r>
              <a:rPr lang="en-CA" sz="3600" dirty="0">
                <a:ea typeface="ＭＳ Ｐゴシック" charset="-128"/>
              </a:rPr>
              <a:t>types “cat”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38" y="2283718"/>
            <a:ext cx="2141364" cy="21090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474" y="2283718"/>
            <a:ext cx="2126938" cy="2110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785" y="2269521"/>
            <a:ext cx="2164228" cy="212323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635347" y="3157567"/>
            <a:ext cx="505882" cy="3613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376657" y="3157567"/>
            <a:ext cx="505882" cy="3613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Bitr</a:t>
            </a:r>
            <a:r>
              <a:rPr lang="en-US" dirty="0"/>
              <a:t> example: Speed control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15566"/>
            <a:ext cx="5433046" cy="42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Bitr</a:t>
            </a:r>
            <a:r>
              <a:rPr lang="en-US" dirty="0"/>
              <a:t> example: seek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15566"/>
            <a:ext cx="5472039" cy="42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Bitr</a:t>
            </a:r>
            <a:r>
              <a:rPr lang="en-US" dirty="0"/>
              <a:t> example: copy &amp; paste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885560"/>
            <a:ext cx="5483576" cy="424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6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39738" y="411163"/>
            <a:ext cx="7661275" cy="623887"/>
          </a:xfrm>
        </p:spPr>
        <p:txBody>
          <a:bodyPr/>
          <a:lstStyle/>
          <a:p>
            <a:pPr>
              <a:defRPr/>
            </a:pPr>
            <a:r>
              <a:rPr lang="en-CA" dirty="0">
                <a:ea typeface="ＭＳ Ｐゴシック" charset="-128"/>
              </a:rPr>
              <a:t>Experimental results</a:t>
            </a:r>
            <a:endParaRPr dirty="0">
              <a:ea typeface="ＭＳ Ｐゴシック" charset="-12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067944" y="843558"/>
            <a:ext cx="3772221" cy="743064"/>
          </a:xfrm>
        </p:spPr>
        <p:txBody>
          <a:bodyPr/>
          <a:lstStyle/>
          <a:p>
            <a:pPr lvl="0">
              <a:defRPr/>
            </a:pPr>
            <a:r>
              <a:rPr lang="en-CA" sz="1800" dirty="0">
                <a:ea typeface="ＭＳ Ｐゴシック" charset="-128"/>
              </a:rPr>
              <a:t>Video: 	49,707,974 bytes (47.4MB)</a:t>
            </a:r>
          </a:p>
          <a:p>
            <a:pPr>
              <a:defRPr/>
            </a:pPr>
            <a:r>
              <a:rPr lang="en-CA" sz="1800" dirty="0">
                <a:ea typeface="ＭＳ Ｐゴシック" charset="-128"/>
              </a:rPr>
              <a:t>BITR: 		  </a:t>
            </a:r>
            <a:r>
              <a:rPr lang="en-CA" sz="1800" b="1" dirty="0">
                <a:ea typeface="ＭＳ Ｐゴシック" charset="-128"/>
              </a:rPr>
              <a:t>1,844</a:t>
            </a:r>
            <a:r>
              <a:rPr lang="en-CA" sz="1800" dirty="0">
                <a:ea typeface="ＭＳ Ｐゴシック" charset="-128"/>
              </a:rPr>
              <a:t> bytes (2KB)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1800" dirty="0">
              <a:ea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5" y="1694792"/>
            <a:ext cx="68707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>
                <a:ea typeface="ＭＳ Ｐゴシック" charset="-128"/>
              </a:rPr>
              <a:t>applications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lvl="2" indent="-285750"/>
            <a:r>
              <a:rPr lang="en-CA" sz="3600" dirty="0">
                <a:ea typeface="ＭＳ Ｐゴシック" charset="-128"/>
              </a:rPr>
              <a:t>Codebase familiarization</a:t>
            </a:r>
          </a:p>
          <a:p>
            <a:pPr marL="285750" lvl="2" indent="-285750"/>
            <a:r>
              <a:rPr lang="en-CA" sz="3600" dirty="0">
                <a:ea typeface="ＭＳ Ｐゴシック" charset="-128"/>
              </a:rPr>
              <a:t>Plagiarism detection</a:t>
            </a:r>
          </a:p>
          <a:p>
            <a:pPr marL="285750" lvl="2" indent="-285750"/>
            <a:r>
              <a:rPr lang="en-CA" sz="3600" dirty="0">
                <a:ea typeface="ＭＳ Ｐゴシック" charset="-128"/>
              </a:rPr>
              <a:t>Multicast streaming</a:t>
            </a:r>
          </a:p>
          <a:p>
            <a:pPr marL="285750" lvl="2" indent="-285750"/>
            <a:endParaRPr lang="en-CA" dirty="0">
              <a:ea typeface="ＭＳ Ｐゴシック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575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39738" y="411163"/>
            <a:ext cx="7661275" cy="623887"/>
          </a:xfrm>
        </p:spPr>
        <p:txBody>
          <a:bodyPr/>
          <a:lstStyle/>
          <a:p>
            <a:pPr>
              <a:defRPr/>
            </a:pPr>
            <a:r>
              <a:rPr lang="en-CA" dirty="0">
                <a:ea typeface="ＭＳ Ｐゴシック" charset="-128"/>
              </a:rPr>
              <a:t>Conclusions and future work</a:t>
            </a:r>
            <a:endParaRPr dirty="0">
              <a:ea typeface="ＭＳ Ｐゴシック" charset="-12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9738" y="1131888"/>
            <a:ext cx="7661275" cy="3697287"/>
          </a:xfrm>
        </p:spPr>
        <p:txBody>
          <a:bodyPr/>
          <a:lstStyle/>
          <a:p>
            <a:pPr marL="285750" lvl="1" indent="-285750">
              <a:defRPr/>
            </a:pPr>
            <a:r>
              <a:rPr lang="en-CA" sz="3600" dirty="0">
                <a:ea typeface="ＭＳ Ｐゴシック" charset="-128"/>
              </a:rPr>
              <a:t>Simultaneous multiple file support</a:t>
            </a:r>
          </a:p>
          <a:p>
            <a:pPr marL="285750" lvl="1" indent="-285750">
              <a:defRPr/>
            </a:pPr>
            <a:r>
              <a:rPr lang="en-CA" sz="3600" dirty="0">
                <a:ea typeface="ＭＳ Ｐゴシック" charset="-128"/>
              </a:rPr>
              <a:t>Edit cursor position, mouse cursor</a:t>
            </a:r>
          </a:p>
          <a:p>
            <a:pPr marL="285750" lvl="1" indent="-285750">
              <a:defRPr/>
            </a:pPr>
            <a:r>
              <a:rPr lang="en-CA" sz="3600" dirty="0">
                <a:ea typeface="ＭＳ Ｐゴシック" charset="-128"/>
              </a:rPr>
              <a:t>Annotation support</a:t>
            </a:r>
          </a:p>
          <a:p>
            <a:pPr lvl="1" indent="0" algn="ctr">
              <a:buNone/>
              <a:defRPr/>
            </a:pPr>
            <a:endParaRPr lang="en-CA" dirty="0">
              <a:ea typeface="ＭＳ Ｐゴシック" charset="-128"/>
            </a:endParaRPr>
          </a:p>
          <a:p>
            <a:pPr lvl="1" indent="0" algn="ctr">
              <a:buNone/>
              <a:defRPr/>
            </a:pPr>
            <a:endParaRPr lang="en-CA" dirty="0">
              <a:ea typeface="ＭＳ Ｐゴシック" charset="-128"/>
            </a:endParaRPr>
          </a:p>
          <a:p>
            <a:pPr lvl="1" indent="0" algn="ctr">
              <a:buNone/>
              <a:defRPr/>
            </a:pPr>
            <a:endParaRPr lang="en-CA" dirty="0">
              <a:ea typeface="ＭＳ Ｐゴシック" charset="-128"/>
            </a:endParaRPr>
          </a:p>
          <a:p>
            <a:pPr lvl="1" indent="0" algn="ctr">
              <a:buNone/>
              <a:defRPr/>
            </a:pPr>
            <a:r>
              <a:rPr lang="en-CA" dirty="0">
                <a:ea typeface="ＭＳ Ｐゴシック" charset="-128"/>
              </a:rPr>
              <a:t>Special thanks to Dr. Ramon Lawrence for his continued support and mentorship throughout my undergraduate degree.</a:t>
            </a:r>
          </a:p>
        </p:txBody>
      </p:sp>
    </p:spTree>
    <p:extLst>
      <p:ext uri="{BB962C8B-B14F-4D97-AF65-F5344CB8AC3E}">
        <p14:creationId xmlns:p14="http://schemas.microsoft.com/office/powerpoint/2010/main" val="4190792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39738" y="411163"/>
            <a:ext cx="7661275" cy="623887"/>
          </a:xfrm>
        </p:spPr>
        <p:txBody>
          <a:bodyPr/>
          <a:lstStyle/>
          <a:p>
            <a:pPr>
              <a:defRPr/>
            </a:pPr>
            <a:r>
              <a:rPr lang="en-CA" dirty="0">
                <a:ea typeface="ＭＳ Ｐゴシック" charset="-128"/>
              </a:rPr>
              <a:t>Background</a:t>
            </a:r>
            <a:endParaRPr dirty="0">
              <a:ea typeface="ＭＳ Ｐゴシック" charset="-12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9738" y="1131888"/>
            <a:ext cx="7661275" cy="3697287"/>
          </a:xfrm>
        </p:spPr>
        <p:txBody>
          <a:bodyPr/>
          <a:lstStyle/>
          <a:p>
            <a:pPr marL="342900" indent="-342900">
              <a:buFont typeface="Arial" charset="0"/>
              <a:buChar char="•"/>
              <a:defRPr/>
            </a:pPr>
            <a:r>
              <a:rPr lang="en-CA" sz="2000" dirty="0">
                <a:ea typeface="ＭＳ Ｐゴシック" charset="-128"/>
              </a:rPr>
              <a:t>Software is written organically in a dynamic, fluid fashion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CA" sz="2000" dirty="0">
                <a:ea typeface="ＭＳ Ｐゴシック" charset="-128"/>
              </a:rPr>
              <a:t>We read it linearly, top to bottom </a:t>
            </a:r>
            <a:r>
              <a:rPr lang="mr-IN" sz="2000" dirty="0">
                <a:ea typeface="ＭＳ Ｐゴシック" charset="-128"/>
              </a:rPr>
              <a:t>–</a:t>
            </a:r>
            <a:r>
              <a:rPr lang="en-CA" sz="2000" dirty="0">
                <a:ea typeface="ＭＳ Ｐゴシック" charset="-128"/>
              </a:rPr>
              <a:t> why?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98120"/>
            <a:ext cx="3840182" cy="23463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38" y="2113409"/>
            <a:ext cx="3053163" cy="2715766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652523" y="3225632"/>
            <a:ext cx="687847" cy="4913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sz="3200" dirty="0">
                <a:ea typeface="ＭＳ Ｐゴシック" charset="-128"/>
              </a:rPr>
              <a:t>The modern solution to this problem: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779662"/>
            <a:ext cx="4344226" cy="290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9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39738" y="411163"/>
            <a:ext cx="7661275" cy="623887"/>
          </a:xfrm>
        </p:spPr>
        <p:txBody>
          <a:bodyPr/>
          <a:lstStyle/>
          <a:p>
            <a:pPr>
              <a:defRPr/>
            </a:pPr>
            <a:r>
              <a:rPr lang="en-CA" dirty="0">
                <a:ea typeface="ＭＳ Ｐゴシック" charset="-128"/>
              </a:rPr>
              <a:t>Motivation</a:t>
            </a:r>
            <a:endParaRPr dirty="0">
              <a:ea typeface="ＭＳ Ｐゴシック" charset="-12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9738" y="1131888"/>
            <a:ext cx="7661275" cy="36972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3200" dirty="0">
                <a:ea typeface="ＭＳ Ｐゴシック" charset="-128"/>
              </a:rPr>
              <a:t>The problem with videos:</a:t>
            </a:r>
          </a:p>
          <a:p>
            <a:pPr marL="825750" lvl="2" indent="-285750">
              <a:defRPr/>
            </a:pPr>
            <a:r>
              <a:rPr lang="en-CA" sz="2800" dirty="0">
                <a:ea typeface="ＭＳ Ｐゴシック" charset="-128"/>
              </a:rPr>
              <a:t>File size</a:t>
            </a:r>
          </a:p>
          <a:p>
            <a:pPr marL="825750" lvl="2" indent="-285750">
              <a:defRPr/>
            </a:pPr>
            <a:r>
              <a:rPr lang="en-CA" sz="2800" dirty="0">
                <a:ea typeface="ＭＳ Ｐゴシック" charset="-128"/>
              </a:rPr>
              <a:t>Quality</a:t>
            </a:r>
          </a:p>
          <a:p>
            <a:pPr marL="825750" lvl="2" indent="-285750">
              <a:defRPr/>
            </a:pPr>
            <a:r>
              <a:rPr lang="en-CA" sz="2800" dirty="0">
                <a:ea typeface="ＭＳ Ｐゴシック" charset="-128"/>
              </a:rPr>
              <a:t>Immutability </a:t>
            </a:r>
            <a:r>
              <a:rPr lang="mr-IN" sz="2800" dirty="0">
                <a:ea typeface="ＭＳ Ｐゴシック" charset="-128"/>
              </a:rPr>
              <a:t>–</a:t>
            </a:r>
            <a:r>
              <a:rPr lang="en-CA" sz="2800" dirty="0">
                <a:ea typeface="ＭＳ Ｐゴシック" charset="-128"/>
              </a:rPr>
              <a:t> Copy &amp; Paste</a:t>
            </a:r>
          </a:p>
          <a:p>
            <a:pPr marL="285750" lvl="1" indent="-285750">
              <a:defRPr/>
            </a:pPr>
            <a:endParaRPr lang="en-CA" sz="32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614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 indent="0" algn="ctr">
              <a:buNone/>
              <a:defRPr/>
            </a:pPr>
            <a:r>
              <a:rPr lang="en-CA" sz="2800" b="1" dirty="0">
                <a:ea typeface="ＭＳ Ｐゴシック" charset="-128"/>
              </a:rPr>
              <a:t>Core idea</a:t>
            </a:r>
            <a:r>
              <a:rPr lang="en-CA" sz="2800" dirty="0">
                <a:ea typeface="ＭＳ Ｐゴシック" charset="-128"/>
              </a:rPr>
              <a:t>: </a:t>
            </a:r>
          </a:p>
          <a:p>
            <a:pPr lvl="1" indent="0" algn="ctr">
              <a:buNone/>
              <a:defRPr/>
            </a:pPr>
            <a:r>
              <a:rPr lang="en-CA" sz="2400" dirty="0">
                <a:ea typeface="ＭＳ Ｐゴシック" charset="-128"/>
              </a:rPr>
              <a:t>“What if we stored a recording of the text itself, instead?”</a:t>
            </a:r>
          </a:p>
          <a:p>
            <a:pPr marL="285750" lvl="1" indent="-285750">
              <a:defRPr/>
            </a:pPr>
            <a:endParaRPr lang="en-CA" sz="2400" dirty="0">
              <a:ea typeface="ＭＳ Ｐゴシック" charset="-128"/>
            </a:endParaRPr>
          </a:p>
          <a:p>
            <a:pPr marL="285750" lvl="1" indent="-285750">
              <a:defRPr/>
            </a:pPr>
            <a:r>
              <a:rPr lang="en-CA" sz="2400" dirty="0">
                <a:ea typeface="ＭＳ Ｐゴシック" charset="-128"/>
              </a:rPr>
              <a:t>Benefits:</a:t>
            </a:r>
          </a:p>
          <a:p>
            <a:pPr marL="825750" lvl="2" indent="-285750">
              <a:defRPr/>
            </a:pPr>
            <a:r>
              <a:rPr lang="en-CA" sz="2000" dirty="0">
                <a:ea typeface="ＭＳ Ｐゴシック" charset="-128"/>
              </a:rPr>
              <a:t>Significantly smaller file size</a:t>
            </a:r>
          </a:p>
          <a:p>
            <a:pPr marL="825750" lvl="2" indent="-285750">
              <a:defRPr/>
            </a:pPr>
            <a:r>
              <a:rPr lang="en-CA" sz="2000" dirty="0">
                <a:ea typeface="ＭＳ Ｐゴシック" charset="-128"/>
              </a:rPr>
              <a:t>Perfect quality</a:t>
            </a:r>
          </a:p>
          <a:p>
            <a:pPr marL="825750" lvl="2" indent="-285750">
              <a:defRPr/>
            </a:pPr>
            <a:r>
              <a:rPr lang="en-CA" sz="2000" dirty="0">
                <a:ea typeface="ＭＳ Ｐゴシック" charset="-128"/>
              </a:rPr>
              <a:t>Can manipulate like other text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346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ea typeface="ＭＳ Ｐゴシック" charset="-128"/>
              </a:rPr>
              <a:t>Compact storage by only recording timestamps and keystrokes</a:t>
            </a:r>
          </a:p>
          <a:p>
            <a:pPr marL="825750" lvl="2" indent="-285750">
              <a:defRPr/>
            </a:pPr>
            <a:r>
              <a:rPr lang="en-CA" sz="2000" b="1" dirty="0">
                <a:ea typeface="ＭＳ Ｐゴシック" charset="-128"/>
              </a:rPr>
              <a:t>Result: </a:t>
            </a:r>
            <a:r>
              <a:rPr lang="en-CA" sz="2000" dirty="0" err="1">
                <a:ea typeface="ＭＳ Ｐゴシック" charset="-128"/>
              </a:rPr>
              <a:t>Filesize</a:t>
            </a:r>
            <a:r>
              <a:rPr lang="en-CA" sz="2000" dirty="0">
                <a:ea typeface="ＭＳ Ｐゴシック" charset="-128"/>
              </a:rPr>
              <a:t> is bounded only by number of actions, not length</a:t>
            </a:r>
            <a:endParaRPr lang="en-CA" sz="2000" b="1" dirty="0">
              <a:ea typeface="ＭＳ Ｐゴシック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2400" dirty="0">
              <a:ea typeface="ＭＳ Ｐゴシック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ea typeface="ＭＳ Ｐゴシック" charset="-128"/>
              </a:rPr>
              <a:t>Storage format?</a:t>
            </a:r>
          </a:p>
          <a:p>
            <a:pPr marL="825750" lvl="2" indent="-285750">
              <a:defRPr/>
            </a:pPr>
            <a:r>
              <a:rPr lang="en-CA" sz="2000" dirty="0">
                <a:ea typeface="ＭＳ Ｐゴシック" charset="-128"/>
              </a:rPr>
              <a:t>Markup (XML, JSON) – human readable, but high overhead. Requires complex/slow parsing.</a:t>
            </a:r>
          </a:p>
          <a:p>
            <a:pPr marL="825750" lvl="2" indent="-285750">
              <a:defRPr/>
            </a:pPr>
            <a:r>
              <a:rPr lang="en-CA" sz="2000" dirty="0">
                <a:ea typeface="ＭＳ Ｐゴシック" charset="-128"/>
              </a:rPr>
              <a:t>Binary – not human readable, but very compact. Cheaper parse.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7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39738" y="411163"/>
            <a:ext cx="7661275" cy="623887"/>
          </a:xfrm>
        </p:spPr>
        <p:txBody>
          <a:bodyPr/>
          <a:lstStyle/>
          <a:p>
            <a:pPr>
              <a:defRPr/>
            </a:pPr>
            <a:r>
              <a:rPr lang="en-CA" dirty="0" err="1">
                <a:ea typeface="ＭＳ Ｐゴシック" charset="-128"/>
              </a:rPr>
              <a:t>Protobuf</a:t>
            </a:r>
            <a:r>
              <a:rPr lang="en-CA" dirty="0">
                <a:ea typeface="ＭＳ Ｐゴシック" charset="-128"/>
              </a:rPr>
              <a:t>: Google protocol buffers</a:t>
            </a:r>
            <a:endParaRPr dirty="0">
              <a:ea typeface="ＭＳ Ｐゴシック" charset="-12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9738" y="1131888"/>
            <a:ext cx="7661275" cy="3697287"/>
          </a:xfrm>
        </p:spPr>
        <p:txBody>
          <a:bodyPr/>
          <a:lstStyle/>
          <a:p>
            <a:pPr lvl="1" indent="0" algn="ctr">
              <a:buNone/>
              <a:defRPr/>
            </a:pPr>
            <a:r>
              <a:rPr lang="en-CA" sz="2800" b="1" dirty="0" err="1">
                <a:ea typeface="ＭＳ Ｐゴシック" charset="-128"/>
              </a:rPr>
              <a:t>Protobuf</a:t>
            </a:r>
            <a:r>
              <a:rPr lang="en-CA" sz="2800" dirty="0">
                <a:ea typeface="ＭＳ Ｐゴシック" charset="-128"/>
              </a:rPr>
              <a:t>: </a:t>
            </a:r>
          </a:p>
          <a:p>
            <a:pPr lvl="1" indent="0" algn="ctr">
              <a:buNone/>
              <a:defRPr/>
            </a:pPr>
            <a:r>
              <a:rPr lang="en-CA" sz="2000" dirty="0">
                <a:ea typeface="ＭＳ Ｐゴシック" charset="-128"/>
              </a:rPr>
              <a:t>“A binary record format designed for fast parsing and compact transfer”</a:t>
            </a:r>
          </a:p>
          <a:p>
            <a:pPr>
              <a:defRPr/>
            </a:pPr>
            <a:endParaRPr lang="en-CA" dirty="0">
              <a:ea typeface="ＭＳ Ｐゴシック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ea typeface="ＭＳ Ｐゴシック" charset="-128"/>
              </a:rPr>
              <a:t>Reasons for </a:t>
            </a:r>
            <a:r>
              <a:rPr lang="en-CA" sz="2400" dirty="0" err="1">
                <a:ea typeface="ＭＳ Ｐゴシック" charset="-128"/>
              </a:rPr>
              <a:t>Protobuf</a:t>
            </a:r>
            <a:r>
              <a:rPr lang="en-CA" sz="2400" dirty="0">
                <a:ea typeface="ＭＳ Ｐゴシック" charset="-128"/>
              </a:rPr>
              <a:t>:</a:t>
            </a:r>
          </a:p>
          <a:p>
            <a:pPr marL="825750" lvl="2" indent="-285750">
              <a:defRPr/>
            </a:pPr>
            <a:r>
              <a:rPr lang="en-CA" sz="1800" dirty="0">
                <a:ea typeface="ＭＳ Ｐゴシック" charset="-128"/>
              </a:rPr>
              <a:t>Extremely fast parse: </a:t>
            </a:r>
            <a:r>
              <a:rPr lang="en-CA" sz="1800" b="1" dirty="0">
                <a:ea typeface="ＭＳ Ｐゴシック" charset="-128"/>
              </a:rPr>
              <a:t>“20 to 100 times faster than XML”</a:t>
            </a:r>
          </a:p>
          <a:p>
            <a:pPr marL="825750" lvl="2" indent="-285750">
              <a:defRPr/>
            </a:pPr>
            <a:r>
              <a:rPr lang="en-CA" sz="1800" dirty="0">
                <a:ea typeface="ＭＳ Ｐゴシック" charset="-128"/>
              </a:rPr>
              <a:t>Compact size : </a:t>
            </a:r>
            <a:r>
              <a:rPr lang="en-CA" sz="1800" b="1" dirty="0">
                <a:ea typeface="ＭＳ Ｐゴシック" charset="-128"/>
              </a:rPr>
              <a:t>“3 to 10 times smaller than XML”</a:t>
            </a:r>
            <a:endParaRPr lang="en-CA" sz="1800" dirty="0">
              <a:ea typeface="ＭＳ Ｐゴシック" charset="-128"/>
            </a:endParaRPr>
          </a:p>
          <a:p>
            <a:pPr marL="825750" lvl="2" indent="-285750">
              <a:defRPr/>
            </a:pPr>
            <a:r>
              <a:rPr lang="en-CA" sz="1800" dirty="0">
                <a:ea typeface="ＭＳ Ｐゴシック" charset="-128"/>
              </a:rPr>
              <a:t>Parsing is easily susceptible to bugs</a:t>
            </a:r>
          </a:p>
          <a:p>
            <a:pPr marL="825750" lvl="2" indent="-285750">
              <a:defRPr/>
            </a:pPr>
            <a:r>
              <a:rPr lang="en-CA" sz="1800" dirty="0">
                <a:ea typeface="ＭＳ Ｐゴシック" charset="-128"/>
              </a:rPr>
              <a:t>Provides backwards compatibility</a:t>
            </a:r>
          </a:p>
          <a:p>
            <a:pPr marL="825750" lvl="2" indent="-285750">
              <a:defRPr/>
            </a:pPr>
            <a:r>
              <a:rPr lang="en-CA" sz="1800" dirty="0">
                <a:ea typeface="ＭＳ Ｐゴシック" charset="-128"/>
              </a:rPr>
              <a:t>Network ready </a:t>
            </a:r>
            <a:r>
              <a:rPr lang="mr-IN" sz="1800" dirty="0">
                <a:ea typeface="ＭＳ Ｐゴシック" charset="-128"/>
              </a:rPr>
              <a:t>–</a:t>
            </a:r>
            <a:r>
              <a:rPr lang="en-CA" sz="1800" dirty="0">
                <a:ea typeface="ＭＳ Ｐゴシック" charset="-128"/>
              </a:rPr>
              <a:t> no intermediate serialization required</a:t>
            </a:r>
          </a:p>
        </p:txBody>
      </p:sp>
    </p:spTree>
    <p:extLst>
      <p:ext uri="{BB962C8B-B14F-4D97-AF65-F5344CB8AC3E}">
        <p14:creationId xmlns:p14="http://schemas.microsoft.com/office/powerpoint/2010/main" val="266241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39738" y="411163"/>
            <a:ext cx="7661275" cy="623887"/>
          </a:xfrm>
        </p:spPr>
        <p:txBody>
          <a:bodyPr/>
          <a:lstStyle/>
          <a:p>
            <a:pPr>
              <a:defRPr/>
            </a:pPr>
            <a:r>
              <a:rPr lang="en-CA" dirty="0">
                <a:ea typeface="ＭＳ Ｐゴシック" charset="-128"/>
              </a:rPr>
              <a:t>BITR: Binary Interactive Text Recording</a:t>
            </a:r>
            <a:endParaRPr dirty="0">
              <a:ea typeface="ＭＳ Ｐゴシック" charset="-12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9738" y="1131889"/>
            <a:ext cx="7661275" cy="187191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ea typeface="ＭＳ Ｐゴシック" charset="-128"/>
              </a:rPr>
              <a:t>Core components:</a:t>
            </a:r>
          </a:p>
          <a:p>
            <a:pPr marL="825750" lvl="2" indent="-285750">
              <a:defRPr/>
            </a:pPr>
            <a:r>
              <a:rPr lang="en-CA" sz="2000" dirty="0">
                <a:ea typeface="ＭＳ Ｐゴシック" charset="-128"/>
              </a:rPr>
              <a:t>Reader 					</a:t>
            </a:r>
            <a:r>
              <a:rPr lang="mr-IN" sz="2000" dirty="0">
                <a:ea typeface="ＭＳ Ｐゴシック" charset="-128"/>
              </a:rPr>
              <a:t>–</a:t>
            </a:r>
            <a:r>
              <a:rPr lang="en-CA" sz="2000" dirty="0">
                <a:ea typeface="ＭＳ Ｐゴシック" charset="-128"/>
              </a:rPr>
              <a:t> 	Custom GUI (Java)</a:t>
            </a:r>
          </a:p>
          <a:p>
            <a:pPr marL="825750" lvl="2" indent="-285750">
              <a:defRPr/>
            </a:pPr>
            <a:r>
              <a:rPr lang="en-CA" sz="2000" dirty="0">
                <a:ea typeface="ＭＳ Ｐゴシック" charset="-128"/>
              </a:rPr>
              <a:t>Writer 					</a:t>
            </a:r>
            <a:r>
              <a:rPr lang="mr-IN" sz="2000" dirty="0">
                <a:ea typeface="ＭＳ Ｐゴシック" charset="-128"/>
              </a:rPr>
              <a:t>–</a:t>
            </a:r>
            <a:r>
              <a:rPr lang="en-US" sz="2000" dirty="0">
                <a:ea typeface="ＭＳ Ｐゴシック" charset="-128"/>
              </a:rPr>
              <a:t>	</a:t>
            </a:r>
            <a:r>
              <a:rPr lang="en-CA" sz="2000" dirty="0">
                <a:ea typeface="ＭＳ Ｐゴシック" charset="-128"/>
              </a:rPr>
              <a:t>IntelliJ Plugin</a:t>
            </a:r>
          </a:p>
          <a:p>
            <a:pPr marL="825750" lvl="2" indent="-285750">
              <a:defRPr/>
            </a:pPr>
            <a:r>
              <a:rPr lang="en-CA" sz="2000" dirty="0">
                <a:ea typeface="ＭＳ Ｐゴシック" charset="-128"/>
              </a:rPr>
              <a:t>File format specification 	</a:t>
            </a:r>
            <a:r>
              <a:rPr lang="mr-IN" sz="2000" dirty="0">
                <a:ea typeface="ＭＳ Ｐゴシック" charset="-128"/>
              </a:rPr>
              <a:t>–</a:t>
            </a:r>
            <a:r>
              <a:rPr lang="en-CA" sz="2000" dirty="0">
                <a:ea typeface="ＭＳ Ｐゴシック" charset="-128"/>
              </a:rPr>
              <a:t> 	</a:t>
            </a:r>
            <a:r>
              <a:rPr lang="en-CA" sz="2000" dirty="0" err="1">
                <a:ea typeface="ＭＳ Ｐゴシック" charset="-128"/>
              </a:rPr>
              <a:t>Protobuf</a:t>
            </a:r>
            <a:endParaRPr lang="en-CA" sz="2000" dirty="0">
              <a:ea typeface="ＭＳ Ｐゴシック" charset="-128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CA" sz="2400" dirty="0">
              <a:ea typeface="ＭＳ Ｐゴシック" charset="-128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ea typeface="ＭＳ Ｐゴシック" charset="-128"/>
              </a:rPr>
              <a:t>BITR features:</a:t>
            </a:r>
          </a:p>
          <a:p>
            <a:pPr marL="285750" lvl="1" indent="-285750">
              <a:defRPr/>
            </a:pPr>
            <a:endParaRPr lang="en-CA" sz="2000" dirty="0"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738" y="3723878"/>
            <a:ext cx="6821674" cy="169277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742950" lvl="1" indent="-285750" eaLnBrk="0" hangingPunc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sz="2000" dirty="0">
                <a:solidFill>
                  <a:srgbClr val="FFFFFF"/>
                </a:solidFill>
                <a:latin typeface="Whitney Medium"/>
                <a:ea typeface="ＭＳ Ｐゴシック" charset="-128"/>
                <a:cs typeface="Whitney Medium"/>
              </a:rPr>
              <a:t>Play/Pause</a:t>
            </a:r>
          </a:p>
          <a:p>
            <a:pPr marL="742950" lvl="1" indent="-285750" eaLnBrk="0" hangingPunc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sz="2000" dirty="0">
                <a:solidFill>
                  <a:srgbClr val="FFFFFF"/>
                </a:solidFill>
                <a:latin typeface="Whitney Medium"/>
                <a:ea typeface="ＭＳ Ｐゴシック" charset="-128"/>
                <a:cs typeface="Whitney Medium"/>
              </a:rPr>
              <a:t>Fast Forward</a:t>
            </a:r>
          </a:p>
          <a:p>
            <a:pPr marL="285750" lvl="0" indent="-285750" eaLnBrk="0" hangingPunc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sz="2000" dirty="0">
              <a:solidFill>
                <a:srgbClr val="FFFFFF"/>
              </a:solidFill>
              <a:latin typeface="Whitney Medium"/>
              <a:ea typeface="ＭＳ Ｐゴシック" charset="-128"/>
              <a:cs typeface="Whitney Medium"/>
            </a:endParaRPr>
          </a:p>
          <a:p>
            <a:pPr marL="285750" lvl="0" indent="-285750" eaLnBrk="0" hangingPunc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sz="2000" dirty="0">
              <a:solidFill>
                <a:srgbClr val="FFFFFF"/>
              </a:solidFill>
              <a:latin typeface="Whitney Medium"/>
              <a:ea typeface="ＭＳ Ｐゴシック" charset="-128"/>
              <a:cs typeface="Whitney Medium"/>
            </a:endParaRPr>
          </a:p>
          <a:p>
            <a:pPr marL="285750" lvl="0" indent="-285750" eaLnBrk="0" hangingPunc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sz="2000" dirty="0">
                <a:solidFill>
                  <a:srgbClr val="FFFFFF"/>
                </a:solidFill>
                <a:latin typeface="Whitney Medium"/>
                <a:ea typeface="ＭＳ Ｐゴシック" charset="-128"/>
                <a:cs typeface="Whitney Medium"/>
              </a:rPr>
              <a:t>Seek</a:t>
            </a:r>
          </a:p>
          <a:p>
            <a:pPr marL="285750" lvl="0" indent="-285750" eaLnBrk="0" hangingPunc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sz="2000" b="1" dirty="0">
                <a:solidFill>
                  <a:srgbClr val="FFFFFF"/>
                </a:solidFill>
                <a:latin typeface="Whitney Medium"/>
                <a:ea typeface="ＭＳ Ｐゴシック" charset="-128"/>
                <a:cs typeface="Whitney Medium"/>
              </a:rPr>
              <a:t>Copy &amp; Paste</a:t>
            </a:r>
          </a:p>
        </p:txBody>
      </p:sp>
    </p:spTree>
    <p:extLst>
      <p:ext uri="{BB962C8B-B14F-4D97-AF65-F5344CB8AC3E}">
        <p14:creationId xmlns:p14="http://schemas.microsoft.com/office/powerpoint/2010/main" val="6428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 err="1">
                <a:ea typeface="ＭＳ Ｐゴシック" charset="-128"/>
              </a:rPr>
              <a:t>BITr</a:t>
            </a:r>
            <a:r>
              <a:rPr lang="en-CA" dirty="0">
                <a:ea typeface="ＭＳ Ｐゴシック" charset="-128"/>
              </a:rPr>
              <a:t> terminology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lvl="1" indent="-285750">
              <a:defRPr/>
            </a:pPr>
            <a:r>
              <a:rPr lang="en-CA" sz="2400" dirty="0">
                <a:ea typeface="ＭＳ Ｐゴシック" charset="-128"/>
              </a:rPr>
              <a:t>Frame – a record containing one edit action</a:t>
            </a:r>
          </a:p>
          <a:p>
            <a:pPr marL="825750" lvl="2" indent="-285750">
              <a:defRPr/>
            </a:pPr>
            <a:r>
              <a:rPr lang="en-CA" sz="2000" dirty="0">
                <a:ea typeface="ＭＳ Ｐゴシック" charset="-128"/>
              </a:rPr>
              <a:t>Timestamp 	– 	milliseconds since start</a:t>
            </a:r>
          </a:p>
          <a:p>
            <a:pPr marL="825750" lvl="2" indent="-285750">
              <a:defRPr/>
            </a:pPr>
            <a:r>
              <a:rPr lang="en-CA" sz="2000" dirty="0">
                <a:ea typeface="ＭＳ Ｐゴシック" charset="-128"/>
              </a:rPr>
              <a:t>Offset 		– 	location of edit</a:t>
            </a:r>
          </a:p>
          <a:p>
            <a:pPr marL="825750" lvl="2" indent="-285750">
              <a:defRPr/>
            </a:pPr>
            <a:r>
              <a:rPr lang="en-CA" sz="2000" dirty="0">
                <a:ea typeface="ＭＳ Ｐゴシック" charset="-128"/>
              </a:rPr>
              <a:t>Erase flag 	– 	was it a delete?</a:t>
            </a:r>
          </a:p>
          <a:p>
            <a:pPr marL="825750" lvl="2" indent="-285750">
              <a:defRPr/>
            </a:pPr>
            <a:r>
              <a:rPr lang="en-CA" sz="2000" dirty="0">
                <a:ea typeface="ＭＳ Ｐゴシック" charset="-128"/>
              </a:rPr>
              <a:t>Payload 		– 	string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211710"/>
            <a:ext cx="2016224" cy="198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1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BC Brand 1">
      <a:dk1>
        <a:srgbClr val="002040"/>
      </a:dk1>
      <a:lt1>
        <a:sysClr val="window" lastClr="FFFFFF"/>
      </a:lt1>
      <a:dk2>
        <a:srgbClr val="486B7F"/>
      </a:dk2>
      <a:lt2>
        <a:srgbClr val="EEECE1"/>
      </a:lt2>
      <a:accent1>
        <a:srgbClr val="002040"/>
      </a:accent1>
      <a:accent2>
        <a:srgbClr val="2E526B"/>
      </a:accent2>
      <a:accent3>
        <a:srgbClr val="6A8999"/>
      </a:accent3>
      <a:accent4>
        <a:srgbClr val="A7B9C1"/>
      </a:accent4>
      <a:accent5>
        <a:srgbClr val="BECBD0"/>
      </a:accent5>
      <a:accent6>
        <a:srgbClr val="D0DCD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4864</TotalTime>
  <Words>465</Words>
  <Application>Microsoft Office PowerPoint</Application>
  <PresentationFormat>On-screen Show (16:9)</PresentationFormat>
  <Paragraphs>103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ＭＳ Ｐゴシック</vt:lpstr>
      <vt:lpstr>Arial</vt:lpstr>
      <vt:lpstr>Calibri</vt:lpstr>
      <vt:lpstr>Whitney Bold</vt:lpstr>
      <vt:lpstr>Whitney Book</vt:lpstr>
      <vt:lpstr>Whitney Medium</vt:lpstr>
      <vt:lpstr>WhitneyHTF-Bold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Goncalves</dc:creator>
  <cp:lastModifiedBy>31525132</cp:lastModifiedBy>
  <cp:revision>326</cp:revision>
  <cp:lastPrinted>2016-07-11T18:15:24Z</cp:lastPrinted>
  <dcterms:created xsi:type="dcterms:W3CDTF">2010-06-15T20:07:28Z</dcterms:created>
  <dcterms:modified xsi:type="dcterms:W3CDTF">2017-04-05T22:23:02Z</dcterms:modified>
</cp:coreProperties>
</file>