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Roboto" pitchFamily="2" charset="0"/>
      <p:regular r:id="rId44"/>
      <p:bold r:id="rId45"/>
    </p:embeddedFont>
    <p:embeddedFont>
      <p:font typeface="Oswald" charset="0"/>
      <p:regular r:id="rId46"/>
      <p:bold r:id="rId4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61" d="100"/>
          <a:sy n="161" d="100"/>
        </p:scale>
        <p:origin x="-90"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781931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World_War_I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Multi-armed_bandit#cite_note-Whittle79-12" TargetMode="External"/><Relationship Id="rId5" Type="http://schemas.openxmlformats.org/officeDocument/2006/relationships/hyperlink" Target="https://en.wikipedia.org/wiki/Germany" TargetMode="External"/><Relationship Id="rId4" Type="http://schemas.openxmlformats.org/officeDocument/2006/relationships/hyperlink" Target="https://en.wikipedia.org/wiki/Peter_Whittl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Open a text area for writing notes on my screen, open thesis, set up speaker notes, plug in if possible.</a:t>
            </a:r>
          </a:p>
          <a:p>
            <a:pPr rtl="0">
              <a:spcBef>
                <a:spcPts val="0"/>
              </a:spcBef>
              <a:buNone/>
            </a:pPr>
            <a:endParaRPr/>
          </a:p>
          <a:p>
            <a:pPr rtl="0">
              <a:spcBef>
                <a:spcPts val="0"/>
              </a:spcBef>
              <a:buNone/>
            </a:pPr>
            <a:r>
              <a:rPr lang="en-GB"/>
              <a:t>Email: g.burtini@alumni.ubc.ca </a:t>
            </a:r>
          </a:p>
          <a:p>
            <a:pPr rtl="0">
              <a:spcBef>
                <a:spcPts val="0"/>
              </a:spcBef>
              <a:buNone/>
            </a:pPr>
            <a:r>
              <a:rPr lang="en-GB"/>
              <a:t>Presented: Oct. 6., 2015.</a:t>
            </a:r>
          </a:p>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Not all experiments have to be stodgy lab coat type experiments: integrate experiments in to lots of real world environments by reducing cost.</a:t>
            </a:r>
          </a:p>
          <a:p>
            <a:pPr rtl="0">
              <a:spcBef>
                <a:spcPts val="0"/>
              </a:spcBef>
              <a:buNone/>
            </a:pPr>
            <a:endParaRPr/>
          </a:p>
          <a:p>
            <a:pPr rtl="0">
              <a:spcBef>
                <a:spcPts val="0"/>
              </a:spcBef>
              <a:buNone/>
            </a:pPr>
            <a:endParaRPr/>
          </a:p>
          <a:p>
            <a:pPr rtl="0">
              <a:spcBef>
                <a:spcPts val="0"/>
              </a:spcBef>
              <a:buNone/>
            </a:pPr>
            <a:r>
              <a:rPr lang="en-GB"/>
              <a:t>On the last point there, bandit strategies largely solve this problem by dramatically reducing the cost of experimentation -- it is often true that very little time will be spent on suboptimal arms if they're clearly different, and if they're not, it didn't matter anyway. :)</a:t>
            </a:r>
          </a:p>
          <a:p>
            <a:pPr rtl="0">
              <a:spcBef>
                <a:spcPts val="0"/>
              </a:spcBef>
              <a:buNone/>
            </a:pPr>
            <a:r>
              <a:rPr lang="en-GB"/>
              <a:t>				</a:t>
            </a:r>
          </a:p>
          <a:p>
            <a:pPr rtl="0">
              <a:spcBef>
                <a:spcPts val="0"/>
              </a:spcBef>
              <a:buNone/>
            </a:pPr>
            <a:r>
              <a:rPr lang="en-GB"/>
              <a:t>'the pursuit of a good life can be represented as finding a balance between “exploration,” or the investigation of new options and “exploitation,” the utilization of the knowledge one has already accrued. '</a:t>
            </a:r>
          </a:p>
          <a:p>
            <a:pPr rtl="0">
              <a:spcBef>
                <a:spcPts val="0"/>
              </a:spcBef>
              <a:buNone/>
            </a:pPr>
            <a:r>
              <a:rPr lang="en-GB"/>
              <a:t>							</a:t>
            </a:r>
          </a:p>
          <a:p>
            <a:pPr rtl="0">
              <a:spcBef>
                <a:spcPts val="0"/>
              </a:spcBef>
              <a:buNone/>
            </a:pPr>
            <a:r>
              <a:rPr lang="en-GB"/>
              <a:t>Peter Whittle: “Bandit problems embody in essential form a conflict evident in all human action: information versus immediate payoff.” </a:t>
            </a:r>
          </a:p>
          <a:p>
            <a:pPr rtl="0">
              <a:spcBef>
                <a:spcPts val="0"/>
              </a:spcBef>
              <a:buNone/>
            </a:pPr>
            <a:r>
              <a:rPr lang="en-GB"/>
              <a:t>				</a:t>
            </a:r>
          </a:p>
          <a:p>
            <a:pPr rtl="0">
              <a:spcBef>
                <a:spcPts val="0"/>
              </a:spcBef>
              <a:buNone/>
            </a:pPr>
            <a:r>
              <a:rPr lang="en-GB"/>
              <a:t>			</a:t>
            </a:r>
          </a:p>
          <a:p>
            <a:pPr rtl="0">
              <a:spcBef>
                <a:spcPts val="0"/>
              </a:spcBef>
              <a:buNone/>
            </a:pPr>
            <a:r>
              <a:rPr lang="en-GB"/>
              <a:t>		</a:t>
            </a: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Conflating factors like high dimensional user covariates, social interaction issues, measurement issues, nonstationarity,</a:t>
            </a:r>
            <a:r>
              <a:rPr lang="en-GB" b="1"/>
              <a:t> small sample size </a:t>
            </a:r>
            <a:r>
              <a:rPr lang="en-GB"/>
              <a:t>and more.</a:t>
            </a:r>
          </a:p>
          <a:p>
            <a:pPr rtl="0">
              <a:spcBef>
                <a:spcPts val="0"/>
              </a:spcBef>
              <a:buNone/>
            </a:pPr>
            <a:endParaRPr/>
          </a:p>
          <a:p>
            <a:pPr>
              <a:spcBef>
                <a:spcPts val="0"/>
              </a:spcBef>
              <a:buNone/>
            </a:pPr>
            <a:r>
              <a:rPr lang="en-GB"/>
              <a:t>We might be looking to detect changes that </a:t>
            </a:r>
            <a:r>
              <a:rPr lang="en-GB" b="1"/>
              <a:t>could be</a:t>
            </a:r>
            <a:r>
              <a:rPr lang="en-GB"/>
              <a:t> extremely small. That is, we might have variants of a website where some of a set of changes don't matter much at all, but one or two matter a lot. The traditional experiment really falls apart there.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In particular, in traditional t-test based experiments, detecting small changes between variants might cost a large number of observations. This limits the number of experiments we can conduct. In the bandit mechanism we have two situations:</a:t>
            </a:r>
            <a:br>
              <a:rPr lang="en-GB"/>
            </a:br>
            <a:endParaRPr lang="en-GB"/>
          </a:p>
          <a:p>
            <a:pPr marL="457200" lvl="0" indent="-228600" rtl="0">
              <a:spcBef>
                <a:spcPts val="0"/>
              </a:spcBef>
              <a:buAutoNum type="arabicPeriod"/>
            </a:pPr>
            <a:r>
              <a:rPr lang="en-GB"/>
              <a:t>The difference between the variants in question is small. In this case, it will take a long time for us to identify the better variant, but the "cost" ("regret") among those changes is small.</a:t>
            </a:r>
          </a:p>
          <a:p>
            <a:pPr marL="457200" lvl="0" indent="-228600" rtl="0">
              <a:spcBef>
                <a:spcPts val="0"/>
              </a:spcBef>
              <a:buAutoNum type="arabicPeriod"/>
            </a:pPr>
            <a:r>
              <a:rPr lang="en-GB"/>
              <a:t>The difference between the variants is large. Learning happens quickly in this case.</a:t>
            </a:r>
          </a:p>
          <a:p>
            <a:pPr rtl="0">
              <a:spcBef>
                <a:spcPts val="0"/>
              </a:spcBef>
              <a:buNone/>
            </a:pPr>
            <a:endParaRPr/>
          </a:p>
          <a:p>
            <a:pPr lvl="0">
              <a:spcBef>
                <a:spcPts val="0"/>
              </a:spcBef>
              <a:buNone/>
            </a:pPr>
            <a:r>
              <a:rPr lang="en-GB"/>
              <a:t>This is distinct from a sample-size fixed t-test (the "proper" way to conduct such an experiment), where we can only consider a guess or prior estimate of the gap ahead of time.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Even commercial implementations get the model wrong. One popular package has a mode called "stop when significance is reached" that performs the test (without repeated testing correction) after each trial. This means you'll keep going if you don't like the result, and stop if you do like it, and your estimates of "significance" are all wrong: you will achieve a "significant" result far more often than your test intended.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Negative factors; we often can't compare suboptimal results, because we didn't collect enough data about them. In a clinical trials context, Kaptein (2015) shows that this isn't (necessarily) a problem.</a:t>
            </a:r>
          </a:p>
          <a:p>
            <a:pPr rtl="0">
              <a:spcBef>
                <a:spcPts val="0"/>
              </a:spcBef>
              <a:buNone/>
            </a:pPr>
            <a:endParaRPr/>
          </a:p>
          <a:p>
            <a:pPr>
              <a:spcBef>
                <a:spcPts val="0"/>
              </a:spcBef>
              <a:buNone/>
            </a:pPr>
            <a:r>
              <a:rPr lang="en-GB"/>
              <a:t>I concluded at this point that the MAB was the "right tool" for web development.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solidFill>
                  <a:schemeClr val="dk1"/>
                </a:solidFill>
              </a:rPr>
              <a:t>The problem was well known, there was a lot of discussion, etc.</a:t>
            </a: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r>
              <a:rPr lang="en-GB">
                <a:solidFill>
                  <a:schemeClr val="dk1"/>
                </a:solidFill>
              </a:rPr>
              <a:t>THINGS THAT DIDN'T FEEL RIGHT: </a:t>
            </a:r>
          </a:p>
          <a:p>
            <a:pPr rtl="0">
              <a:lnSpc>
                <a:spcPct val="115000"/>
              </a:lnSpc>
              <a:spcBef>
                <a:spcPts val="0"/>
              </a:spcBef>
              <a:buNone/>
            </a:pPr>
            <a:r>
              <a:rPr lang="en-GB" sz="1400" i="1">
                <a:solidFill>
                  <a:srgbClr val="252525"/>
                </a:solidFill>
                <a:latin typeface="Roboto"/>
                <a:ea typeface="Roboto"/>
                <a:cs typeface="Roboto"/>
                <a:sym typeface="Roboto"/>
              </a:rPr>
              <a:t>e.g., </a:t>
            </a:r>
            <a:r>
              <a:rPr lang="en-GB" sz="1400">
                <a:solidFill>
                  <a:srgbClr val="252525"/>
                </a:solidFill>
                <a:latin typeface="Roboto"/>
                <a:ea typeface="Roboto"/>
                <a:cs typeface="Roboto"/>
                <a:sym typeface="Roboto"/>
              </a:rPr>
              <a:t>Optimism went against many of </a:t>
            </a:r>
            <a:r>
              <a:rPr lang="en-GB" sz="1400" i="1">
                <a:solidFill>
                  <a:srgbClr val="252525"/>
                </a:solidFill>
                <a:latin typeface="Roboto"/>
                <a:ea typeface="Roboto"/>
                <a:cs typeface="Roboto"/>
                <a:sym typeface="Roboto"/>
              </a:rPr>
              <a:t>my</a:t>
            </a:r>
            <a:r>
              <a:rPr lang="en-GB" sz="1400">
                <a:solidFill>
                  <a:srgbClr val="252525"/>
                </a:solidFill>
                <a:latin typeface="Roboto"/>
                <a:ea typeface="Roboto"/>
                <a:cs typeface="Roboto"/>
                <a:sym typeface="Roboto"/>
              </a:rPr>
              <a:t> intuitions, conflated by some confusing results in the published work. Regret was very hard to talk about: it always brought up questions of how to define it appropriately.</a:t>
            </a:r>
          </a:p>
          <a:p>
            <a:pPr lvl="0" rtl="0">
              <a:lnSpc>
                <a:spcPct val="115000"/>
              </a:lnSpc>
              <a:spcBef>
                <a:spcPts val="0"/>
              </a:spcBef>
              <a:buNone/>
            </a:pPr>
            <a:endParaRPr sz="1400">
              <a:solidFill>
                <a:srgbClr val="252525"/>
              </a:solidFill>
              <a:latin typeface="Roboto"/>
              <a:ea typeface="Roboto"/>
              <a:cs typeface="Roboto"/>
              <a:sym typeface="Roboto"/>
            </a:endParaRPr>
          </a:p>
          <a:p>
            <a:pPr lvl="0" rtl="0">
              <a:spcBef>
                <a:spcPts val="0"/>
              </a:spcBef>
              <a:buNone/>
            </a:pPr>
            <a:r>
              <a:rPr lang="en-GB">
                <a:solidFill>
                  <a:schemeClr val="dk1"/>
                </a:solidFill>
              </a:rPr>
              <a:t>Medical trials can be modeled as ongoing experiments in an interesting sense though -- consider the case of antibiotic use within a community. For a given (suspected) symptom, there is a diagnosis of "possibly bacterial" and a class of antibiotic that is appropriate for use. The choice of antibiotic is generally left up to the medical professional while community-borne resistances vary. This could be setup as a continuous drifting experiment with multi-armed bandits.</a:t>
            </a:r>
          </a:p>
          <a:p>
            <a:pPr lvl="0" rtl="0">
              <a:spcBef>
                <a:spcPts val="0"/>
              </a:spcBef>
              <a:buNone/>
            </a:pPr>
            <a:endParaRPr>
              <a:solidFill>
                <a:schemeClr val="dk1"/>
              </a:solidFill>
            </a:endParaRPr>
          </a:p>
          <a:p>
            <a:pPr lvl="0" rtl="0">
              <a:spcBef>
                <a:spcPts val="0"/>
              </a:spcBef>
              <a:buNone/>
            </a:pPr>
            <a:r>
              <a:rPr lang="en-GB">
                <a:solidFill>
                  <a:schemeClr val="dk1"/>
                </a:solidFill>
              </a:rPr>
              <a:t>In some cases, (3) has been resolved in the background issue of my thesis. When there were issues with reproduction, I've reached out to the authors via e-mail to produce a "correct" implementation of their algorithm. This has been a challenge in a number of senses, especially because this area of research is filled with one-off research projects that have long been abandoned.</a:t>
            </a:r>
          </a:p>
          <a:p>
            <a:pPr lvl="0" rtl="0">
              <a:spcBef>
                <a:spcPts val="0"/>
              </a:spcBef>
              <a:buNone/>
            </a:pPr>
            <a:endParaRPr>
              <a:solidFill>
                <a:schemeClr val="dk1"/>
              </a:solidFill>
            </a:endParaRPr>
          </a:p>
          <a:p>
            <a:pPr lvl="0">
              <a:spcBef>
                <a:spcPts val="0"/>
              </a:spcBef>
              <a:buNone/>
            </a:pPr>
            <a:r>
              <a:rPr lang="en-GB">
                <a:solidFill>
                  <a:schemeClr val="dk1"/>
                </a:solidFill>
              </a:rPr>
              <a:t>The issue in (4) was made worse a lot by the Chapelle and Li paper that showed a small benefit to optimism. We in fact find quite a large (and proportional to variance) benefit to optimism, but we also find that the sampling technique for producing optimism "wasted" half the samples.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As just an example of what I mean by the short term experiment "poorly understood", it is quite possible that we measure the "effect" of two variants on Monday and then find on Saturday the results no longer hold. The "correct" model was to measure the effect with a weekend covariate, but we had no way of knowing that a priori.</a:t>
            </a:r>
          </a:p>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600"/>
              </a:spcBef>
              <a:buClr>
                <a:schemeClr val="dk1"/>
              </a:buClr>
              <a:buSzPct val="100000"/>
              <a:buFont typeface="Arial"/>
              <a:buNone/>
            </a:pPr>
            <a:r>
              <a:rPr lang="en-GB"/>
              <a:t>Usually in the literature we just assume it isn't a problem -- some algorithms are "constantly updating" and thus are expected to handle drift. For some kinds of small (less than variance) continually active drift, it is true, it is "handled" by increasing uncertainties with any policy, but this is not true in general.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Building an implementation of Adapt-EvE was a challenge. Even after email communication with the authors we could not reproduce their results, and the authors in question have moved on from the work for other projects. This was also true for Mellor (2014) and an email out to his team found that they had even bigger problems reproducing the results.</a:t>
            </a:r>
          </a:p>
          <a:p>
            <a:pPr rtl="0">
              <a:spcBef>
                <a:spcPts val="0"/>
              </a:spcBef>
              <a:buNone/>
            </a:pPr>
            <a:endParaRPr/>
          </a:p>
          <a:p>
            <a:pPr rtl="0">
              <a:spcBef>
                <a:spcPts val="0"/>
              </a:spcBef>
              <a:buNone/>
            </a:pPr>
            <a:r>
              <a:rPr lang="en-GB"/>
              <a:t>SWUCB, DiscountedUCB, both by the same set of authors.</a:t>
            </a:r>
          </a:p>
          <a:p>
            <a:pPr rtl="0">
              <a:spcBef>
                <a:spcPts val="0"/>
              </a:spcBef>
              <a:buNone/>
            </a:pPr>
            <a:endParaRPr/>
          </a:p>
          <a:p>
            <a:pPr>
              <a:spcBef>
                <a:spcPts val="0"/>
              </a:spcBef>
              <a:buNone/>
            </a:pPr>
            <a:r>
              <a:rPr lang="en-GB"/>
              <a:t>In some sense, our algorithm implements a "discounting" strategy, but let's get to that...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Autoregression: </a:t>
            </a:r>
            <a:r>
              <a:rPr lang="en-GB" sz="3000">
                <a:solidFill>
                  <a:schemeClr val="dk1"/>
                </a:solidFill>
              </a:rPr>
              <a:t>(where a model depends on its previous value) </a:t>
            </a:r>
          </a:p>
          <a:p>
            <a:pPr rtl="0">
              <a:spcBef>
                <a:spcPts val="0"/>
              </a:spcBef>
              <a:buNone/>
            </a:pPr>
            <a:r>
              <a:rPr lang="en-GB" sz="1200">
                <a:solidFill>
                  <a:schemeClr val="dk1"/>
                </a:solidFill>
              </a:rPr>
              <a:t>detrending:</a:t>
            </a:r>
            <a:r>
              <a:rPr lang="en-GB" sz="3000">
                <a:solidFill>
                  <a:schemeClr val="dk1"/>
                </a:solidFill>
              </a:rPr>
              <a:t> (where a model has a time term added to "capture" the drift) </a:t>
            </a:r>
          </a:p>
          <a:p>
            <a:pPr rtl="0">
              <a:spcBef>
                <a:spcPts val="0"/>
              </a:spcBef>
              <a:buNone/>
            </a:pPr>
            <a:endParaRPr sz="3000">
              <a:solidFill>
                <a:schemeClr val="dk1"/>
              </a:solidFill>
            </a:endParaRPr>
          </a:p>
          <a:p>
            <a:pPr rtl="0">
              <a:spcBef>
                <a:spcPts val="0"/>
              </a:spcBef>
              <a:buNone/>
            </a:pPr>
            <a:r>
              <a:rPr lang="en-GB"/>
              <a:t>Simplest of each model presented here. The autoregression AR(1) model presented shows beta capturing the autoregressive component of the model (the relationship between each time step). The detrending (linear) model shows beta capturing the effect of a single time step (showing a continuous monotonous drift).</a:t>
            </a:r>
          </a:p>
          <a:p>
            <a:pPr rtl="0">
              <a:spcBef>
                <a:spcPts val="0"/>
              </a:spcBef>
              <a:buNone/>
            </a:pPr>
            <a:endParaRPr/>
          </a:p>
          <a:p>
            <a:pPr rtl="0">
              <a:spcBef>
                <a:spcPts val="0"/>
              </a:spcBef>
              <a:buNone/>
            </a:pPr>
            <a:r>
              <a:rPr lang="en-GB"/>
              <a:t>We test these.  We also attempted to test integration with poor results.</a:t>
            </a:r>
          </a:p>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a:t>Don't get in to sub bullet points.</a:t>
            </a:r>
          </a:p>
          <a:p>
            <a:pPr lvl="0" rtl="0">
              <a:spcBef>
                <a:spcPts val="0"/>
              </a:spcBef>
              <a:buClr>
                <a:schemeClr val="dk1"/>
              </a:buClr>
              <a:buFont typeface="Arial"/>
              <a:buNone/>
            </a:pPr>
            <a:endParaRPr/>
          </a:p>
          <a:p>
            <a:pPr lvl="0" rtl="0">
              <a:spcBef>
                <a:spcPts val="0"/>
              </a:spcBef>
              <a:buClr>
                <a:schemeClr val="dk1"/>
              </a:buClr>
              <a:buFont typeface="Arial"/>
              <a:buNone/>
            </a:pPr>
            <a:endParaRP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First, I'll introduce the multi-armed bandit in general, as well as provide a real short quick-fire history of bandit research, some interesting little tidbits I've picked up along the way, things like that. I'll introduce some of the complications of the simple form of the model and then provide some story of motivating examples before introducing my own application area.</a:t>
            </a:r>
          </a:p>
          <a:p>
            <a:pPr lvl="0" rtl="0">
              <a:spcBef>
                <a:spcPts val="0"/>
              </a:spcBef>
              <a:buClr>
                <a:schemeClr val="dk1"/>
              </a:buClr>
              <a:buSzPct val="100000"/>
              <a:buFont typeface="Arial"/>
              <a:buNone/>
            </a:pPr>
            <a:r>
              <a:rPr lang="en-GB"/>
              <a:t>\\~\\</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We'll highlight a few of my major research contributions:</a:t>
            </a:r>
          </a:p>
          <a:p>
            <a:pPr lvl="0" rtl="0">
              <a:spcBef>
                <a:spcPts val="0"/>
              </a:spcBef>
              <a:buClr>
                <a:schemeClr val="dk1"/>
              </a:buClr>
              <a:buSzPct val="100000"/>
              <a:buFont typeface="Arial"/>
              <a:buNone/>
            </a:pPr>
            <a:r>
              <a:rPr lang="en-GB"/>
              <a:t>\\~\\</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1. I'll present (at a high level) an algorithm called LinTS with WLS for a common type of bandits that recognizes that the real world is constantly changing and show some results on how it performs compared to the state-of-the-art.</a:t>
            </a:r>
          </a:p>
          <a:p>
            <a:pPr lvl="0" rtl="0">
              <a:spcBef>
                <a:spcPts val="0"/>
              </a:spcBef>
              <a:buClr>
                <a:schemeClr val="dk1"/>
              </a:buClr>
              <a:buSzPct val="100000"/>
              <a:buFont typeface="Arial"/>
              <a:buNone/>
            </a:pPr>
            <a:r>
              <a:rPr lang="en-GB"/>
              <a:t>\\~\\</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2. I'll present a discussion of the many different forms our principle objective criteria, \emph{regret}, can take on. </a:t>
            </a:r>
          </a:p>
          <a:p>
            <a:pPr lvl="0" rtl="0">
              <a:spcBef>
                <a:spcPts val="0"/>
              </a:spcBef>
              <a:buClr>
                <a:schemeClr val="dk1"/>
              </a:buClr>
              <a:buSzPct val="100000"/>
              <a:buFont typeface="Arial"/>
              <a:buNone/>
            </a:pPr>
            <a:r>
              <a:rPr lang="en-GB"/>
              <a:t>This became really interesting when we started exploring some of the implementation questions, as some of the (important) research results that are out there were only true if you used a definition of regret that, in my opinion, did not reflect real world considerations.</a:t>
            </a:r>
          </a:p>
          <a:p>
            <a:pPr lvl="0" rtl="0">
              <a:spcBef>
                <a:spcPts val="0"/>
              </a:spcBef>
              <a:buClr>
                <a:schemeClr val="dk1"/>
              </a:buClr>
              <a:buSzPct val="100000"/>
              <a:buFont typeface="Arial"/>
              <a:buNone/>
            </a:pPr>
            <a:r>
              <a:rPr lang="en-GB"/>
              <a:t>\\~\\</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3. I'll present a cool way to work around a computational problem in the ``real world'' for comparing different bandit algorithms.</a:t>
            </a:r>
          </a:p>
          <a:p>
            <a:pPr lvl="0" rtl="0">
              <a:spcBef>
                <a:spcPts val="0"/>
              </a:spcBef>
              <a:buClr>
                <a:schemeClr val="dk1"/>
              </a:buClr>
              <a:buSzPct val="100000"/>
              <a:buFont typeface="Arial"/>
              <a:buNone/>
            </a:pPr>
            <a:r>
              <a:rPr lang="en-GB"/>
              <a:t>\\~\\</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en-GB"/>
              <a:t>Finally, once we've gotten through all that, I'll show you a few slides that really quickly discusses some of the huge set of other stuff I did that doesn't fit nicely in to a 25 minute presentation. Then, in the last few minutes of this talk, I'll show you that there's a huge set of open questions here and much lucrative research to be done going forward.</a:t>
            </a:r>
          </a:p>
          <a:p>
            <a:pPr lvl="0" rtl="0">
              <a:spcBef>
                <a:spcPts val="0"/>
              </a:spcBef>
              <a:buClr>
                <a:schemeClr val="dk1"/>
              </a:buClr>
              <a:buFont typeface="Arial"/>
              <a:buNone/>
            </a:pPr>
            <a:endParaRPr/>
          </a:p>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GB" sz="2400" i="1">
                <a:solidFill>
                  <a:srgbClr val="252525"/>
                </a:solidFill>
                <a:latin typeface="Roboto"/>
                <a:ea typeface="Roboto"/>
                <a:cs typeface="Roboto"/>
                <a:sym typeface="Roboto"/>
              </a:rPr>
              <a:t>Unrelated</a:t>
            </a:r>
            <a:r>
              <a:rPr lang="en-GB" sz="2400">
                <a:solidFill>
                  <a:srgbClr val="252525"/>
                </a:solidFill>
                <a:latin typeface="Roboto"/>
                <a:ea typeface="Roboto"/>
                <a:cs typeface="Roboto"/>
                <a:sym typeface="Roboto"/>
              </a:rPr>
              <a:t> to those two techniques, an idea in econometrics (and other regression analysis) is interesting. </a:t>
            </a:r>
          </a:p>
          <a:p>
            <a:pPr rtl="0">
              <a:lnSpc>
                <a:spcPct val="115000"/>
              </a:lnSpc>
              <a:spcBef>
                <a:spcPts val="0"/>
              </a:spcBef>
              <a:buNone/>
            </a:pPr>
            <a:endParaRPr sz="2400">
              <a:solidFill>
                <a:srgbClr val="252525"/>
              </a:solidFill>
              <a:latin typeface="Roboto"/>
              <a:ea typeface="Roboto"/>
              <a:cs typeface="Roboto"/>
              <a:sym typeface="Roboto"/>
            </a:endParaRPr>
          </a:p>
          <a:p>
            <a:pPr rtl="0">
              <a:spcBef>
                <a:spcPts val="0"/>
              </a:spcBef>
              <a:buNone/>
            </a:pPr>
            <a:r>
              <a:rPr lang="en-GB" sz="1400"/>
              <a:t>WLS is prescriptively used when the variability of data changes over some range. We've re-appropriated it for this, but we show it works well. </a:t>
            </a:r>
          </a:p>
          <a:p>
            <a:pPr rtl="0">
              <a:spcBef>
                <a:spcPts val="0"/>
              </a:spcBef>
              <a:buNone/>
            </a:pPr>
            <a:endParaRPr sz="1400"/>
          </a:p>
          <a:p>
            <a:pPr>
              <a:spcBef>
                <a:spcPts val="0"/>
              </a:spcBef>
              <a:buNone/>
            </a:pPr>
            <a:r>
              <a:rPr lang="en-GB" sz="1400"/>
              <a:t>Somewhat non-standard use case, although the idea of "uncertainty" changing on old data as it gets older is a nice parallel.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The next few slides explain UCB and LinUCB in more depth.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GB" sz="1200">
                <a:solidFill>
                  <a:srgbClr val="252525"/>
                </a:solidFill>
                <a:latin typeface="Roboto"/>
                <a:ea typeface="Roboto"/>
                <a:cs typeface="Roboto"/>
                <a:sym typeface="Roboto"/>
              </a:rPr>
              <a:t>It is also true that instead of that simple functional form, we can include contextual variables (by adding them to the model </a:t>
            </a:r>
            <a:r>
              <a:rPr lang="en-GB" sz="1200" i="1">
                <a:solidFill>
                  <a:srgbClr val="252525"/>
                </a:solidFill>
                <a:latin typeface="Roboto"/>
                <a:ea typeface="Roboto"/>
                <a:cs typeface="Roboto"/>
                <a:sym typeface="Roboto"/>
              </a:rPr>
              <a:t>specification</a:t>
            </a:r>
            <a:r>
              <a:rPr lang="en-GB" sz="1200">
                <a:solidFill>
                  <a:srgbClr val="252525"/>
                </a:solidFill>
                <a:latin typeface="Roboto"/>
                <a:ea typeface="Roboto"/>
                <a:cs typeface="Roboto"/>
                <a:sym typeface="Roboto"/>
              </a:rPr>
              <a:t>) and complicate the model in any linear way we feel appropriate and still get an estimate. </a:t>
            </a:r>
            <a:br>
              <a:rPr lang="en-GB" sz="1200">
                <a:solidFill>
                  <a:srgbClr val="252525"/>
                </a:solidFill>
                <a:latin typeface="Roboto"/>
                <a:ea typeface="Roboto"/>
                <a:cs typeface="Roboto"/>
                <a:sym typeface="Roboto"/>
              </a:rPr>
            </a:br>
            <a:endParaRPr lang="en-GB" sz="1200">
              <a:solidFill>
                <a:srgbClr val="252525"/>
              </a:solidFill>
              <a:latin typeface="Roboto"/>
              <a:ea typeface="Roboto"/>
              <a:cs typeface="Roboto"/>
              <a:sym typeface="Roboto"/>
            </a:endParaRPr>
          </a:p>
          <a:p>
            <a:pPr rtl="0">
              <a:lnSpc>
                <a:spcPct val="115000"/>
              </a:lnSpc>
              <a:spcBef>
                <a:spcPts val="0"/>
              </a:spcBef>
              <a:buNone/>
            </a:pPr>
            <a:r>
              <a:rPr lang="en-GB" sz="1200">
                <a:solidFill>
                  <a:srgbClr val="252525"/>
                </a:solidFill>
                <a:latin typeface="Roboto"/>
                <a:ea typeface="Roboto"/>
                <a:cs typeface="Roboto"/>
                <a:sym typeface="Roboto"/>
              </a:rPr>
              <a:t>There's a huge literature on how to use regression techniques to perform modelling of this sort, and as such, this is a very valuable technique.</a:t>
            </a:r>
          </a:p>
          <a:p>
            <a:pPr>
              <a:spcBef>
                <a:spcPts val="0"/>
              </a:spcBef>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Spend a bit of time here explaining 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Straightforward. Fit the model, compute estimates for each arm's mean and uncertainty, sample from that and play the best sample. This integrates the variation in our estimates and payoffs naturally and produces an algorithm that learns nice and cleanly.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Next slide talks about how we weight values.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Don't explain sin. We have some ideas for how to pick weights, but we don't know. So, we designed an experiment in a framework that tests on a huge set of representative worlds. </a:t>
            </a:r>
          </a:p>
          <a:p>
            <a:pPr rtl="0">
              <a:spcBef>
                <a:spcPts val="0"/>
              </a:spcBef>
              <a:buNone/>
            </a:pPr>
            <a:endParaRPr/>
          </a:p>
          <a:p>
            <a:pPr>
              <a:spcBef>
                <a:spcPts val="0"/>
              </a:spcBef>
              <a:buNone/>
            </a:pPr>
            <a:r>
              <a:rPr lang="en-GB"/>
              <a:t>IMPORTANTLY, if we know about how the world is evolving, we can pick a weighting strategy accordingly and </a:t>
            </a:r>
            <a:r>
              <a:rPr lang="en-GB" b="1"/>
              <a:t>achieve a converged strategy</a:t>
            </a:r>
            <a:r>
              <a:rPr lang="en-GB"/>
              <a:t> which perfectly predicts the uncertainties/changes.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Next slide highlights results. Linear detrend and WLS w/ exponential weights tends to perform well overall in all cases.</a:t>
            </a:r>
          </a:p>
          <a:p>
            <a:pPr rtl="0">
              <a:spcBef>
                <a:spcPts val="0"/>
              </a:spcBef>
              <a:buNone/>
            </a:pPr>
            <a:endParaRPr/>
          </a:p>
          <a:p>
            <a:pPr rtl="0">
              <a:spcBef>
                <a:spcPts val="0"/>
              </a:spcBef>
              <a:buNone/>
            </a:pPr>
            <a:r>
              <a:rPr lang="en-GB"/>
              <a:t>Surprisingly, it even performs well in the no-drift case.</a:t>
            </a:r>
          </a:p>
          <a:p>
            <a:pPr rtl="0">
              <a:spcBef>
                <a:spcPts val="0"/>
              </a:spcBef>
              <a:buNone/>
            </a:pPr>
            <a:endParaRPr/>
          </a:p>
          <a:p>
            <a:pPr rtl="0">
              <a:spcBef>
                <a:spcPts val="0"/>
              </a:spcBef>
              <a:buNone/>
            </a:pPr>
            <a:r>
              <a:rPr lang="en-GB"/>
              <a:t>SWUCB implements "sliding windows", a similar discounted UCB strategy implements discounting. but SWUCB always did better, so DUCB isn't shown here.</a:t>
            </a:r>
          </a:p>
          <a:p>
            <a:pPr rtl="0">
              <a:spcBef>
                <a:spcPts val="0"/>
              </a:spcBef>
              <a:buNone/>
            </a:pPr>
            <a:r>
              <a:rPr lang="en-GB"/>
              <a:t>Other methods are all mine.</a:t>
            </a:r>
          </a:p>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Sliding Windows (SWUCB) is the blue line. The traditional discounting strategy, DiscountedUCB in all variants performed slightly worse (more regret) than SWUCB so it isn't pictured here. Surprisingly, traditional algorithms outperform the existing work for nonstationarity, but as we can see here, my results consistently outperform the state of the art. </a:t>
            </a:r>
          </a:p>
          <a:p>
            <a:pPr rtl="0">
              <a:spcBef>
                <a:spcPts val="0"/>
              </a:spcBef>
              <a:buNone/>
            </a:pPr>
            <a:endParaRPr/>
          </a:p>
          <a:p>
            <a:pPr rtl="0">
              <a:spcBef>
                <a:spcPts val="0"/>
              </a:spcBef>
              <a:buNone/>
            </a:pPr>
            <a:r>
              <a:rPr lang="en-GB"/>
              <a:t>Linear detrending and exponential decay models work across all states of the world we tested, including ones that aren't pictured here.</a:t>
            </a:r>
          </a:p>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a:solidFill>
                  <a:schemeClr val="dk1"/>
                </a:solidFill>
              </a:rPr>
              <a:t>Often, it wasn't obvious at first glance that regret definitions differed. They're subtle: what "levels" of randomness expectations are taken over matters, where brackets go in the formula matter, whether sums happen before or after expectations matter. </a:t>
            </a:r>
          </a:p>
          <a:p>
            <a:pPr rtl="0">
              <a:spcBef>
                <a:spcPts val="0"/>
              </a:spcBef>
              <a:buNone/>
            </a:pPr>
            <a:endParaRPr/>
          </a:p>
          <a:p>
            <a:pPr rtl="0">
              <a:spcBef>
                <a:spcPts val="0"/>
              </a:spcBef>
              <a:buNone/>
            </a:pPr>
            <a:r>
              <a:rPr lang="en-GB"/>
              <a:t>As we started exploring bandits with contextual variables (or covariates), there became even more definitions of regret.</a:t>
            </a:r>
          </a:p>
          <a:p>
            <a:pPr rtl="0">
              <a:spcBef>
                <a:spcPts val="0"/>
              </a:spcBef>
              <a:buNone/>
            </a:pPr>
            <a:endParaRPr/>
          </a:p>
          <a:p>
            <a:pPr rtl="0">
              <a:spcBef>
                <a:spcPts val="0"/>
              </a:spcBef>
              <a:buNone/>
            </a:pPr>
            <a:r>
              <a:rPr lang="en-GB"/>
              <a:t>In some sense, the contribution in terms of capturing the differing types of regret is one of helping the research community be rigorous and well-understood. Identifying plausible confusions and confounding factors.</a:t>
            </a:r>
          </a:p>
          <a:p>
            <a:pPr rtl="0">
              <a:spcBef>
                <a:spcPts val="0"/>
              </a:spcBef>
              <a:buNone/>
            </a:pPr>
            <a:endParaRPr/>
          </a:p>
          <a:p>
            <a:pPr>
              <a:spcBef>
                <a:spcPts val="0"/>
              </a:spcBef>
              <a:buNone/>
            </a:pPr>
            <a:r>
              <a:rPr lang="en-GB"/>
              <a:t>Proofs have usually been pretty clear about their form of regret, but many empirical results have not.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Adaptive experiments are experiments where the parameters of the experiment (sample size, selection mechanism, treatments, etc.) may change as information is revealed. </a:t>
            </a:r>
          </a:p>
          <a:p>
            <a:pPr rtl="0">
              <a:spcBef>
                <a:spcPts val="0"/>
              </a:spcBef>
              <a:buNone/>
            </a:pPr>
            <a:endParaRPr/>
          </a:p>
          <a:p>
            <a:pPr rtl="0">
              <a:lnSpc>
                <a:spcPct val="115000"/>
              </a:lnSpc>
              <a:spcBef>
                <a:spcPts val="0"/>
              </a:spcBef>
              <a:buNone/>
            </a:pPr>
            <a:r>
              <a:rPr lang="en-GB" sz="1800">
                <a:solidFill>
                  <a:srgbClr val="252525"/>
                </a:solidFill>
                <a:latin typeface="Roboto"/>
                <a:ea typeface="Roboto"/>
                <a:cs typeface="Roboto"/>
                <a:sym typeface="Roboto"/>
              </a:rPr>
              <a:t>The actual terminology "multi-armed bandit" was first used in 1952 by Herbert Robbins in his paper "</a:t>
            </a:r>
            <a:r>
              <a:rPr lang="en-GB" sz="1800" i="1">
                <a:solidFill>
                  <a:srgbClr val="252525"/>
                </a:solidFill>
                <a:latin typeface="Roboto"/>
                <a:ea typeface="Roboto"/>
                <a:cs typeface="Roboto"/>
                <a:sym typeface="Roboto"/>
              </a:rPr>
              <a:t>Some aspects of the sequential design of experiments.</a:t>
            </a:r>
            <a:r>
              <a:rPr lang="en-GB" sz="1800">
                <a:solidFill>
                  <a:srgbClr val="252525"/>
                </a:solidFill>
                <a:latin typeface="Roboto"/>
                <a:ea typeface="Roboto"/>
                <a:cs typeface="Roboto"/>
                <a:sym typeface="Roboto"/>
              </a:rPr>
              <a:t>" But, it built on prior work of Wald (1947) and others in the space of "</a:t>
            </a:r>
            <a:r>
              <a:rPr lang="en-GB" sz="1800" i="1">
                <a:solidFill>
                  <a:srgbClr val="252525"/>
                </a:solidFill>
                <a:latin typeface="Roboto"/>
                <a:ea typeface="Roboto"/>
                <a:cs typeface="Roboto"/>
                <a:sym typeface="Roboto"/>
              </a:rPr>
              <a:t>adaptive experiments.</a:t>
            </a:r>
            <a:r>
              <a:rPr lang="en-GB" sz="1800">
                <a:solidFill>
                  <a:srgbClr val="252525"/>
                </a:solidFill>
                <a:latin typeface="Roboto"/>
                <a:ea typeface="Roboto"/>
                <a:cs typeface="Roboto"/>
                <a:sym typeface="Roboto"/>
              </a:rPr>
              <a:t>"</a:t>
            </a:r>
          </a:p>
          <a:p>
            <a:pPr rtl="0">
              <a:spcBef>
                <a:spcPts val="0"/>
              </a:spcBef>
              <a:buNone/>
            </a:pPr>
            <a:endParaRPr/>
          </a:p>
          <a:p>
            <a:pPr rtl="0">
              <a:spcBef>
                <a:spcPts val="0"/>
              </a:spcBef>
              <a:buNone/>
            </a:pPr>
            <a:endParaRPr/>
          </a:p>
          <a:p>
            <a:pPr rtl="0">
              <a:lnSpc>
                <a:spcPct val="115000"/>
              </a:lnSpc>
              <a:spcBef>
                <a:spcPts val="0"/>
              </a:spcBef>
              <a:buNone/>
            </a:pPr>
            <a:r>
              <a:rPr lang="en-GB" sz="1800">
                <a:solidFill>
                  <a:srgbClr val="252525"/>
                </a:solidFill>
                <a:latin typeface="Roboto"/>
                <a:ea typeface="Roboto"/>
                <a:cs typeface="Roboto"/>
                <a:sym typeface="Roboto"/>
              </a:rPr>
              <a:t>Some go as far back as to credit Thompson (1933) with the original bandit problem.</a:t>
            </a:r>
          </a:p>
          <a:p>
            <a:pPr rtl="0">
              <a:lnSpc>
                <a:spcPct val="115000"/>
              </a:lnSpc>
              <a:spcBef>
                <a:spcPts val="0"/>
              </a:spcBef>
              <a:buNone/>
            </a:pPr>
            <a:r>
              <a:rPr lang="en-GB" sz="1800">
                <a:solidFill>
                  <a:srgbClr val="252525"/>
                </a:solidFill>
                <a:latin typeface="Roboto"/>
                <a:ea typeface="Roboto"/>
                <a:cs typeface="Roboto"/>
                <a:sym typeface="Roboto"/>
              </a:rPr>
              <a:t>Whittle (1979) tells a story which implies Allied research during WWII (1939 - 1945)</a:t>
            </a:r>
          </a:p>
          <a:p>
            <a:pPr rtl="0">
              <a:spcBef>
                <a:spcPts val="0"/>
              </a:spcBef>
              <a:buNone/>
            </a:pPr>
            <a:endParaRPr/>
          </a:p>
          <a:p>
            <a:pPr rtl="0">
              <a:spcBef>
                <a:spcPts val="0"/>
              </a:spcBef>
              <a:buNone/>
            </a:pPr>
            <a:endParaRPr/>
          </a:p>
          <a:p>
            <a:pPr rtl="0">
              <a:spcBef>
                <a:spcPts val="0"/>
              </a:spcBef>
              <a:buNone/>
            </a:pPr>
            <a:r>
              <a:rPr lang="en-GB"/>
              <a:t>Interesting story in the history here...</a:t>
            </a:r>
          </a:p>
          <a:p>
            <a:pPr marL="431800" indent="0" rtl="0">
              <a:lnSpc>
                <a:spcPct val="160000"/>
              </a:lnSpc>
              <a:spcBef>
                <a:spcPts val="400"/>
              </a:spcBef>
              <a:spcAft>
                <a:spcPts val="1300"/>
              </a:spcAft>
              <a:buNone/>
            </a:pPr>
            <a:r>
              <a:rPr lang="en-GB" sz="1050">
                <a:solidFill>
                  <a:srgbClr val="252525"/>
                </a:solidFill>
                <a:highlight>
                  <a:srgbClr val="FFFFFF"/>
                </a:highlight>
              </a:rPr>
              <a:t>"Originally considered by Allied scientists in </a:t>
            </a:r>
            <a:r>
              <a:rPr lang="en-GB" sz="1050">
                <a:solidFill>
                  <a:srgbClr val="0B0080"/>
                </a:solidFill>
                <a:highlight>
                  <a:srgbClr val="FFFFFF"/>
                </a:highlight>
                <a:hlinkClick r:id="rId3"/>
              </a:rPr>
              <a:t>World War II</a:t>
            </a:r>
            <a:r>
              <a:rPr lang="en-GB" sz="1050">
                <a:solidFill>
                  <a:srgbClr val="252525"/>
                </a:solidFill>
                <a:highlight>
                  <a:srgbClr val="FFFFFF"/>
                </a:highlight>
              </a:rPr>
              <a:t>, it proved so intractable that, according to </a:t>
            </a:r>
            <a:r>
              <a:rPr lang="en-GB" sz="1050">
                <a:solidFill>
                  <a:srgbClr val="0B0080"/>
                </a:solidFill>
                <a:highlight>
                  <a:srgbClr val="FFFFFF"/>
                </a:highlight>
                <a:hlinkClick r:id="rId4"/>
              </a:rPr>
              <a:t>Peter Whittle</a:t>
            </a:r>
            <a:r>
              <a:rPr lang="en-GB" sz="1050">
                <a:solidFill>
                  <a:srgbClr val="252525"/>
                </a:solidFill>
                <a:highlight>
                  <a:srgbClr val="FFFFFF"/>
                </a:highlight>
              </a:rPr>
              <a:t>, the problem was proposed to be dropped over </a:t>
            </a:r>
            <a:r>
              <a:rPr lang="en-GB" sz="1050">
                <a:solidFill>
                  <a:srgbClr val="0B0080"/>
                </a:solidFill>
                <a:highlight>
                  <a:srgbClr val="FFFFFF"/>
                </a:highlight>
                <a:hlinkClick r:id="rId5"/>
              </a:rPr>
              <a:t>Germany</a:t>
            </a:r>
            <a:r>
              <a:rPr lang="en-GB" sz="1050">
                <a:solidFill>
                  <a:srgbClr val="252525"/>
                </a:solidFill>
                <a:highlight>
                  <a:srgbClr val="FFFFFF"/>
                </a:highlight>
              </a:rPr>
              <a:t> so that German scientists "could also waste their time on it".</a:t>
            </a:r>
            <a:r>
              <a:rPr lang="en-GB" sz="1400" baseline="30000">
                <a:solidFill>
                  <a:srgbClr val="0B0080"/>
                </a:solidFill>
                <a:highlight>
                  <a:srgbClr val="FFFFFF"/>
                </a:highlight>
                <a:hlinkClick r:id="rId6"/>
              </a:rPr>
              <a:t>[12]</a:t>
            </a:r>
            <a:r>
              <a:rPr lang="en-GB" sz="1050">
                <a:solidFill>
                  <a:srgbClr val="252525"/>
                </a:solidFill>
                <a:highlight>
                  <a:srgbClr val="FFFFFF"/>
                </a:highlight>
              </a:rPr>
              <a:t>"</a:t>
            </a:r>
          </a:p>
          <a:p>
            <a:pPr marL="0" lvl="0" indent="0" rtl="0">
              <a:lnSpc>
                <a:spcPct val="160000"/>
              </a:lnSpc>
              <a:spcBef>
                <a:spcPts val="400"/>
              </a:spcBef>
              <a:spcAft>
                <a:spcPts val="1300"/>
              </a:spcAft>
              <a:buNone/>
            </a:pPr>
            <a:endParaRPr sz="1050">
              <a:solidFill>
                <a:srgbClr val="252525"/>
              </a:solidFill>
              <a:highlight>
                <a:srgbClr val="FFFFFF"/>
              </a:highlight>
            </a:endParaRPr>
          </a:p>
          <a:p>
            <a:pPr marL="431800" lvl="0" indent="0" rtl="0">
              <a:lnSpc>
                <a:spcPct val="160000"/>
              </a:lnSpc>
              <a:spcBef>
                <a:spcPts val="400"/>
              </a:spcBef>
              <a:spcAft>
                <a:spcPts val="1300"/>
              </a:spcAft>
              <a:buClr>
                <a:schemeClr val="dk1"/>
              </a:buClr>
              <a:buSzPct val="100000"/>
              <a:buFont typeface="Arial"/>
              <a:buNone/>
            </a:pPr>
            <a:r>
              <a:rPr lang="en-GB" sz="1050">
                <a:solidFill>
                  <a:srgbClr val="252525"/>
                </a:solidFill>
                <a:highlight>
                  <a:srgbClr val="FFFFFF"/>
                </a:highlight>
              </a:rPr>
              <a:t>"</a:t>
            </a:r>
            <a:r>
              <a:rPr lang="en-GB" sz="1050" i="1">
                <a:solidFill>
                  <a:srgbClr val="252525"/>
                </a:solidFill>
                <a:highlight>
                  <a:srgbClr val="FFFFFF"/>
                </a:highlight>
              </a:rPr>
              <a:t>Thompson (1933) provides an answer to a related question: how to identify the probability of a distribution being better than all others from a set of distributions, and has thusly been sometimes credited as the origin of the multi-armed bandit.</a:t>
            </a:r>
          </a:p>
          <a:p>
            <a:pPr marL="431800" lvl="0" indent="0" rtl="0">
              <a:lnSpc>
                <a:spcPct val="160000"/>
              </a:lnSpc>
              <a:spcBef>
                <a:spcPts val="400"/>
              </a:spcBef>
              <a:spcAft>
                <a:spcPts val="1300"/>
              </a:spcAft>
              <a:buClr>
                <a:schemeClr val="dk1"/>
              </a:buClr>
              <a:buSzPct val="100000"/>
              <a:buFont typeface="Arial"/>
              <a:buNone/>
            </a:pPr>
            <a:r>
              <a:rPr lang="en-GB" sz="1050" i="1">
                <a:solidFill>
                  <a:srgbClr val="252525"/>
                </a:solidFill>
                <a:highlight>
                  <a:srgbClr val="FFFFFF"/>
                </a:highlight>
              </a:rPr>
              <a:t>Even more confounding on the origins of the multi-armed bandit, Dr. Peter Whittle said in review of the 1979 paper of Gittins [67] the following:</a:t>
            </a:r>
          </a:p>
          <a:p>
            <a:pPr marL="647700" lvl="0" indent="0" rtl="0">
              <a:lnSpc>
                <a:spcPct val="160000"/>
              </a:lnSpc>
              <a:spcBef>
                <a:spcPts val="600"/>
              </a:spcBef>
              <a:spcAft>
                <a:spcPts val="1900"/>
              </a:spcAft>
              <a:buClr>
                <a:schemeClr val="dk1"/>
              </a:buClr>
              <a:buSzPct val="100000"/>
              <a:buFont typeface="Arial"/>
              <a:buNone/>
            </a:pPr>
            <a:r>
              <a:rPr lang="en-GB" sz="1050">
                <a:solidFill>
                  <a:srgbClr val="252525"/>
                </a:solidFill>
                <a:highlight>
                  <a:srgbClr val="FFFFFF"/>
                </a:highlight>
              </a:rPr>
              <a:t>'As I said, the problem is a classic one; it was formulated during the war, and efforts to solve it so sapped the energies and minds of Allied analysts that the suggestion was made that the problem be dropped over Germany, as the ultimate instrument of intellectual sabotage. In the event, it seems to have landed on Cardiff Arms Park. And there is justice now, for if a Welsh Rugby pack scrumming down is not a multi-armed bandit, then what is?'</a:t>
            </a:r>
          </a:p>
          <a:p>
            <a:pPr marL="431800" lvl="0" indent="0" rtl="0">
              <a:lnSpc>
                <a:spcPct val="160000"/>
              </a:lnSpc>
              <a:spcBef>
                <a:spcPts val="400"/>
              </a:spcBef>
              <a:spcAft>
                <a:spcPts val="1300"/>
              </a:spcAft>
              <a:buNone/>
            </a:pPr>
            <a:r>
              <a:rPr lang="en-GB" sz="1050" i="1">
                <a:solidFill>
                  <a:srgbClr val="252525"/>
                </a:solidFill>
                <a:highlight>
                  <a:srgbClr val="FFFFFF"/>
                </a:highlight>
              </a:rPr>
              <a:t>As World War II ended in 1945, this provides evidence that the problem was under discussion at least privately by the military if not elsewhere prior to the Robbins (1952) paper. Robbins (1952) is the first indexed paper to call the problem the multi-armed bandit and provides a formulation similar to the formulation used to date.</a:t>
            </a:r>
            <a:r>
              <a:rPr lang="en-GB" sz="1050">
                <a:solidFill>
                  <a:srgbClr val="252525"/>
                </a:solidFill>
                <a:highlight>
                  <a:srgbClr val="FFFFFF"/>
                </a:highlight>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"Why do we need it?" This is reminiscint of hypothesis testing in traditional statistics/experiment design.</a:t>
            </a:r>
          </a:p>
          <a:p>
            <a:pPr rtl="0">
              <a:spcBef>
                <a:spcPts val="0"/>
              </a:spcBef>
              <a:buNone/>
            </a:pPr>
            <a:endParaRPr/>
          </a:p>
          <a:p>
            <a:pPr rtl="0">
              <a:spcBef>
                <a:spcPts val="0"/>
              </a:spcBef>
              <a:buNone/>
            </a:pPr>
            <a:r>
              <a:rPr lang="en-GB"/>
              <a:t>An oracle is a prescient "predictor" of the best arm at any point in time. Basically, its a theoretical concept that </a:t>
            </a:r>
            <a:r>
              <a:rPr lang="en-GB" b="1"/>
              <a:t>knows</a:t>
            </a:r>
            <a:r>
              <a:rPr lang="en-GB"/>
              <a:t> the answer before the experiment has been conducted (making the experiment pointless!)</a:t>
            </a:r>
          </a:p>
          <a:p>
            <a:pPr rtl="0">
              <a:spcBef>
                <a:spcPts val="0"/>
              </a:spcBef>
              <a:buNone/>
            </a:pPr>
            <a:endParaRPr/>
          </a:p>
          <a:p>
            <a:pPr rtl="0">
              <a:spcBef>
                <a:spcPts val="0"/>
              </a:spcBef>
              <a:buNone/>
            </a:pPr>
            <a:r>
              <a:rPr lang="en-GB"/>
              <a:t>We need a measure of regret that doesn't require an oracle!</a:t>
            </a:r>
          </a:p>
          <a:p>
            <a:pPr rtl="0">
              <a:spcBef>
                <a:spcPts val="0"/>
              </a:spcBef>
              <a:buNone/>
            </a:pPr>
            <a:endParaRPr/>
          </a:p>
          <a:p>
            <a:pPr>
              <a:spcBef>
                <a:spcPts val="0"/>
              </a:spcBef>
              <a:buNone/>
            </a:pPr>
            <a:r>
              <a:rPr lang="en-GB"/>
              <a:t>The next page defines statistical regret.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This gives us a really cool tool -- after an experiment has run, or at any point during an experiment, we have an interval that captures how well we have done. Statistical regret comes in two forms and we've done experiments to show that it tracks the original forms -- expectation and payoff regrets.</a:t>
            </a:r>
          </a:p>
          <a:p>
            <a:pPr rtl="0">
              <a:spcBef>
                <a:spcPts val="0"/>
              </a:spcBef>
              <a:buNone/>
            </a:pPr>
            <a:endParaRPr/>
          </a:p>
          <a:p>
            <a:pPr rtl="0">
              <a:spcBef>
                <a:spcPts val="0"/>
              </a:spcBef>
              <a:buNone/>
            </a:pPr>
            <a:r>
              <a:rPr lang="en-GB"/>
              <a:t>This is better than just measuring reward as it acknowledges our uncertainties; if our uncertainties are high, they will be captured in our regret interval.</a:t>
            </a:r>
          </a:p>
          <a:p>
            <a:pPr rtl="0">
              <a:spcBef>
                <a:spcPts val="0"/>
              </a:spcBef>
              <a:buNone/>
            </a:pPr>
            <a:endParaRPr/>
          </a:p>
          <a:p>
            <a:pPr>
              <a:spcBef>
                <a:spcPts val="0"/>
              </a:spcBef>
              <a:buNone/>
            </a:pPr>
            <a:r>
              <a:rPr lang="en-GB"/>
              <a:t>This is the last slide on statistical regret. We go on to other research after.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Optimism is better for us than previously because of the sampling techniques. </a:t>
            </a:r>
          </a:p>
          <a:p>
            <a:pPr rtl="0">
              <a:spcBef>
                <a:spcPts val="0"/>
              </a:spcBef>
              <a:buNone/>
            </a:pPr>
            <a:endParaRPr/>
          </a:p>
          <a:p>
            <a:pPr rtl="0">
              <a:spcBef>
                <a:spcPts val="0"/>
              </a:spcBef>
              <a:buNone/>
            </a:pPr>
            <a:r>
              <a:rPr lang="en-GB"/>
              <a:t>Efficient sampling techniques is fundamental because at least one major, well-cited paper makes an inferior choice, resulting in research that suggests an effect called "optimism" is much less significant than it truly is.</a:t>
            </a:r>
          </a:p>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Complexity of regression equation is O(C^2 N) where C is the number of context variables + arm variables and N is the number of plays.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This produces optimism for generalized distributions, in a statistically efficient (in other words, it produces the optimistic sampling we intended) and computationally efficient (does not require simulations) form.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Simulated false positives for repeated testing problem in A/B testing.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Why OL-BFGS mentioned here: because very early in the regression function there is some strange behavior (non-stochastic "optimums" jump around a lot, OL-BFGS is described in the stochastic case). By moving to an online L-BFGS (</a:t>
            </a:r>
            <a:r>
              <a:rPr lang="en-GB">
                <a:solidFill>
                  <a:srgbClr val="808080"/>
                </a:solidFill>
              </a:rPr>
              <a:t>Schraudolph 2007, JMLR)</a:t>
            </a:r>
            <a:r>
              <a:rPr lang="en-GB"/>
              <a:t> there may still be early sample size problems (and these are the most important): if that is the case, one should just fit the model accurately early on and move forward.</a:t>
            </a:r>
          </a:p>
          <a:p>
            <a:pPr rtl="0">
              <a:spcBef>
                <a:spcPts val="0"/>
              </a:spcBef>
              <a:buNone/>
            </a:pPr>
            <a:endParaRPr/>
          </a:p>
          <a:p>
            <a:pPr rtl="0">
              <a:spcBef>
                <a:spcPts val="0"/>
              </a:spcBef>
              <a:buNone/>
            </a:pPr>
            <a:r>
              <a:rPr lang="en-GB"/>
              <a:t>In my experience, these "integrations" of two disconnected literatures often elicit more questions than they answer when actually gone to implement. I'm confident there's interesting research here.</a:t>
            </a:r>
          </a:p>
          <a:p>
            <a:pPr rtl="0">
              <a:spcBef>
                <a:spcPts val="0"/>
              </a:spcBef>
              <a:buNone/>
            </a:pPr>
            <a:endParaRPr/>
          </a:p>
          <a:p>
            <a:pPr rtl="0">
              <a:spcBef>
                <a:spcPts val="600"/>
              </a:spcBef>
              <a:buNone/>
            </a:pPr>
            <a:r>
              <a:rPr lang="en-GB">
                <a:solidFill>
                  <a:schemeClr val="dk1"/>
                </a:solidFill>
              </a:rPr>
              <a:t>The </a:t>
            </a:r>
            <a:r>
              <a:rPr lang="en-GB" i="1">
                <a:solidFill>
                  <a:schemeClr val="dk1"/>
                </a:solidFill>
              </a:rPr>
              <a:t>hashing trick</a:t>
            </a:r>
            <a:r>
              <a:rPr lang="en-GB">
                <a:solidFill>
                  <a:schemeClr val="dk1"/>
                </a:solidFill>
              </a:rPr>
              <a:t> common in machine learning does not work well here as we have a set of variables that are "selected."</a:t>
            </a:r>
          </a:p>
          <a:p>
            <a:pPr rtl="0">
              <a:spcBef>
                <a:spcPts val="0"/>
              </a:spcBef>
              <a:buNone/>
            </a:pPr>
            <a:endParaRPr/>
          </a:p>
          <a:p>
            <a:pPr rtl="0">
              <a:spcBef>
                <a:spcPts val="0"/>
              </a:spcBef>
              <a:buNone/>
            </a:pPr>
            <a:r>
              <a:rPr lang="en-GB"/>
              <a:t>What about gamma for optimism mean vs. median? There's still no difference.</a:t>
            </a:r>
          </a:p>
          <a:p>
            <a:pPr rtl="0">
              <a:spcBef>
                <a:spcPts val="0"/>
              </a:spcBef>
              <a:buNone/>
            </a:pPr>
            <a:endParaRPr/>
          </a:p>
          <a:p>
            <a:pPr rtl="0">
              <a:spcBef>
                <a:spcPts val="0"/>
              </a:spcBef>
              <a:buNone/>
            </a:pPr>
            <a:r>
              <a:rPr lang="en-GB"/>
              <a:t>Type 1 and type 2 error for stopping bandit tests is interesting. In our model, the test "never" ends, it simply optimizes to the best result. This, in the limit, for most algorithms, </a:t>
            </a:r>
            <a:r>
              <a:rPr lang="en-GB" b="1"/>
              <a:t>guarantees</a:t>
            </a:r>
            <a:r>
              <a:rPr lang="en-GB"/>
              <a:t> that we will find the best result (the so-called "zero regret" strategies). </a:t>
            </a:r>
          </a:p>
          <a:p>
            <a:pPr rtl="0">
              <a:spcBef>
                <a:spcPts val="0"/>
              </a:spcBef>
              <a:buNone/>
            </a:pPr>
            <a:endParaRPr/>
          </a:p>
          <a:p>
            <a:pPr rtl="0">
              <a:spcBef>
                <a:spcPts val="0"/>
              </a:spcBef>
              <a:buNone/>
            </a:pPr>
            <a:r>
              <a:rPr lang="en-GB"/>
              <a:t>Regression is M^2 N for M feautres and N observations. Online regression can do better on the N term at a relatively high fixed cost. This is bad for large context sets.</a:t>
            </a:r>
          </a:p>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The player wants to build a model to understand the world, and use it to maximize his profit. Next slide talks about regret.</a:t>
            </a:r>
          </a:p>
          <a:p>
            <a:pPr rtl="0">
              <a:spcBef>
                <a:spcPts val="0"/>
              </a:spcBef>
              <a:buNone/>
            </a:pPr>
            <a:endParaRPr/>
          </a:p>
          <a:p>
            <a:pPr rtl="0">
              <a:spcBef>
                <a:spcPts val="0"/>
              </a:spcBef>
              <a:buNone/>
            </a:pPr>
            <a:r>
              <a:rPr lang="en-GB"/>
              <a:t>This is really fundamental - the idea that after the very first time you play an arm, you don't have a "complete picture" is core to the story of the multi-armed bandit. We need to decide, continuously, how to deal with uncertainties. </a:t>
            </a:r>
          </a:p>
          <a:p>
            <a:pPr rtl="0">
              <a:spcBef>
                <a:spcPts val="0"/>
              </a:spcBef>
              <a:buNone/>
            </a:pPr>
            <a:endParaRPr/>
          </a:p>
          <a:p>
            <a:pPr rtl="0">
              <a:spcBef>
                <a:spcPts val="0"/>
              </a:spcBef>
              <a:buNone/>
            </a:pPr>
            <a:r>
              <a:rPr lang="en-GB"/>
              <a:t>This is also what makes the bandit problem such a great applied tool: it reflects reality, the idea of balancing learning more and using what you know occurs everywhere: from shopping, to career choices, to specific business-objectives like website optimization.</a:t>
            </a:r>
          </a:p>
          <a:p>
            <a:pPr rtl="0">
              <a:spcBef>
                <a:spcPts val="0"/>
              </a:spcBef>
              <a:buNone/>
            </a:pPr>
            <a:endParaRPr/>
          </a:p>
          <a:p>
            <a:pPr rtl="0">
              <a:spcBef>
                <a:spcPts val="0"/>
              </a:spcBef>
              <a:buNone/>
            </a:pPr>
            <a:endParaRPr/>
          </a:p>
          <a:p>
            <a:pPr>
              <a:spcBef>
                <a:spcPts val="0"/>
              </a:spcBef>
              <a:buNone/>
            </a:pPr>
            <a:r>
              <a:rPr lang="en-GB"/>
              <a:t>As the player becomes more confident in his estimates of the arm payoffs, he will transition to </a:t>
            </a:r>
            <a:r>
              <a:rPr lang="en-GB" b="1"/>
              <a:t>exploiting his knowledge </a:t>
            </a:r>
            <a:r>
              <a:rPr lang="en-GB"/>
              <a:t>-- playing the best known arm.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Sub-10% of content. Unpublished. Does not compete with the original product. Used for private study and education. This meets all the requirements for Fair Dealing.</a:t>
            </a:r>
          </a:p>
          <a:p>
            <a:pPr rtl="0">
              <a:spcBef>
                <a:spcPts val="0"/>
              </a:spcBef>
              <a:buNone/>
            </a:pPr>
            <a:endParaRPr/>
          </a:p>
          <a:p>
            <a:pPr lvl="0" rtl="0">
              <a:spcBef>
                <a:spcPts val="0"/>
              </a:spcBef>
              <a:buNone/>
            </a:pPr>
            <a:r>
              <a:rPr lang="en-GB"/>
              <a:t>REMOVE THIS SLIDE BEFORE PUBLISHING.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SS/SOS is nonparametric -- makes no assumptions about the distribution. The benefit that accrues to optimism has been shown empirically.</a:t>
            </a:r>
          </a:p>
          <a:p>
            <a:pPr rtl="0">
              <a:spcBef>
                <a:spcPts val="0"/>
              </a:spcBef>
              <a:buNone/>
            </a:pPr>
            <a:endParaRPr/>
          </a:p>
          <a:p>
            <a:pPr rtl="0">
              <a:spcBef>
                <a:spcPts val="0"/>
              </a:spcBef>
              <a:buNone/>
            </a:pPr>
            <a:r>
              <a:rPr lang="en-GB"/>
              <a:t>This is valuable because as we can see, we can do 20-30% worse if we get the distribution wrong in traditional samplers. It's even cooler than this </a:t>
            </a:r>
            <a:r>
              <a:rPr lang="en-GB" b="1"/>
              <a:t>does better</a:t>
            </a:r>
            <a:r>
              <a:rPr lang="en-GB"/>
              <a:t> than even the correct specification.</a:t>
            </a:r>
          </a:p>
          <a:p>
            <a:pPr rtl="0">
              <a:spcBef>
                <a:spcPts val="0"/>
              </a:spcBef>
              <a:buNone/>
            </a:pPr>
            <a:endParaRPr/>
          </a:p>
          <a:p>
            <a:pPr>
              <a:spcBef>
                <a:spcPts val="0"/>
              </a:spcBef>
              <a:buNone/>
            </a:pPr>
            <a:r>
              <a:rPr lang="en-GB"/>
              <a:t>There is no variances listed here but these numbers are computed over 500 million iterates (52 worlds @ 1000 replicates of 1000 iterates).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There are many subtlely different definitions of regret, but...</a:t>
            </a:r>
          </a:p>
          <a:p>
            <a:pPr rtl="0">
              <a:spcBef>
                <a:spcPts val="0"/>
              </a:spcBef>
              <a:buNone/>
            </a:pPr>
            <a:endParaRPr/>
          </a:p>
          <a:p>
            <a:pPr rtl="0">
              <a:spcBef>
                <a:spcPts val="0"/>
              </a:spcBef>
              <a:buNone/>
            </a:pPr>
            <a:endParaRPr/>
          </a:p>
          <a:p>
            <a:pPr rtl="0">
              <a:spcBef>
                <a:spcPts val="0"/>
              </a:spcBef>
              <a:buNone/>
            </a:pPr>
            <a:r>
              <a:rPr lang="en-GB"/>
              <a:t>The need for an oracle to score algorithms in terms of regret is core. I present a strategy later for comparing bandit algorithms that is oracle-free which is really important in the "real world" when you cannot necessarily do simulation studies.</a:t>
            </a:r>
          </a:p>
          <a:p>
            <a:pPr rtl="0">
              <a:spcBef>
                <a:spcPts val="0"/>
              </a:spcBef>
              <a:buNone/>
            </a:pPr>
            <a:endParaRPr/>
          </a:p>
          <a:p>
            <a:pPr>
              <a:spcBef>
                <a:spcPts val="0"/>
              </a:spcBef>
              <a:buNone/>
            </a:pPr>
            <a:r>
              <a:rPr lang="en-GB"/>
              <a:t>The reason we use regret instead of maximization is that it produces a value that is comparable regardless of the absolute scale of the rewards. If the rewards are all shifted up by 100, the regret is still measured the same. They are otherwise equivalent, other than some edge case stuff when you start talking about discounting rewards.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Share only one reason it is bad. Not all algorithms switch between "exploration" and "exploitation" phases. </a:t>
            </a:r>
          </a:p>
          <a:p>
            <a:pPr rtl="0">
              <a:spcBef>
                <a:spcPts val="0"/>
              </a:spcBef>
              <a:buNone/>
            </a:pPr>
            <a:endParaRPr/>
          </a:p>
          <a:p>
            <a:pPr rtl="0">
              <a:spcBef>
                <a:spcPts val="0"/>
              </a:spcBef>
              <a:buNone/>
            </a:pPr>
            <a:r>
              <a:rPr lang="en-GB"/>
              <a:t>Why is this bad? Lots of reasons.</a:t>
            </a:r>
          </a:p>
          <a:p>
            <a:pPr marL="457200" lvl="0" indent="-228600" rtl="0">
              <a:spcBef>
                <a:spcPts val="0"/>
              </a:spcBef>
              <a:buChar char="-"/>
            </a:pPr>
            <a:r>
              <a:rPr lang="en-GB"/>
              <a:t>Fixed number of trials does not take into consideration variation </a:t>
            </a:r>
            <a:r>
              <a:rPr lang="en-GB" b="1"/>
              <a:t>or</a:t>
            </a:r>
            <a:r>
              <a:rPr lang="en-GB"/>
              <a:t> closeness between arms.</a:t>
            </a:r>
          </a:p>
          <a:p>
            <a:pPr marL="914400" lvl="1" indent="-228600" rtl="0">
              <a:spcBef>
                <a:spcPts val="0"/>
              </a:spcBef>
              <a:buChar char="-"/>
            </a:pPr>
            <a:r>
              <a:rPr lang="en-GB"/>
              <a:t>If arms are very variable or very close together, the fixed number may be too few (and thus a wrong arm can be identified often)</a:t>
            </a:r>
          </a:p>
          <a:p>
            <a:pPr marL="914400" lvl="1" indent="-228600" rtl="0">
              <a:spcBef>
                <a:spcPts val="0"/>
              </a:spcBef>
              <a:buChar char="-"/>
            </a:pPr>
            <a:r>
              <a:rPr lang="en-GB"/>
              <a:t>If arms are not very variable or very far apart, the fixed number may be wasteful.</a:t>
            </a:r>
          </a:p>
          <a:p>
            <a:pPr marL="457200" lvl="0" indent="-228600" rtl="0">
              <a:spcBef>
                <a:spcPts val="0"/>
              </a:spcBef>
              <a:buChar char="-"/>
            </a:pPr>
            <a:r>
              <a:rPr lang="en-GB"/>
              <a:t>Need to select N (the fixed number) perfectly. This is best done with information that will be collected </a:t>
            </a:r>
            <a:r>
              <a:rPr lang="en-GB" b="1"/>
              <a:t>while playing.</a:t>
            </a:r>
          </a:p>
          <a:p>
            <a:pPr rtl="0">
              <a:spcBef>
                <a:spcPts val="0"/>
              </a:spcBef>
              <a:buNone/>
            </a:pPr>
            <a:endParaRPr b="1"/>
          </a:p>
          <a:p>
            <a:pPr rtl="0">
              <a:spcBef>
                <a:spcPts val="0"/>
              </a:spcBef>
              <a:buNone/>
            </a:pPr>
            <a:endParaRPr b="1"/>
          </a:p>
          <a:p>
            <a:pPr rtl="0">
              <a:spcBef>
                <a:spcPts val="0"/>
              </a:spcBef>
              <a:buNone/>
            </a:pPr>
            <a:endParaRPr b="1"/>
          </a:p>
          <a:p>
            <a:pPr rtl="0">
              <a:spcBef>
                <a:spcPts val="0"/>
              </a:spcBef>
              <a:buNone/>
            </a:pPr>
            <a:endParaRPr b="1"/>
          </a:p>
          <a:p>
            <a:pPr lvl="0" rtl="0">
              <a:spcBef>
                <a:spcPts val="0"/>
              </a:spcBef>
              <a:buNone/>
            </a:pPr>
            <a:endParaRPr b="1"/>
          </a:p>
          <a:p>
            <a:pPr marL="457200" lvl="0" indent="-228600" rtl="0">
              <a:spcBef>
                <a:spcPts val="0"/>
              </a:spcBef>
              <a:buChar char="-"/>
            </a:pPr>
            <a:r>
              <a:rPr lang="en-GB"/>
              <a:t>It doesn't adjust over time -- if the world is changing, doing all your "exploration" up-front is bad.</a:t>
            </a:r>
          </a:p>
          <a:p>
            <a:pPr marL="457200" lvl="0" indent="-228600" rtl="0">
              <a:spcBef>
                <a:spcPts val="0"/>
              </a:spcBef>
              <a:buChar char="-"/>
            </a:pPr>
            <a:r>
              <a:rPr lang="en-GB"/>
              <a:t>In the way I've proposed it here, it is myopic: it doesn't consider how long we have to play (if we're only playing 20 times, you shouldn't spend all of them exploring).</a:t>
            </a:r>
          </a:p>
          <a:p>
            <a:pPr marL="457200" lvl="0" indent="-228600" rtl="0">
              <a:spcBef>
                <a:spcPts val="0"/>
              </a:spcBef>
              <a:buChar char="-"/>
            </a:pPr>
            <a:r>
              <a:rPr lang="en-GB"/>
              <a:t>We can do better. Much better.</a:t>
            </a:r>
          </a:p>
          <a:p>
            <a:pPr marL="914400" lvl="1" indent="-228600" rtl="0">
              <a:spcBef>
                <a:spcPts val="0"/>
              </a:spcBef>
              <a:buChar char="-"/>
            </a:pPr>
            <a:r>
              <a:rPr lang="en-GB"/>
              <a:t>Even in epsilon strategies, we can do better by rephrasing this as epsilon-greedy.</a:t>
            </a:r>
          </a:p>
          <a:p>
            <a:pPr marL="914400" lvl="1" indent="-228600" rtl="0">
              <a:spcBef>
                <a:spcPts val="0"/>
              </a:spcBef>
              <a:buChar char="-"/>
            </a:pPr>
            <a:r>
              <a:rPr lang="en-GB"/>
              <a:t>Epsilon-first where we don't play a fixed number, but rather a calibrated fraction of time can be better.</a:t>
            </a:r>
          </a:p>
          <a:p>
            <a:pPr marL="914400" lvl="1" indent="-228600" rtl="0">
              <a:spcBef>
                <a:spcPts val="0"/>
              </a:spcBef>
              <a:buChar char="-"/>
            </a:pPr>
            <a:r>
              <a:rPr lang="en-GB"/>
              <a:t>Need to calibrate the fraction. Selecting N is hard.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10000"/>
              <a:buFont typeface="Arial"/>
              <a:buNone/>
            </a:pPr>
            <a:r>
              <a:rPr lang="en-GB" sz="1000">
                <a:solidFill>
                  <a:schemeClr val="dk1"/>
                </a:solidFill>
              </a:rPr>
              <a:t>Transition to next slide</a:t>
            </a:r>
          </a:p>
          <a:p>
            <a:pPr lvl="0" rtl="0">
              <a:lnSpc>
                <a:spcPct val="115000"/>
              </a:lnSpc>
              <a:spcBef>
                <a:spcPts val="0"/>
              </a:spcBef>
              <a:buClr>
                <a:srgbClr val="000000"/>
              </a:buClr>
              <a:buSzPct val="78571"/>
              <a:buFont typeface="Arial"/>
              <a:buNone/>
            </a:pPr>
            <a:r>
              <a:rPr lang="en-GB" sz="1400">
                <a:solidFill>
                  <a:srgbClr val="252525"/>
                </a:solidFill>
                <a:latin typeface="Roboto"/>
                <a:ea typeface="Roboto"/>
                <a:cs typeface="Roboto"/>
                <a:sym typeface="Roboto"/>
              </a:rPr>
              <a:t>And, there are some </a:t>
            </a:r>
            <a:r>
              <a:rPr lang="en-GB" sz="1400" i="1">
                <a:solidFill>
                  <a:srgbClr val="252525"/>
                </a:solidFill>
                <a:latin typeface="Roboto"/>
                <a:ea typeface="Roboto"/>
                <a:cs typeface="Roboto"/>
                <a:sym typeface="Roboto"/>
              </a:rPr>
              <a:t>complicating factors</a:t>
            </a:r>
            <a:r>
              <a:rPr lang="en-GB" sz="1400">
                <a:solidFill>
                  <a:srgbClr val="252525"/>
                </a:solidFill>
                <a:latin typeface="Roboto"/>
                <a:ea typeface="Roboto"/>
                <a:cs typeface="Roboto"/>
                <a:sym typeface="Roboto"/>
              </a:rPr>
              <a:t> that give rise to structured variants of the problem, with completely different strategies.</a:t>
            </a:r>
          </a:p>
          <a:p>
            <a:pPr lvl="0" rtl="0">
              <a:spcBef>
                <a:spcPts val="600"/>
              </a:spcBef>
              <a:buClr>
                <a:schemeClr val="dk1"/>
              </a:buClr>
              <a:buFont typeface="Arial"/>
              <a:buNone/>
            </a:pPr>
            <a:endParaRPr sz="1000">
              <a:solidFill>
                <a:schemeClr val="dk1"/>
              </a:solidFill>
            </a:endParaRPr>
          </a:p>
          <a:p>
            <a:pPr lvl="0" rtl="0">
              <a:spcBef>
                <a:spcPts val="600"/>
              </a:spcBef>
              <a:buClr>
                <a:schemeClr val="dk1"/>
              </a:buClr>
              <a:buFont typeface="Arial"/>
              <a:buNone/>
            </a:pPr>
            <a:endParaRPr sz="1000">
              <a:solidFill>
                <a:schemeClr val="dk1"/>
              </a:solidFill>
            </a:endParaRPr>
          </a:p>
          <a:p>
            <a:pPr lvl="0" rtl="0">
              <a:spcBef>
                <a:spcPts val="600"/>
              </a:spcBef>
              <a:buClr>
                <a:schemeClr val="dk1"/>
              </a:buClr>
              <a:buSzPct val="110000"/>
              <a:buFont typeface="Arial"/>
              <a:buNone/>
            </a:pPr>
            <a:r>
              <a:rPr lang="en-GB" sz="1000">
                <a:solidFill>
                  <a:schemeClr val="dk1"/>
                </a:solidFill>
              </a:rPr>
              <a:t>Probably only discuss the below if it is asked v. </a:t>
            </a:r>
          </a:p>
          <a:p>
            <a:pPr lvl="0" rtl="0">
              <a:spcBef>
                <a:spcPts val="600"/>
              </a:spcBef>
              <a:buClr>
                <a:schemeClr val="dk1"/>
              </a:buClr>
              <a:buSzPct val="110000"/>
              <a:buFont typeface="Arial"/>
              <a:buNone/>
            </a:pPr>
            <a:r>
              <a:rPr lang="en-GB" sz="1000">
                <a:solidFill>
                  <a:schemeClr val="dk1"/>
                </a:solidFill>
              </a:rPr>
              <a:t>Which </a:t>
            </a:r>
            <a:r>
              <a:rPr lang="en-GB" sz="1000" b="1">
                <a:solidFill>
                  <a:schemeClr val="dk1"/>
                </a:solidFill>
              </a:rPr>
              <a:t>profit</a:t>
            </a:r>
            <a:r>
              <a:rPr lang="en-GB" sz="1000">
                <a:solidFill>
                  <a:schemeClr val="dk1"/>
                </a:solidFill>
              </a:rPr>
              <a:t> should the player maximize?</a:t>
            </a:r>
          </a:p>
          <a:p>
            <a:pPr marL="457200" lvl="0" indent="-292100" rtl="0">
              <a:spcBef>
                <a:spcPts val="600"/>
              </a:spcBef>
              <a:buClr>
                <a:schemeClr val="dk1"/>
              </a:buClr>
              <a:buSzPct val="100000"/>
              <a:buChar char="-"/>
            </a:pPr>
            <a:r>
              <a:rPr lang="en-GB" sz="1000">
                <a:solidFill>
                  <a:schemeClr val="dk1"/>
                </a:solidFill>
              </a:rPr>
              <a:t>Quadratically discounted profits.</a:t>
            </a:r>
          </a:p>
          <a:p>
            <a:pPr marL="457200" lvl="0" indent="-292100" rtl="0">
              <a:spcBef>
                <a:spcPts val="600"/>
              </a:spcBef>
              <a:buClr>
                <a:schemeClr val="dk1"/>
              </a:buClr>
              <a:buSzPct val="100000"/>
              <a:buChar char="-"/>
            </a:pPr>
            <a:r>
              <a:rPr lang="en-GB" sz="1000">
                <a:solidFill>
                  <a:schemeClr val="dk1"/>
                </a:solidFill>
              </a:rPr>
              <a:t>Non-discounted profit.</a:t>
            </a:r>
          </a:p>
          <a:p>
            <a:pPr marL="457200" lvl="0" indent="-292100" rtl="0">
              <a:spcBef>
                <a:spcPts val="600"/>
              </a:spcBef>
              <a:buClr>
                <a:schemeClr val="dk1"/>
              </a:buClr>
              <a:buSzPct val="100000"/>
              <a:buChar char="-"/>
            </a:pPr>
            <a:r>
              <a:rPr lang="en-GB" sz="1000">
                <a:solidFill>
                  <a:schemeClr val="dk1"/>
                </a:solidFill>
              </a:rPr>
              <a:t>"Worst case" profit, variance or drawdown aware profit. </a:t>
            </a:r>
          </a:p>
          <a:p>
            <a:pPr rtl="0">
              <a:spcBef>
                <a:spcPts val="0"/>
              </a:spcBef>
              <a:buNone/>
            </a:pPr>
            <a:endParaRPr sz="1000"/>
          </a:p>
          <a:p>
            <a:pPr rtl="0">
              <a:spcBef>
                <a:spcPts val="0"/>
              </a:spcBef>
              <a:buNone/>
            </a:pPr>
            <a:endParaRPr sz="1000"/>
          </a:p>
          <a:p>
            <a:pPr>
              <a:spcBef>
                <a:spcPts val="0"/>
              </a:spcBef>
              <a:buNone/>
            </a:pPr>
            <a:r>
              <a:rPr lang="en-GB" sz="1000"/>
              <a:t>Images made here: http://jsfiddle.net/6pqxcy68/ by 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Don't try to define all these. Just "I'm going to focus on two."</a:t>
            </a:r>
          </a:p>
          <a:p>
            <a:pPr rtl="0">
              <a:spcBef>
                <a:spcPts val="0"/>
              </a:spcBef>
              <a:buNone/>
            </a:pPr>
            <a:endParaRPr/>
          </a:p>
          <a:p>
            <a:pPr rtl="0">
              <a:spcBef>
                <a:spcPts val="0"/>
              </a:spcBef>
              <a:buNone/>
            </a:pPr>
            <a:r>
              <a:rPr lang="en-GB"/>
              <a:t>Nonstationarity</a:t>
            </a:r>
          </a:p>
          <a:p>
            <a:pPr marL="914400" lvl="1" indent="-342900" rtl="0">
              <a:spcBef>
                <a:spcPts val="480"/>
              </a:spcBef>
              <a:buClr>
                <a:schemeClr val="dk1"/>
              </a:buClr>
              <a:buSzPct val="100000"/>
              <a:buChar char="-"/>
            </a:pPr>
            <a:r>
              <a:rPr lang="en-GB" sz="1800">
                <a:solidFill>
                  <a:schemeClr val="dk1"/>
                </a:solidFill>
              </a:rPr>
              <a:t>the reward is varying in time, data received now will be "less valuable," in some sense, later.</a:t>
            </a:r>
          </a:p>
          <a:p>
            <a:pPr rtl="0">
              <a:spcBef>
                <a:spcPts val="0"/>
              </a:spcBef>
              <a:buNone/>
            </a:pPr>
            <a:endParaRPr/>
          </a:p>
          <a:p>
            <a:pPr rtl="0">
              <a:spcBef>
                <a:spcPts val="0"/>
              </a:spcBef>
              <a:buNone/>
            </a:pPr>
            <a:r>
              <a:rPr lang="en-GB"/>
              <a:t>Context</a:t>
            </a:r>
          </a:p>
          <a:p>
            <a:pPr marL="914400" lvl="1" indent="-342900" rtl="0">
              <a:spcBef>
                <a:spcPts val="480"/>
              </a:spcBef>
              <a:buClr>
                <a:schemeClr val="dk1"/>
              </a:buClr>
              <a:buSzPct val="100000"/>
              <a:buChar char="-"/>
            </a:pPr>
            <a:r>
              <a:rPr lang="en-GB" sz="1800">
                <a:solidFill>
                  <a:schemeClr val="dk1"/>
                </a:solidFill>
              </a:rPr>
              <a:t>the reward of each arm can be influenced by other variables either observed or unobserved. By considering these, we can do better!</a:t>
            </a:r>
          </a:p>
          <a:p>
            <a:pPr rtl="0">
              <a:spcBef>
                <a:spcPts val="0"/>
              </a:spcBef>
              <a:buNone/>
            </a:pPr>
            <a:r>
              <a:rPr lang="en-GB"/>
              <a:t>Continuity</a:t>
            </a:r>
          </a:p>
          <a:p>
            <a:pPr marL="914400" lvl="0" indent="-342900" rtl="0">
              <a:spcBef>
                <a:spcPts val="0"/>
              </a:spcBef>
              <a:buClr>
                <a:schemeClr val="dk1"/>
              </a:buClr>
              <a:buSzPct val="100000"/>
              <a:buChar char="-"/>
            </a:pPr>
            <a:r>
              <a:rPr lang="en-GB" sz="1800">
                <a:solidFill>
                  <a:schemeClr val="dk1"/>
                </a:solidFill>
              </a:rPr>
              <a:t>where the arm selection is a continuous variable (e.g., selecting a price). </a:t>
            </a:r>
            <a:r>
              <a:rPr lang="en-GB" sz="1800" i="1">
                <a:solidFill>
                  <a:schemeClr val="dk1"/>
                </a:solidFill>
              </a:rPr>
              <a:t>Hard!</a:t>
            </a:r>
          </a:p>
          <a:p>
            <a:pPr rtl="0">
              <a:spcBef>
                <a:spcPts val="0"/>
              </a:spcBef>
              <a:buNone/>
            </a:pPr>
            <a:r>
              <a:rPr lang="en-GB"/>
              <a:t>Adversarial</a:t>
            </a:r>
          </a:p>
          <a:p>
            <a:pPr marL="914400" lvl="1" indent="-342900" rtl="0">
              <a:spcBef>
                <a:spcPts val="480"/>
              </a:spcBef>
              <a:buClr>
                <a:schemeClr val="dk1"/>
              </a:buClr>
              <a:buSzPct val="100000"/>
              <a:buChar char="-"/>
            </a:pPr>
            <a:r>
              <a:rPr lang="en-GB" sz="1800">
                <a:solidFill>
                  <a:schemeClr val="dk1"/>
                </a:solidFill>
              </a:rPr>
              <a:t>where the rewards are picked by an adversary. </a:t>
            </a:r>
          </a:p>
          <a:p>
            <a:pPr marL="914400" lvl="1" indent="-342900" rtl="0">
              <a:spcBef>
                <a:spcPts val="480"/>
              </a:spcBef>
              <a:buClr>
                <a:schemeClr val="dk1"/>
              </a:buClr>
              <a:buSzPct val="100000"/>
              <a:buChar char="-"/>
            </a:pPr>
            <a:r>
              <a:rPr lang="en-GB" sz="1800">
                <a:solidFill>
                  <a:schemeClr val="dk1"/>
                </a:solidFill>
              </a:rPr>
              <a:t>the most general form, as we cannot assume anything about the distribution. </a:t>
            </a:r>
          </a:p>
          <a:p>
            <a:pPr marL="914400" lvl="1" indent="-342900" rtl="0">
              <a:spcBef>
                <a:spcPts val="480"/>
              </a:spcBef>
              <a:buClr>
                <a:schemeClr val="dk1"/>
              </a:buClr>
              <a:buSzPct val="100000"/>
              <a:buChar char="-"/>
            </a:pPr>
            <a:r>
              <a:rPr lang="en-GB" sz="1800">
                <a:solidFill>
                  <a:schemeClr val="dk1"/>
                </a:solidFill>
              </a:rPr>
              <a:t>the algorithms for this form often perform poorly in the real world</a:t>
            </a:r>
          </a:p>
          <a:p>
            <a:pPr rtl="0">
              <a:spcBef>
                <a:spcPts val="480"/>
              </a:spcBef>
              <a:buNone/>
            </a:pPr>
            <a:r>
              <a:rPr lang="en-GB" sz="1800">
                <a:solidFill>
                  <a:schemeClr val="dk1"/>
                </a:solidFill>
              </a:rPr>
              <a:t>Feedback Delay</a:t>
            </a:r>
          </a:p>
          <a:p>
            <a:pPr marL="914400" lvl="0" indent="-342900" rtl="0">
              <a:spcBef>
                <a:spcPts val="600"/>
              </a:spcBef>
              <a:buClr>
                <a:schemeClr val="dk1"/>
              </a:buClr>
              <a:buSzPct val="100000"/>
              <a:buChar char="-"/>
            </a:pPr>
            <a:r>
              <a:rPr lang="en-GB" sz="1800">
                <a:solidFill>
                  <a:schemeClr val="dk1"/>
                </a:solidFill>
              </a:rPr>
              <a:t> where we don't know the reward of an arm immediately</a:t>
            </a:r>
          </a:p>
          <a:p>
            <a:pPr rtl="0">
              <a:spcBef>
                <a:spcPts val="480"/>
              </a:spcBef>
              <a:buNone/>
            </a:pPr>
            <a:r>
              <a:rPr lang="en-GB" sz="1800">
                <a:solidFill>
                  <a:schemeClr val="dk1"/>
                </a:solidFill>
              </a:rPr>
              <a:t>Cost Aware</a:t>
            </a:r>
          </a:p>
          <a:p>
            <a:pPr marL="914400" lvl="0" indent="-342900" rtl="0">
              <a:spcBef>
                <a:spcPts val="600"/>
              </a:spcBef>
              <a:buClr>
                <a:schemeClr val="dk1"/>
              </a:buClr>
              <a:buSzPct val="100000"/>
              <a:buChar char="-"/>
            </a:pPr>
            <a:r>
              <a:rPr lang="en-GB" sz="1800">
                <a:solidFill>
                  <a:schemeClr val="dk1"/>
                </a:solidFill>
              </a:rPr>
              <a:t>where playing an arm has a fixed cost, there's a maximal budget or switching the arm being played has an associated cost.</a:t>
            </a:r>
          </a:p>
          <a:p>
            <a:pPr rtl="0">
              <a:spcBef>
                <a:spcPts val="480"/>
              </a:spcBef>
              <a:buNone/>
            </a:pPr>
            <a:r>
              <a:rPr lang="en-GB" sz="1800">
                <a:solidFill>
                  <a:schemeClr val="dk1"/>
                </a:solidFill>
              </a:rPr>
              <a:t>Multiple Play </a:t>
            </a:r>
          </a:p>
          <a:p>
            <a:pPr marL="914400" lvl="0" indent="-342900">
              <a:spcBef>
                <a:spcPts val="480"/>
              </a:spcBef>
              <a:buClr>
                <a:schemeClr val="dk1"/>
              </a:buClr>
              <a:buSzPct val="100000"/>
              <a:buChar char="-"/>
            </a:pPr>
            <a:r>
              <a:rPr lang="en-GB" sz="1800">
                <a:solidFill>
                  <a:schemeClr val="dk1"/>
                </a:solidFill>
              </a:rPr>
              <a:t>More than one (distinct) arm must be selected simultaneously, for example, positioning multiple ads on a website.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Clinical trials has high costs associated with "wrong" trials, which make it a strong candidate for using bandits rather than traditional experiment designs.</a:t>
            </a:r>
          </a:p>
          <a:p>
            <a:pPr rtl="0">
              <a:spcBef>
                <a:spcPts val="0"/>
              </a:spcBef>
              <a:buNone/>
            </a:pPr>
            <a:r>
              <a:rPr lang="en-GB"/>
              <a:t>Adaptive routing has ongoing experiment considerations including nonstationarity (perhaps, locally drifting though).</a:t>
            </a:r>
          </a:p>
          <a:p>
            <a:pPr marL="457200" lvl="0" indent="-228600">
              <a:spcBef>
                <a:spcPts val="0"/>
              </a:spcBef>
              <a:buChar char="●"/>
            </a:pPr>
            <a:r>
              <a:rPr lang="en-GB"/>
              <a:t>Computer (LAN, WAN), roadway (e.g., UPS or FedEx) or otherwise. This has a notion of "ongoing" experiment associated with it as the demands on the network are continually changing.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90525" y="1819275"/>
            <a:ext cx="8222100" cy="933599"/>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2" name="Shape 12"/>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None/>
              <a:defRPr>
                <a:solidFill>
                  <a:schemeClr val="lt1"/>
                </a:solidFill>
              </a:defRPr>
            </a:lvl1pPr>
            <a:lvl2pPr>
              <a:lnSpc>
                <a:spcPct val="100000"/>
              </a:lnSpc>
              <a:spcBef>
                <a:spcPts val="0"/>
              </a:spcBef>
              <a:spcAft>
                <a:spcPts val="0"/>
              </a:spcAft>
              <a:buClr>
                <a:schemeClr val="lt1"/>
              </a:buClr>
              <a:buSzPct val="100000"/>
              <a:buNone/>
              <a:defRPr sz="1800">
                <a:solidFill>
                  <a:schemeClr val="lt1"/>
                </a:solidFill>
              </a:defRPr>
            </a:lvl2pPr>
            <a:lvl3pPr>
              <a:lnSpc>
                <a:spcPct val="100000"/>
              </a:lnSpc>
              <a:spcBef>
                <a:spcPts val="0"/>
              </a:spcBef>
              <a:spcAft>
                <a:spcPts val="0"/>
              </a:spcAft>
              <a:buClr>
                <a:schemeClr val="lt1"/>
              </a:buClr>
              <a:buSzPct val="100000"/>
              <a:buNone/>
              <a:defRPr sz="1800">
                <a:solidFill>
                  <a:schemeClr val="lt1"/>
                </a:solidFill>
              </a:defRPr>
            </a:lvl3pPr>
            <a:lvl4pPr>
              <a:lnSpc>
                <a:spcPct val="100000"/>
              </a:lnSpc>
              <a:spcBef>
                <a:spcPts val="0"/>
              </a:spcBef>
              <a:spcAft>
                <a:spcPts val="0"/>
              </a:spcAft>
              <a:buClr>
                <a:schemeClr val="lt1"/>
              </a:buClr>
              <a:buSzPct val="100000"/>
              <a:buNone/>
              <a:defRPr sz="1800">
                <a:solidFill>
                  <a:schemeClr val="lt1"/>
                </a:solidFill>
              </a:defRPr>
            </a:lvl4pPr>
            <a:lvl5pPr>
              <a:lnSpc>
                <a:spcPct val="100000"/>
              </a:lnSpc>
              <a:spcBef>
                <a:spcPts val="0"/>
              </a:spcBef>
              <a:spcAft>
                <a:spcPts val="0"/>
              </a:spcAft>
              <a:buClr>
                <a:schemeClr val="lt1"/>
              </a:buClr>
              <a:buSzPct val="100000"/>
              <a:buNone/>
              <a:defRPr sz="1800">
                <a:solidFill>
                  <a:schemeClr val="lt1"/>
                </a:solidFill>
              </a:defRPr>
            </a:lvl5pPr>
            <a:lvl6pPr>
              <a:lnSpc>
                <a:spcPct val="100000"/>
              </a:lnSpc>
              <a:spcBef>
                <a:spcPts val="0"/>
              </a:spcBef>
              <a:spcAft>
                <a:spcPts val="0"/>
              </a:spcAft>
              <a:buClr>
                <a:schemeClr val="lt1"/>
              </a:buClr>
              <a:buSzPct val="100000"/>
              <a:buNone/>
              <a:defRPr sz="1800">
                <a:solidFill>
                  <a:schemeClr val="lt1"/>
                </a:solidFill>
              </a:defRPr>
            </a:lvl6pPr>
            <a:lvl7pPr>
              <a:lnSpc>
                <a:spcPct val="100000"/>
              </a:lnSpc>
              <a:spcBef>
                <a:spcPts val="0"/>
              </a:spcBef>
              <a:spcAft>
                <a:spcPts val="0"/>
              </a:spcAft>
              <a:buClr>
                <a:schemeClr val="lt1"/>
              </a:buClr>
              <a:buSzPct val="100000"/>
              <a:buNone/>
              <a:defRPr sz="1800">
                <a:solidFill>
                  <a:schemeClr val="lt1"/>
                </a:solidFill>
              </a:defRPr>
            </a:lvl7pPr>
            <a:lvl8pPr>
              <a:lnSpc>
                <a:spcPct val="100000"/>
              </a:lnSpc>
              <a:spcBef>
                <a:spcPts val="0"/>
              </a:spcBef>
              <a:spcAft>
                <a:spcPts val="0"/>
              </a:spcAft>
              <a:buClr>
                <a:schemeClr val="lt1"/>
              </a:buClr>
              <a:buSzPct val="100000"/>
              <a:buNone/>
              <a:defRPr sz="1800">
                <a:solidFill>
                  <a:schemeClr val="lt1"/>
                </a:solidFill>
              </a:defRPr>
            </a:lvl8pPr>
            <a:lvl9pPr>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3" name="Shape 1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75500" y="1258525"/>
            <a:ext cx="8222100" cy="1963500"/>
          </a:xfrm>
          <a:prstGeom prst="rect">
            <a:avLst/>
          </a:prstGeom>
        </p:spPr>
        <p:txBody>
          <a:bodyPr lIns="91425" tIns="91425" rIns="91425" bIns="91425" anchor="b" anchorCtr="0"/>
          <a:lstStyle>
            <a:lvl1pPr algn="ctr">
              <a:spcBef>
                <a:spcPts val="0"/>
              </a:spcBef>
              <a:buClr>
                <a:schemeClr val="dk2"/>
              </a:buClr>
              <a:buSzPct val="100000"/>
              <a:defRPr sz="12000">
                <a:solidFill>
                  <a:schemeClr val="dk2"/>
                </a:solidFill>
              </a:defRPr>
            </a:lvl1pPr>
            <a:lvl2pPr algn="ctr">
              <a:spcBef>
                <a:spcPts val="0"/>
              </a:spcBef>
              <a:buClr>
                <a:schemeClr val="dk2"/>
              </a:buClr>
              <a:buSzPct val="100000"/>
              <a:defRPr sz="12000">
                <a:solidFill>
                  <a:schemeClr val="dk2"/>
                </a:solidFill>
              </a:defRPr>
            </a:lvl2pPr>
            <a:lvl3pPr algn="ctr">
              <a:spcBef>
                <a:spcPts val="0"/>
              </a:spcBef>
              <a:buClr>
                <a:schemeClr val="dk2"/>
              </a:buClr>
              <a:buSzPct val="100000"/>
              <a:defRPr sz="12000">
                <a:solidFill>
                  <a:schemeClr val="dk2"/>
                </a:solidFill>
              </a:defRPr>
            </a:lvl3pPr>
            <a:lvl4pPr algn="ctr">
              <a:spcBef>
                <a:spcPts val="0"/>
              </a:spcBef>
              <a:buClr>
                <a:schemeClr val="dk2"/>
              </a:buClr>
              <a:buSzPct val="100000"/>
              <a:defRPr sz="12000">
                <a:solidFill>
                  <a:schemeClr val="dk2"/>
                </a:solidFill>
              </a:defRPr>
            </a:lvl4pPr>
            <a:lvl5pPr algn="ctr">
              <a:spcBef>
                <a:spcPts val="0"/>
              </a:spcBef>
              <a:buClr>
                <a:schemeClr val="dk2"/>
              </a:buClr>
              <a:buSzPct val="100000"/>
              <a:defRPr sz="12000">
                <a:solidFill>
                  <a:schemeClr val="dk2"/>
                </a:solidFill>
              </a:defRPr>
            </a:lvl5pPr>
            <a:lvl6pPr algn="ctr">
              <a:spcBef>
                <a:spcPts val="0"/>
              </a:spcBef>
              <a:buClr>
                <a:schemeClr val="dk2"/>
              </a:buClr>
              <a:buSzPct val="100000"/>
              <a:defRPr sz="12000">
                <a:solidFill>
                  <a:schemeClr val="dk2"/>
                </a:solidFill>
              </a:defRPr>
            </a:lvl6pPr>
            <a:lvl7pPr algn="ctr">
              <a:spcBef>
                <a:spcPts val="0"/>
              </a:spcBef>
              <a:buClr>
                <a:schemeClr val="dk2"/>
              </a:buClr>
              <a:buSzPct val="100000"/>
              <a:defRPr sz="12000">
                <a:solidFill>
                  <a:schemeClr val="dk2"/>
                </a:solidFill>
              </a:defRPr>
            </a:lvl7pPr>
            <a:lvl8pPr algn="ctr">
              <a:spcBef>
                <a:spcPts val="0"/>
              </a:spcBef>
              <a:buClr>
                <a:schemeClr val="dk2"/>
              </a:buClr>
              <a:buSzPct val="100000"/>
              <a:defRPr sz="12000">
                <a:solidFill>
                  <a:schemeClr val="dk2"/>
                </a:solidFill>
              </a:defRPr>
            </a:lvl8pPr>
            <a:lvl9pPr algn="ctr">
              <a:spcBef>
                <a:spcPts val="0"/>
              </a:spcBef>
              <a:buClr>
                <a:schemeClr val="dk2"/>
              </a:buClr>
              <a:buSzPct val="100000"/>
              <a:defRPr sz="12000">
                <a:solidFill>
                  <a:schemeClr val="dk2"/>
                </a:solidFill>
              </a:defRPr>
            </a:lvl9pPr>
          </a:lstStyle>
          <a:p>
            <a:endParaRPr/>
          </a:p>
        </p:txBody>
      </p:sp>
      <p:sp>
        <p:nvSpPr>
          <p:cNvPr id="57" name="Shape 57"/>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8" name="Shape 5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60950" y="2065350"/>
            <a:ext cx="8222100" cy="1012799"/>
          </a:xfrm>
          <a:prstGeom prst="rect">
            <a:avLst/>
          </a:prstGeom>
        </p:spPr>
        <p:txBody>
          <a:bodyPr lIns="91425" tIns="91425" rIns="91425" bIns="91425" anchor="ctr" anchorCtr="0"/>
          <a:lstStyle>
            <a:lvl1pPr>
              <a:spcBef>
                <a:spcPts val="0"/>
              </a:spcBef>
              <a:buSzPct val="100000"/>
              <a:defRPr sz="4200"/>
            </a:lvl1pPr>
            <a:lvl2pPr>
              <a:spcBef>
                <a:spcPts val="0"/>
              </a:spcBef>
              <a:buSzPct val="100000"/>
              <a:defRPr sz="4200"/>
            </a:lvl2pPr>
            <a:lvl3pPr>
              <a:spcBef>
                <a:spcPts val="0"/>
              </a:spcBef>
              <a:buSzPct val="100000"/>
              <a:defRPr sz="4200"/>
            </a:lvl3pPr>
            <a:lvl4pPr>
              <a:spcBef>
                <a:spcPts val="0"/>
              </a:spcBef>
              <a:buSzPct val="100000"/>
              <a:defRPr sz="4200"/>
            </a:lvl4pPr>
            <a:lvl5pPr>
              <a:spcBef>
                <a:spcPts val="0"/>
              </a:spcBef>
              <a:buSzPct val="100000"/>
              <a:defRPr sz="4200"/>
            </a:lvl5pPr>
            <a:lvl6pPr>
              <a:spcBef>
                <a:spcPts val="0"/>
              </a:spcBef>
              <a:buSzPct val="100000"/>
              <a:defRPr sz="4200"/>
            </a:lvl6pPr>
            <a:lvl7pPr>
              <a:spcBef>
                <a:spcPts val="0"/>
              </a:spcBef>
              <a:buSzPct val="100000"/>
              <a:defRPr sz="4200"/>
            </a:lvl7pPr>
            <a:lvl8pPr>
              <a:spcBef>
                <a:spcPts val="0"/>
              </a:spcBef>
              <a:buSzPct val="100000"/>
              <a:defRPr sz="4200"/>
            </a:lvl8pPr>
            <a:lvl9pPr>
              <a:spcBef>
                <a:spcPts val="0"/>
              </a:spcBef>
              <a:buSzPct val="100000"/>
              <a:defRPr sz="4200"/>
            </a:lvl9pPr>
          </a:lstStyle>
          <a:p>
            <a:endParaRPr/>
          </a:p>
        </p:txBody>
      </p:sp>
      <p:sp>
        <p:nvSpPr>
          <p:cNvPr id="16" name="Shape 1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0B2343"/>
        </a:solidFill>
        <a:effectLst/>
      </p:bgPr>
    </p:bg>
    <p:spTree>
      <p:nvGrpSpPr>
        <p:cNvPr id="1" name="Shape 17"/>
        <p:cNvGrpSpPr/>
        <p:nvPr/>
      </p:nvGrpSpPr>
      <p:grpSpPr>
        <a:xfrm>
          <a:off x="0" y="0"/>
          <a:ext cx="0" cy="0"/>
          <a:chOff x="0" y="0"/>
          <a:chExt cx="0" cy="0"/>
        </a:xfrm>
      </p:grpSpPr>
      <p:sp>
        <p:nvSpPr>
          <p:cNvPr id="18" name="Shape 18"/>
          <p:cNvSpPr/>
          <p:nvPr/>
        </p:nvSpPr>
        <p:spPr>
          <a:xfrm rot="10800000" flipH="1">
            <a:off x="0" y="852299"/>
            <a:ext cx="9144000" cy="42912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471900" y="0"/>
            <a:ext cx="8222100" cy="767699"/>
          </a:xfrm>
          <a:prstGeom prst="rect">
            <a:avLst/>
          </a:prstGeom>
        </p:spPr>
        <p:txBody>
          <a:bodyPr lIns="91425" tIns="91425" rIns="91425" bIns="91425" anchor="b" anchorCtr="0"/>
          <a:lstStyle>
            <a:lvl1pPr>
              <a:spcBef>
                <a:spcPts val="0"/>
              </a:spcBef>
              <a:buFont typeface="Oswald"/>
              <a:defRPr>
                <a:latin typeface="Oswald"/>
                <a:ea typeface="Oswald"/>
                <a:cs typeface="Oswald"/>
                <a:sym typeface="Oswald"/>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60950" y="980525"/>
            <a:ext cx="8222100" cy="2710200"/>
          </a:xfrm>
          <a:prstGeom prst="rect">
            <a:avLst/>
          </a:prstGeom>
        </p:spPr>
        <p:txBody>
          <a:bodyPr lIns="91425" tIns="91425" rIns="91425" bIns="91425" anchor="t" anchorCtr="0"/>
          <a:lstStyle>
            <a:lvl1pPr>
              <a:lnSpc>
                <a:spcPct val="115000"/>
              </a:lnSpc>
              <a:spcBef>
                <a:spcPts val="0"/>
              </a:spcBef>
              <a:spcAft>
                <a:spcPts val="0"/>
              </a:spcAft>
              <a:buClr>
                <a:srgbClr val="252525"/>
              </a:buClr>
              <a:defRPr>
                <a:solidFill>
                  <a:srgbClr val="252525"/>
                </a:solidFill>
              </a:defRPr>
            </a:lvl1pPr>
            <a:lvl2pPr>
              <a:lnSpc>
                <a:spcPct val="115000"/>
              </a:lnSpc>
              <a:spcBef>
                <a:spcPts val="0"/>
              </a:spcBef>
              <a:spcAft>
                <a:spcPts val="0"/>
              </a:spcAft>
              <a:buClr>
                <a:srgbClr val="252525"/>
              </a:buClr>
              <a:defRPr>
                <a:solidFill>
                  <a:srgbClr val="252525"/>
                </a:solidFill>
              </a:defRPr>
            </a:lvl2pPr>
            <a:lvl3pPr>
              <a:lnSpc>
                <a:spcPct val="115000"/>
              </a:lnSpc>
              <a:spcBef>
                <a:spcPts val="0"/>
              </a:spcBef>
              <a:spcAft>
                <a:spcPts val="0"/>
              </a:spcAft>
              <a:buClr>
                <a:srgbClr val="252525"/>
              </a:buClr>
              <a:defRPr>
                <a:solidFill>
                  <a:srgbClr val="252525"/>
                </a:solidFill>
              </a:defRPr>
            </a:lvl3pPr>
            <a:lvl4pPr>
              <a:lnSpc>
                <a:spcPct val="115000"/>
              </a:lnSpc>
              <a:spcBef>
                <a:spcPts val="0"/>
              </a:spcBef>
              <a:spcAft>
                <a:spcPts val="0"/>
              </a:spcAft>
              <a:buClr>
                <a:srgbClr val="252525"/>
              </a:buClr>
              <a:defRPr>
                <a:solidFill>
                  <a:srgbClr val="252525"/>
                </a:solidFill>
              </a:defRPr>
            </a:lvl4pPr>
            <a:lvl5pPr>
              <a:lnSpc>
                <a:spcPct val="115000"/>
              </a:lnSpc>
              <a:spcBef>
                <a:spcPts val="0"/>
              </a:spcBef>
              <a:spcAft>
                <a:spcPts val="0"/>
              </a:spcAft>
              <a:buClr>
                <a:srgbClr val="252525"/>
              </a:buClr>
              <a:defRPr>
                <a:solidFill>
                  <a:srgbClr val="252525"/>
                </a:solidFill>
              </a:defRPr>
            </a:lvl5pPr>
            <a:lvl6pPr>
              <a:lnSpc>
                <a:spcPct val="115000"/>
              </a:lnSpc>
              <a:spcBef>
                <a:spcPts val="0"/>
              </a:spcBef>
              <a:spcAft>
                <a:spcPts val="0"/>
              </a:spcAft>
              <a:buClr>
                <a:srgbClr val="252525"/>
              </a:buClr>
              <a:defRPr>
                <a:solidFill>
                  <a:srgbClr val="252525"/>
                </a:solidFill>
              </a:defRPr>
            </a:lvl6pPr>
            <a:lvl7pPr>
              <a:lnSpc>
                <a:spcPct val="115000"/>
              </a:lnSpc>
              <a:spcBef>
                <a:spcPts val="0"/>
              </a:spcBef>
              <a:spcAft>
                <a:spcPts val="0"/>
              </a:spcAft>
              <a:buClr>
                <a:srgbClr val="252525"/>
              </a:buClr>
              <a:defRPr>
                <a:solidFill>
                  <a:srgbClr val="252525"/>
                </a:solidFill>
              </a:defRPr>
            </a:lvl7pPr>
            <a:lvl8pPr>
              <a:lnSpc>
                <a:spcPct val="115000"/>
              </a:lnSpc>
              <a:spcBef>
                <a:spcPts val="0"/>
              </a:spcBef>
              <a:spcAft>
                <a:spcPts val="0"/>
              </a:spcAft>
              <a:buClr>
                <a:srgbClr val="252525"/>
              </a:buClr>
              <a:defRPr>
                <a:solidFill>
                  <a:srgbClr val="252525"/>
                </a:solidFill>
              </a:defRPr>
            </a:lvl8pPr>
            <a:lvl9pPr>
              <a:lnSpc>
                <a:spcPct val="115000"/>
              </a:lnSpc>
              <a:spcBef>
                <a:spcPts val="0"/>
              </a:spcBef>
              <a:spcAft>
                <a:spcPts val="0"/>
              </a:spcAft>
              <a:buClr>
                <a:srgbClr val="252525"/>
              </a:buClr>
              <a:defRPr>
                <a:solidFill>
                  <a:srgbClr val="252525"/>
                </a:solidFill>
              </a:defRPr>
            </a:lvl9pPr>
          </a:lstStyle>
          <a:p>
            <a:endParaRPr/>
          </a:p>
        </p:txBody>
      </p:sp>
      <p:sp>
        <p:nvSpPr>
          <p:cNvPr id="21" name="Shape 2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5" name="Shape 25"/>
          <p:cNvSpPr txBox="1">
            <a:spLocks noGrp="1"/>
          </p:cNvSpPr>
          <p:nvPr>
            <p:ph type="title"/>
          </p:nvPr>
        </p:nvSpPr>
        <p:spPr>
          <a:xfrm>
            <a:off x="471900" y="738725"/>
            <a:ext cx="8222100" cy="7676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32" name="Shape 32"/>
          <p:cNvSpPr txBox="1">
            <a:spLocks noGrp="1"/>
          </p:cNvSpPr>
          <p:nvPr>
            <p:ph type="title"/>
          </p:nvPr>
        </p:nvSpPr>
        <p:spPr>
          <a:xfrm>
            <a:off x="98250" y="16350"/>
            <a:ext cx="8826599" cy="602700"/>
          </a:xfrm>
          <a:prstGeom prst="rect">
            <a:avLst/>
          </a:prstGeom>
        </p:spPr>
        <p:txBody>
          <a:bodyPr lIns="91425" tIns="91425" rIns="91425" bIns="91425" anchor="ctr"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buSzPct val="100000"/>
              <a:defRPr sz="1800"/>
            </a:lvl4pPr>
            <a:lvl5pPr>
              <a:spcBef>
                <a:spcPts val="0"/>
              </a:spcBef>
              <a:buSzPct val="100000"/>
              <a:defRPr sz="1800"/>
            </a:lvl5pPr>
            <a:lvl6pPr>
              <a:spcBef>
                <a:spcPts val="0"/>
              </a:spcBef>
              <a:buSzPct val="100000"/>
              <a:defRPr sz="1800"/>
            </a:lvl6pPr>
            <a:lvl7pPr>
              <a:spcBef>
                <a:spcPts val="0"/>
              </a:spcBef>
              <a:buSzPct val="100000"/>
              <a:defRPr sz="1800"/>
            </a:lvl7pPr>
            <a:lvl8pPr>
              <a:spcBef>
                <a:spcPts val="0"/>
              </a:spcBef>
              <a:buSzPct val="100000"/>
              <a:defRPr sz="1800"/>
            </a:lvl8pPr>
            <a:lvl9pPr>
              <a:spcBef>
                <a:spcPts val="0"/>
              </a:spcBef>
              <a:buSzPct val="100000"/>
              <a:defRPr sz="1800"/>
            </a:lvl9pPr>
          </a:lstStyle>
          <a:p>
            <a:endParaRPr/>
          </a:p>
        </p:txBody>
      </p:sp>
      <p:sp>
        <p:nvSpPr>
          <p:cNvPr id="33" name="Shape 3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sp>
        <p:nvSpPr>
          <p:cNvPr id="35" name="Shape 35"/>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6" name="Shape 36"/>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37" name="Shape 37"/>
          <p:cNvSpPr txBox="1">
            <a:spLocks noGrp="1"/>
          </p:cNvSpPr>
          <p:nvPr>
            <p:ph type="title"/>
          </p:nvPr>
        </p:nvSpPr>
        <p:spPr>
          <a:xfrm>
            <a:off x="226077" y="357800"/>
            <a:ext cx="2807999" cy="9533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8" name="Shape 38"/>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a:spcBef>
                <a:spcPts val="0"/>
              </a:spcBef>
              <a:buClr>
                <a:schemeClr val="lt1"/>
              </a:buClr>
              <a:buSzPct val="100000"/>
              <a:defRPr sz="1200">
                <a:solidFill>
                  <a:schemeClr val="lt1"/>
                </a:solidFill>
              </a:defRPr>
            </a:lvl1pPr>
            <a:lvl2pPr>
              <a:spcBef>
                <a:spcPts val="0"/>
              </a:spcBef>
              <a:buClr>
                <a:schemeClr val="lt1"/>
              </a:buClr>
              <a:buSzPct val="100000"/>
              <a:defRPr sz="1200">
                <a:solidFill>
                  <a:schemeClr val="lt1"/>
                </a:solidFill>
              </a:defRPr>
            </a:lvl2pPr>
            <a:lvl3pPr>
              <a:spcBef>
                <a:spcPts val="0"/>
              </a:spcBef>
              <a:buClr>
                <a:schemeClr val="lt1"/>
              </a:buClr>
              <a:buSzPct val="100000"/>
              <a:defRPr sz="1200">
                <a:solidFill>
                  <a:schemeClr val="lt1"/>
                </a:solidFill>
              </a:defRPr>
            </a:lvl3pPr>
            <a:lvl4pPr>
              <a:spcBef>
                <a:spcPts val="0"/>
              </a:spcBef>
              <a:buClr>
                <a:schemeClr val="lt1"/>
              </a:buClr>
              <a:buSzPct val="100000"/>
              <a:defRPr sz="1200">
                <a:solidFill>
                  <a:schemeClr val="lt1"/>
                </a:solidFill>
              </a:defRPr>
            </a:lvl4pPr>
            <a:lvl5pPr>
              <a:spcBef>
                <a:spcPts val="0"/>
              </a:spcBef>
              <a:buClr>
                <a:schemeClr val="lt1"/>
              </a:buClr>
              <a:buSzPct val="100000"/>
              <a:defRPr sz="1200">
                <a:solidFill>
                  <a:schemeClr val="lt1"/>
                </a:solidFill>
              </a:defRPr>
            </a:lvl5pPr>
            <a:lvl6pPr>
              <a:spcBef>
                <a:spcPts val="0"/>
              </a:spcBef>
              <a:buClr>
                <a:schemeClr val="lt1"/>
              </a:buClr>
              <a:buSzPct val="100000"/>
              <a:defRPr sz="1200">
                <a:solidFill>
                  <a:schemeClr val="lt1"/>
                </a:solidFill>
              </a:defRPr>
            </a:lvl6pPr>
            <a:lvl7pPr>
              <a:spcBef>
                <a:spcPts val="0"/>
              </a:spcBef>
              <a:buClr>
                <a:schemeClr val="lt1"/>
              </a:buClr>
              <a:buSzPct val="100000"/>
              <a:defRPr sz="1200">
                <a:solidFill>
                  <a:schemeClr val="lt1"/>
                </a:solidFill>
              </a:defRPr>
            </a:lvl7pPr>
            <a:lvl8pPr>
              <a:spcBef>
                <a:spcPts val="0"/>
              </a:spcBef>
              <a:buClr>
                <a:schemeClr val="lt1"/>
              </a:buClr>
              <a:buSzPct val="100000"/>
              <a:defRPr sz="1200">
                <a:solidFill>
                  <a:schemeClr val="lt1"/>
                </a:solidFill>
              </a:defRPr>
            </a:lvl8pPr>
            <a:lvl9pPr>
              <a:spcBef>
                <a:spcPts val="0"/>
              </a:spcBef>
              <a:buClr>
                <a:schemeClr val="lt1"/>
              </a:buClr>
              <a:buSzPct val="100000"/>
              <a:defRPr sz="1200">
                <a:solidFill>
                  <a:schemeClr val="lt1"/>
                </a:solidFill>
              </a:defRPr>
            </a:lvl9pPr>
          </a:lstStyle>
          <a:p>
            <a:endParaRPr/>
          </a:p>
        </p:txBody>
      </p:sp>
      <p:sp>
        <p:nvSpPr>
          <p:cNvPr id="39" name="Shape 3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488250"/>
            <a:ext cx="6227100" cy="4090800"/>
          </a:xfrm>
          <a:prstGeom prst="rect">
            <a:avLst/>
          </a:prstGeom>
        </p:spPr>
        <p:txBody>
          <a:bodyPr lIns="91425" tIns="91425" rIns="91425" bIns="91425" anchor="ctr" anchorCtr="0"/>
          <a:lstStyle>
            <a:lvl1pPr>
              <a:spcBef>
                <a:spcPts val="0"/>
              </a:spcBef>
              <a:buSzPct val="100000"/>
              <a:defRPr sz="6000"/>
            </a:lvl1pPr>
            <a:lvl2pPr>
              <a:spcBef>
                <a:spcPts val="0"/>
              </a:spcBef>
              <a:buSzPct val="100000"/>
              <a:defRPr sz="6000"/>
            </a:lvl2pPr>
            <a:lvl3pPr>
              <a:spcBef>
                <a:spcPts val="0"/>
              </a:spcBef>
              <a:buSzPct val="100000"/>
              <a:defRPr sz="6000"/>
            </a:lvl3pPr>
            <a:lvl4pPr>
              <a:spcBef>
                <a:spcPts val="0"/>
              </a:spcBef>
              <a:buSzPct val="100000"/>
              <a:defRPr sz="6000"/>
            </a:lvl4pPr>
            <a:lvl5pPr>
              <a:spcBef>
                <a:spcPts val="0"/>
              </a:spcBef>
              <a:buSzPct val="100000"/>
              <a:defRPr sz="6000"/>
            </a:lvl5pPr>
            <a:lvl6pPr>
              <a:spcBef>
                <a:spcPts val="0"/>
              </a:spcBef>
              <a:buSzPct val="100000"/>
              <a:defRPr sz="6000"/>
            </a:lvl6pPr>
            <a:lvl7pPr>
              <a:spcBef>
                <a:spcPts val="0"/>
              </a:spcBef>
              <a:buSzPct val="100000"/>
              <a:defRPr sz="6000"/>
            </a:lvl7pPr>
            <a:lvl8pPr>
              <a:spcBef>
                <a:spcPts val="0"/>
              </a:spcBef>
              <a:buSzPct val="100000"/>
              <a:defRPr sz="6000"/>
            </a:lvl8pPr>
            <a:lvl9pPr>
              <a:spcBef>
                <a:spcPts val="0"/>
              </a:spcBef>
              <a:buSzPct val="100000"/>
              <a:defRPr sz="6000"/>
            </a:lvl9pPr>
          </a:lstStyle>
          <a:p>
            <a:endParaRPr/>
          </a:p>
        </p:txBody>
      </p:sp>
      <p:sp>
        <p:nvSpPr>
          <p:cNvPr id="42" name="Shape 4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45" name="Shape 45"/>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46" name="Shape 4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Clr>
                <a:schemeClr val="dk2"/>
              </a:buClr>
              <a:buSzPct val="100000"/>
              <a:defRPr sz="4200">
                <a:solidFill>
                  <a:schemeClr val="dk2"/>
                </a:solidFill>
              </a:defRPr>
            </a:lvl1pPr>
            <a:lvl2pPr algn="ctr">
              <a:spcBef>
                <a:spcPts val="0"/>
              </a:spcBef>
              <a:buClr>
                <a:schemeClr val="dk2"/>
              </a:buClr>
              <a:buSzPct val="100000"/>
              <a:defRPr sz="4200">
                <a:solidFill>
                  <a:schemeClr val="dk2"/>
                </a:solidFill>
              </a:defRPr>
            </a:lvl2pPr>
            <a:lvl3pPr algn="ctr">
              <a:spcBef>
                <a:spcPts val="0"/>
              </a:spcBef>
              <a:buClr>
                <a:schemeClr val="dk2"/>
              </a:buClr>
              <a:buSzPct val="100000"/>
              <a:defRPr sz="4200">
                <a:solidFill>
                  <a:schemeClr val="dk2"/>
                </a:solidFill>
              </a:defRPr>
            </a:lvl3pPr>
            <a:lvl4pPr algn="ctr">
              <a:spcBef>
                <a:spcPts val="0"/>
              </a:spcBef>
              <a:buClr>
                <a:schemeClr val="dk2"/>
              </a:buClr>
              <a:buSzPct val="100000"/>
              <a:defRPr sz="4200">
                <a:solidFill>
                  <a:schemeClr val="dk2"/>
                </a:solidFill>
              </a:defRPr>
            </a:lvl4pPr>
            <a:lvl5pPr algn="ctr">
              <a:spcBef>
                <a:spcPts val="0"/>
              </a:spcBef>
              <a:buClr>
                <a:schemeClr val="dk2"/>
              </a:buClr>
              <a:buSzPct val="100000"/>
              <a:defRPr sz="4200">
                <a:solidFill>
                  <a:schemeClr val="dk2"/>
                </a:solidFill>
              </a:defRPr>
            </a:lvl5pPr>
            <a:lvl6pPr algn="ctr">
              <a:spcBef>
                <a:spcPts val="0"/>
              </a:spcBef>
              <a:buClr>
                <a:schemeClr val="dk2"/>
              </a:buClr>
              <a:buSzPct val="100000"/>
              <a:defRPr sz="4200">
                <a:solidFill>
                  <a:schemeClr val="dk2"/>
                </a:solidFill>
              </a:defRPr>
            </a:lvl6pPr>
            <a:lvl7pPr algn="ctr">
              <a:spcBef>
                <a:spcPts val="0"/>
              </a:spcBef>
              <a:buClr>
                <a:schemeClr val="dk2"/>
              </a:buClr>
              <a:buSzPct val="100000"/>
              <a:defRPr sz="4200">
                <a:solidFill>
                  <a:schemeClr val="dk2"/>
                </a:solidFill>
              </a:defRPr>
            </a:lvl7pPr>
            <a:lvl8pPr algn="ctr">
              <a:spcBef>
                <a:spcPts val="0"/>
              </a:spcBef>
              <a:buClr>
                <a:schemeClr val="dk2"/>
              </a:buClr>
              <a:buSzPct val="100000"/>
              <a:defRPr sz="4200">
                <a:solidFill>
                  <a:schemeClr val="dk2"/>
                </a:solidFill>
              </a:defRPr>
            </a:lvl8pPr>
            <a:lvl9pPr algn="ctr">
              <a:spcBef>
                <a:spcPts val="0"/>
              </a:spcBef>
              <a:buClr>
                <a:schemeClr val="dk2"/>
              </a:buClr>
              <a:buSzPct val="100000"/>
              <a:defRPr sz="4200">
                <a:solidFill>
                  <a:schemeClr val="dk2"/>
                </a:solidFill>
              </a:defRPr>
            </a:lvl9pPr>
          </a:lstStyle>
          <a:p>
            <a:endParaRPr/>
          </a:p>
        </p:txBody>
      </p:sp>
      <p:sp>
        <p:nvSpPr>
          <p:cNvPr id="47" name="Shape 47"/>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8" name="Shape 48"/>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53" name="Shape 53"/>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4" name="Shape 5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a:spcBef>
                <a:spcPts val="0"/>
              </a:spcBef>
              <a:buClr>
                <a:schemeClr val="lt1"/>
              </a:buClr>
              <a:buSzPct val="100000"/>
              <a:buFont typeface="Roboto"/>
              <a:buNone/>
              <a:defRPr sz="3200">
                <a:solidFill>
                  <a:schemeClr val="lt1"/>
                </a:solidFill>
                <a:latin typeface="Roboto"/>
                <a:ea typeface="Roboto"/>
                <a:cs typeface="Roboto"/>
                <a:sym typeface="Roboto"/>
              </a:defRPr>
            </a:lvl1pPr>
            <a:lvl2pPr>
              <a:spcBef>
                <a:spcPts val="0"/>
              </a:spcBef>
              <a:buClr>
                <a:schemeClr val="lt1"/>
              </a:buClr>
              <a:buSzPct val="100000"/>
              <a:buFont typeface="Roboto"/>
              <a:buNone/>
              <a:defRPr sz="3200">
                <a:solidFill>
                  <a:schemeClr val="lt1"/>
                </a:solidFill>
                <a:latin typeface="Roboto"/>
                <a:ea typeface="Roboto"/>
                <a:cs typeface="Roboto"/>
                <a:sym typeface="Roboto"/>
              </a:defRPr>
            </a:lvl2pPr>
            <a:lvl3pPr>
              <a:spcBef>
                <a:spcPts val="0"/>
              </a:spcBef>
              <a:buClr>
                <a:schemeClr val="lt1"/>
              </a:buClr>
              <a:buSzPct val="100000"/>
              <a:buFont typeface="Roboto"/>
              <a:buNone/>
              <a:defRPr sz="3200">
                <a:solidFill>
                  <a:schemeClr val="lt1"/>
                </a:solidFill>
                <a:latin typeface="Roboto"/>
                <a:ea typeface="Roboto"/>
                <a:cs typeface="Roboto"/>
                <a:sym typeface="Roboto"/>
              </a:defRPr>
            </a:lvl3pPr>
            <a:lvl4pPr>
              <a:spcBef>
                <a:spcPts val="0"/>
              </a:spcBef>
              <a:buClr>
                <a:schemeClr val="lt1"/>
              </a:buClr>
              <a:buSzPct val="100000"/>
              <a:buFont typeface="Roboto"/>
              <a:buNone/>
              <a:defRPr sz="3200">
                <a:solidFill>
                  <a:schemeClr val="lt1"/>
                </a:solidFill>
                <a:latin typeface="Roboto"/>
                <a:ea typeface="Roboto"/>
                <a:cs typeface="Roboto"/>
                <a:sym typeface="Roboto"/>
              </a:defRPr>
            </a:lvl4pPr>
            <a:lvl5pPr>
              <a:spcBef>
                <a:spcPts val="0"/>
              </a:spcBef>
              <a:buClr>
                <a:schemeClr val="lt1"/>
              </a:buClr>
              <a:buSzPct val="100000"/>
              <a:buFont typeface="Roboto"/>
              <a:buNone/>
              <a:defRPr sz="3200">
                <a:solidFill>
                  <a:schemeClr val="lt1"/>
                </a:solidFill>
                <a:latin typeface="Roboto"/>
                <a:ea typeface="Roboto"/>
                <a:cs typeface="Roboto"/>
                <a:sym typeface="Roboto"/>
              </a:defRPr>
            </a:lvl5pPr>
            <a:lvl6pPr>
              <a:spcBef>
                <a:spcPts val="0"/>
              </a:spcBef>
              <a:buClr>
                <a:schemeClr val="lt1"/>
              </a:buClr>
              <a:buSzPct val="100000"/>
              <a:buFont typeface="Roboto"/>
              <a:buNone/>
              <a:defRPr sz="3200">
                <a:solidFill>
                  <a:schemeClr val="lt1"/>
                </a:solidFill>
                <a:latin typeface="Roboto"/>
                <a:ea typeface="Roboto"/>
                <a:cs typeface="Roboto"/>
                <a:sym typeface="Roboto"/>
              </a:defRPr>
            </a:lvl6pPr>
            <a:lvl7pPr>
              <a:spcBef>
                <a:spcPts val="0"/>
              </a:spcBef>
              <a:buClr>
                <a:schemeClr val="lt1"/>
              </a:buClr>
              <a:buSzPct val="100000"/>
              <a:buFont typeface="Roboto"/>
              <a:buNone/>
              <a:defRPr sz="3200">
                <a:solidFill>
                  <a:schemeClr val="lt1"/>
                </a:solidFill>
                <a:latin typeface="Roboto"/>
                <a:ea typeface="Roboto"/>
                <a:cs typeface="Roboto"/>
                <a:sym typeface="Roboto"/>
              </a:defRPr>
            </a:lvl7pPr>
            <a:lvl8pPr>
              <a:spcBef>
                <a:spcPts val="0"/>
              </a:spcBef>
              <a:buClr>
                <a:schemeClr val="lt1"/>
              </a:buClr>
              <a:buSzPct val="100000"/>
              <a:buFont typeface="Roboto"/>
              <a:buNone/>
              <a:defRPr sz="3200">
                <a:solidFill>
                  <a:schemeClr val="lt1"/>
                </a:solidFill>
                <a:latin typeface="Roboto"/>
                <a:ea typeface="Roboto"/>
                <a:cs typeface="Roboto"/>
                <a:sym typeface="Roboto"/>
              </a:defRPr>
            </a:lvl8pPr>
            <a:lvl9pPr>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GB" sz="1000">
                <a:solidFill>
                  <a:schemeClr val="lt2"/>
                </a:solidFill>
                <a:latin typeface="Roboto"/>
                <a:ea typeface="Roboto"/>
                <a:cs typeface="Roboto"/>
                <a:sym typeface="Roboto"/>
              </a:rPr>
              <a:t>‹#›</a:t>
            </a:fld>
            <a:endParaRPr lang="en-GB"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2343"/>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60950" y="2065350"/>
            <a:ext cx="8222100" cy="1012799"/>
          </a:xfrm>
          <a:prstGeom prst="rect">
            <a:avLst/>
          </a:prstGeom>
        </p:spPr>
        <p:txBody>
          <a:bodyPr lIns="91425" tIns="91425" rIns="91425" bIns="91425" anchor="ctr" anchorCtr="0">
            <a:noAutofit/>
          </a:bodyPr>
          <a:lstStyle/>
          <a:p>
            <a:pPr lvl="0" rtl="0">
              <a:spcBef>
                <a:spcPts val="0"/>
              </a:spcBef>
              <a:buClr>
                <a:schemeClr val="dk1"/>
              </a:buClr>
              <a:buSzPct val="100000"/>
              <a:buFont typeface="Arial"/>
              <a:buNone/>
            </a:pPr>
            <a:r>
              <a:rPr lang="en-GB" sz="1100" b="0">
                <a:solidFill>
                  <a:schemeClr val="dk1"/>
                </a:solidFill>
              </a:rPr>
              <a:t>		</a:t>
            </a:r>
          </a:p>
          <a:p>
            <a:pPr lvl="0" rtl="0">
              <a:spcBef>
                <a:spcPts val="0"/>
              </a:spcBef>
              <a:buClr>
                <a:schemeClr val="dk1"/>
              </a:buClr>
              <a:buSzPct val="100000"/>
              <a:buFont typeface="Arial"/>
              <a:buNone/>
            </a:pPr>
            <a:r>
              <a:rPr lang="en-GB" sz="1100" b="0">
                <a:solidFill>
                  <a:schemeClr val="dk1"/>
                </a:solidFill>
              </a:rPr>
              <a:t>				</a:t>
            </a:r>
          </a:p>
          <a:p>
            <a:pPr lvl="0" rtl="0">
              <a:spcBef>
                <a:spcPts val="0"/>
              </a:spcBef>
              <a:buClr>
                <a:schemeClr val="dk1"/>
              </a:buClr>
              <a:buSzPct val="100000"/>
              <a:buFont typeface="Arial"/>
              <a:buNone/>
            </a:pPr>
            <a:r>
              <a:rPr lang="en-GB" sz="1100" b="0">
                <a:solidFill>
                  <a:schemeClr val="dk1"/>
                </a:solidFill>
              </a:rPr>
              <a:t>			</a:t>
            </a:r>
          </a:p>
          <a:p>
            <a:pPr lvl="0" rtl="0">
              <a:spcBef>
                <a:spcPts val="0"/>
              </a:spcBef>
              <a:buClr>
                <a:schemeClr val="dk1"/>
              </a:buClr>
              <a:buSzPct val="100000"/>
              <a:buFont typeface="Arial"/>
              <a:buNone/>
            </a:pPr>
            <a:r>
              <a:rPr lang="en-GB" sz="1100" b="0">
                <a:solidFill>
                  <a:schemeClr val="dk1"/>
                </a:solidFill>
              </a:rPr>
              <a:t>		</a:t>
            </a:r>
          </a:p>
          <a:p>
            <a:pPr lvl="0">
              <a:spcBef>
                <a:spcPts val="0"/>
              </a:spcBef>
              <a:buNone/>
            </a:pPr>
            <a:endParaRPr/>
          </a:p>
        </p:txBody>
      </p:sp>
      <p:sp>
        <p:nvSpPr>
          <p:cNvPr id="63" name="Shape 63"/>
          <p:cNvSpPr txBox="1">
            <a:spLocks noGrp="1"/>
          </p:cNvSpPr>
          <p:nvPr>
            <p:ph type="subTitle" idx="1"/>
          </p:nvPr>
        </p:nvSpPr>
        <p:spPr>
          <a:xfrm>
            <a:off x="390525" y="4512725"/>
            <a:ext cx="7981799" cy="432899"/>
          </a:xfrm>
          <a:prstGeom prst="rect">
            <a:avLst/>
          </a:prstGeom>
          <a:noFill/>
          <a:ln>
            <a:noFill/>
          </a:ln>
        </p:spPr>
        <p:txBody>
          <a:bodyPr lIns="91425" tIns="91425" rIns="91425" bIns="91425" anchor="t" anchorCtr="0">
            <a:noAutofit/>
          </a:bodyPr>
          <a:lstStyle/>
          <a:p>
            <a:pPr rtl="0">
              <a:spcBef>
                <a:spcPts val="0"/>
              </a:spcBef>
              <a:buNone/>
            </a:pPr>
            <a:r>
              <a:rPr lang="en-GB" sz="1200">
                <a:solidFill>
                  <a:srgbClr val="FFFFFF"/>
                </a:solidFill>
              </a:rPr>
              <a:t>a presentation by </a:t>
            </a:r>
            <a:r>
              <a:rPr lang="en-GB" sz="1200" b="1">
                <a:solidFill>
                  <a:srgbClr val="FFFFFF"/>
                </a:solidFill>
              </a:rPr>
              <a:t>Giuseppe A. Burtini </a:t>
            </a:r>
            <a:r>
              <a:rPr lang="en-GB" sz="1200">
                <a:solidFill>
                  <a:srgbClr val="FFFFFF"/>
                </a:solidFill>
              </a:rPr>
              <a:t>in partial fulfillment of the requirements for the degree of Master of Science</a:t>
            </a:r>
          </a:p>
          <a:p>
            <a:pPr lvl="0" rtl="0">
              <a:spcBef>
                <a:spcPts val="0"/>
              </a:spcBef>
              <a:buNone/>
            </a:pPr>
            <a:endParaRPr sz="1100">
              <a:solidFill>
                <a:srgbClr val="FFFFFF"/>
              </a:solidFill>
            </a:endParaRPr>
          </a:p>
        </p:txBody>
      </p:sp>
      <p:sp>
        <p:nvSpPr>
          <p:cNvPr id="64" name="Shape 64"/>
          <p:cNvSpPr txBox="1"/>
          <p:nvPr/>
        </p:nvSpPr>
        <p:spPr>
          <a:xfrm>
            <a:off x="390525" y="488175"/>
            <a:ext cx="8292599" cy="31536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sz="4800">
                <a:solidFill>
                  <a:schemeClr val="lt1"/>
                </a:solidFill>
                <a:latin typeface="Oswald"/>
                <a:ea typeface="Oswald"/>
                <a:cs typeface="Oswald"/>
                <a:sym typeface="Oswald"/>
              </a:rPr>
              <a:t>An Exploration of the Multi-Armed Bandit for Performance-Driven Marketing </a:t>
            </a:r>
          </a:p>
          <a:p>
            <a:pPr>
              <a:spcBef>
                <a:spcPts val="0"/>
              </a:spcBef>
              <a:buNone/>
            </a:pPr>
            <a:endParaRPr/>
          </a:p>
        </p:txBody>
      </p:sp>
      <p:sp>
        <p:nvSpPr>
          <p:cNvPr id="65" name="Shape 6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a:t>
            </a:fld>
            <a:endParaRPr lang="en-GB"/>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Application Areas, continued.</a:t>
            </a:r>
          </a:p>
        </p:txBody>
      </p:sp>
      <p:sp>
        <p:nvSpPr>
          <p:cNvPr id="132" name="Shape 132"/>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a:t>The "real" world: it isn't true that these experiments must be confined to well-defined rigorous studies. </a:t>
            </a:r>
          </a:p>
          <a:p>
            <a:pPr marL="914400" lvl="1" indent="-342900" rtl="0">
              <a:spcBef>
                <a:spcPts val="0"/>
              </a:spcBef>
              <a:buSzPct val="100000"/>
              <a:buChar char="○"/>
            </a:pPr>
            <a:r>
              <a:rPr lang="en-GB" sz="1800"/>
              <a:t>Dumitriu et al. discusses selection of golf balls.</a:t>
            </a:r>
          </a:p>
          <a:p>
            <a:pPr marL="914400" lvl="1" indent="-342900" rtl="0">
              <a:spcBef>
                <a:spcPts val="0"/>
              </a:spcBef>
              <a:buSzPct val="100000"/>
              <a:buChar char="○"/>
            </a:pPr>
            <a:r>
              <a:rPr lang="en-GB" sz="1800"/>
              <a:t>Anglers must select appropriate tackle and bait to catch more fish.</a:t>
            </a:r>
          </a:p>
          <a:p>
            <a:pPr marL="914400" lvl="1" indent="-342900" rtl="0">
              <a:spcBef>
                <a:spcPts val="0"/>
              </a:spcBef>
              <a:buSzPct val="100000"/>
              <a:buChar char="○"/>
            </a:pPr>
            <a:r>
              <a:rPr lang="en-GB" sz="1800"/>
              <a:t>Marathon runners must select shoes to optimize their performance.</a:t>
            </a:r>
            <a:br>
              <a:rPr lang="en-GB" sz="1800"/>
            </a:br>
            <a:endParaRPr lang="en-GB" sz="1800"/>
          </a:p>
          <a:p>
            <a:pPr marL="457200" lvl="0" indent="0" rtl="0">
              <a:spcBef>
                <a:spcPts val="0"/>
              </a:spcBef>
              <a:buNone/>
            </a:pPr>
            <a:r>
              <a:rPr lang="en-GB" sz="1800"/>
              <a:t>In so many cases, experimentation has historically had high costs associated with it in terms of selecting the "wrong" variant. Life is short, people have goals or expectations they must achieve.</a:t>
            </a:r>
          </a:p>
        </p:txBody>
      </p:sp>
      <p:sp>
        <p:nvSpPr>
          <p:cNvPr id="133" name="Shape 13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10</a:t>
            </a:fld>
            <a:endParaRPr lang="en-GB"/>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Bandits for Online Marketing</a:t>
            </a:r>
          </a:p>
        </p:txBody>
      </p:sp>
      <p:sp>
        <p:nvSpPr>
          <p:cNvPr id="139" name="Shape 139"/>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b="1"/>
              <a:t>Online marketing experiments are the core application area of my work.</a:t>
            </a:r>
          </a:p>
          <a:p>
            <a:pPr rtl="0">
              <a:spcBef>
                <a:spcPts val="0"/>
              </a:spcBef>
              <a:buNone/>
            </a:pPr>
            <a:endParaRPr/>
          </a:p>
          <a:p>
            <a:pPr lvl="0" rtl="0">
              <a:spcBef>
                <a:spcPts val="0"/>
              </a:spcBef>
              <a:buNone/>
            </a:pPr>
            <a:r>
              <a:rPr lang="en-GB" sz="2400"/>
              <a:t>In my application, the multi-armed bandits' "arms" are variants of a website and the reward is some function of the action we wish the user to perform.</a:t>
            </a:r>
          </a:p>
          <a:p>
            <a:pPr lvl="0" rtl="0">
              <a:spcBef>
                <a:spcPts val="0"/>
              </a:spcBef>
              <a:buNone/>
            </a:pPr>
            <a:endParaRPr/>
          </a:p>
          <a:p>
            <a:pPr lvl="0">
              <a:spcBef>
                <a:spcPts val="0"/>
              </a:spcBef>
              <a:buNone/>
            </a:pPr>
            <a:r>
              <a:rPr lang="en-GB" sz="2400"/>
              <a:t>We need a technique for conducting </a:t>
            </a:r>
            <a:r>
              <a:rPr lang="en-GB" sz="2400" b="1"/>
              <a:t>experiments</a:t>
            </a:r>
            <a:r>
              <a:rPr lang="en-GB" sz="2400"/>
              <a:t> on the web, with all the conflating factors built in to that environment.</a:t>
            </a:r>
          </a:p>
        </p:txBody>
      </p:sp>
      <p:sp>
        <p:nvSpPr>
          <p:cNvPr id="140" name="Shape 14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11</a:t>
            </a:fld>
            <a:endParaRPr lang="en-GB"/>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lvl="0">
              <a:spcBef>
                <a:spcPts val="0"/>
              </a:spcBef>
              <a:buNone/>
            </a:pPr>
            <a:r>
              <a:rPr lang="en-GB"/>
              <a:t>What sort of experiments?</a:t>
            </a:r>
          </a:p>
        </p:txBody>
      </p:sp>
      <p:sp>
        <p:nvSpPr>
          <p:cNvPr id="146" name="Shape 146"/>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a:t>Changing text on a website to increase sales.</a:t>
            </a:r>
          </a:p>
          <a:p>
            <a:pPr marL="457200" lvl="0" indent="-381000" rtl="0">
              <a:spcBef>
                <a:spcPts val="0"/>
              </a:spcBef>
              <a:buSzPct val="100000"/>
              <a:buChar char="●"/>
            </a:pPr>
            <a:r>
              <a:rPr lang="en-GB" sz="2400"/>
              <a:t>...the color of a button to increase clicks.</a:t>
            </a:r>
          </a:p>
          <a:p>
            <a:pPr marL="457200" lvl="0" indent="-381000" rtl="0">
              <a:spcBef>
                <a:spcPts val="0"/>
              </a:spcBef>
              <a:buSzPct val="100000"/>
              <a:buChar char="●"/>
            </a:pPr>
            <a:r>
              <a:rPr lang="en-GB" sz="2400"/>
              <a:t>A complete overhaul (replacing a variant of a website with a new one).</a:t>
            </a:r>
          </a:p>
          <a:p>
            <a:pPr lvl="0" rtl="0">
              <a:spcBef>
                <a:spcPts val="0"/>
              </a:spcBef>
              <a:buClr>
                <a:schemeClr val="dk1"/>
              </a:buClr>
              <a:buSzPct val="61111"/>
              <a:buFont typeface="Arial"/>
              <a:buNone/>
            </a:pPr>
            <a:r>
              <a:rPr lang="en-GB"/>
              <a:t>Any discrete experiment (A vs. B vs. C vs. ...). No limit, and with an effective bandit process, there is little reason to not experiment more: convergence is </a:t>
            </a:r>
            <a:r>
              <a:rPr lang="en-GB" b="1"/>
              <a:t>either very</a:t>
            </a:r>
            <a:r>
              <a:rPr lang="en-GB"/>
              <a:t> fast </a:t>
            </a:r>
            <a:r>
              <a:rPr lang="en-GB" b="1"/>
              <a:t>or </a:t>
            </a:r>
            <a:r>
              <a:rPr lang="en-GB"/>
              <a:t>doesn't matter.</a:t>
            </a:r>
          </a:p>
          <a:p>
            <a:pPr lvl="0" rtl="0">
              <a:spcBef>
                <a:spcPts val="0"/>
              </a:spcBef>
              <a:buClr>
                <a:schemeClr val="dk1"/>
              </a:buClr>
              <a:buFont typeface="Arial"/>
              <a:buNone/>
            </a:pPr>
            <a:endParaRPr/>
          </a:p>
          <a:p>
            <a:pPr lvl="0" rtl="0">
              <a:spcBef>
                <a:spcPts val="0"/>
              </a:spcBef>
              <a:buClr>
                <a:schemeClr val="dk1"/>
              </a:buClr>
              <a:buFont typeface="Arial"/>
              <a:buNone/>
            </a:pPr>
            <a:endParaRPr/>
          </a:p>
          <a:p>
            <a:pPr>
              <a:spcBef>
                <a:spcPts val="0"/>
              </a:spcBef>
              <a:buNone/>
            </a:pPr>
            <a:endParaRPr/>
          </a:p>
        </p:txBody>
      </p:sp>
      <p:sp>
        <p:nvSpPr>
          <p:cNvPr id="147" name="Shape 14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12</a:t>
            </a:fld>
            <a:endParaRPr lang="en-GB"/>
          </a:p>
        </p:txBody>
      </p:sp>
      <p:sp>
        <p:nvSpPr>
          <p:cNvPr id="148" name="Shape 148"/>
          <p:cNvSpPr txBox="1"/>
          <p:nvPr/>
        </p:nvSpPr>
        <p:spPr>
          <a:xfrm>
            <a:off x="2379825" y="4896000"/>
            <a:ext cx="4519500" cy="247500"/>
          </a:xfrm>
          <a:prstGeom prst="rect">
            <a:avLst/>
          </a:prstGeom>
          <a:noFill/>
          <a:ln>
            <a:noFill/>
          </a:ln>
        </p:spPr>
        <p:txBody>
          <a:bodyPr lIns="91425" tIns="91425" rIns="91425" bIns="91425" anchor="t" anchorCtr="0">
            <a:noAutofit/>
          </a:bodyPr>
          <a:lstStyle/>
          <a:p>
            <a:pPr algn="ctr">
              <a:spcBef>
                <a:spcPts val="0"/>
              </a:spcBef>
              <a:buNone/>
            </a:pPr>
            <a:r>
              <a:rPr lang="en-GB" sz="800">
                <a:solidFill>
                  <a:srgbClr val="999999"/>
                </a:solidFill>
              </a:rPr>
              <a:t>Image redistributed with permission under the GFDL. Wikipedia.</a:t>
            </a:r>
          </a:p>
        </p:txBody>
      </p:sp>
      <p:pic>
        <p:nvPicPr>
          <p:cNvPr id="149" name="Shape 149"/>
          <p:cNvPicPr preferRelativeResize="0"/>
          <p:nvPr/>
        </p:nvPicPr>
        <p:blipFill>
          <a:blip r:embed="rId3">
            <a:alphaModFix/>
          </a:blip>
          <a:stretch>
            <a:fillRect/>
          </a:stretch>
        </p:blipFill>
        <p:spPr>
          <a:xfrm>
            <a:off x="3115388" y="3763674"/>
            <a:ext cx="2913222" cy="11856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What already exists?</a:t>
            </a:r>
          </a:p>
        </p:txBody>
      </p:sp>
      <p:sp>
        <p:nvSpPr>
          <p:cNvPr id="155" name="Shape 155"/>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There's a lot of A/B testing (</a:t>
            </a:r>
            <a:r>
              <a:rPr lang="en-GB" sz="2400" i="1"/>
              <a:t>t</a:t>
            </a:r>
            <a:r>
              <a:rPr lang="en-GB" sz="2400"/>
              <a:t>-test / </a:t>
            </a:r>
            <a:r>
              <a:rPr lang="en-GB" sz="2400" i="1"/>
              <a:t>z</a:t>
            </a:r>
            <a:r>
              <a:rPr lang="en-GB" sz="2400"/>
              <a:t>-test) solutions for this. </a:t>
            </a:r>
          </a:p>
          <a:p>
            <a:pPr rtl="0">
              <a:spcBef>
                <a:spcPts val="0"/>
              </a:spcBef>
              <a:buNone/>
            </a:pPr>
            <a:r>
              <a:rPr lang="en-GB" sz="2400" b="1"/>
              <a:t>But, </a:t>
            </a:r>
            <a:r>
              <a:rPr lang="en-GB" sz="2400"/>
              <a:t>A/B testing solutions are bad for most users.</a:t>
            </a:r>
          </a:p>
          <a:p>
            <a:pPr marL="457200" lvl="0" indent="-228600" rtl="0">
              <a:spcBef>
                <a:spcPts val="0"/>
              </a:spcBef>
              <a:buChar char="●"/>
            </a:pPr>
            <a:r>
              <a:rPr lang="en-GB"/>
              <a:t>Sample sizes for detecting small changes are huge </a:t>
            </a:r>
            <a:r>
              <a:rPr lang="en-GB" i="1"/>
              <a:t>and must be established </a:t>
            </a:r>
            <a:r>
              <a:rPr lang="en-GB"/>
              <a:t>before the designer knows.</a:t>
            </a:r>
            <a:br>
              <a:rPr lang="en-GB"/>
            </a:br>
            <a:r>
              <a:rPr lang="en-GB" sz="1100"/>
              <a:t>(for many users, a single experiment might require 20 years of traffic to "achieve significance")</a:t>
            </a:r>
          </a:p>
          <a:p>
            <a:pPr lvl="0" rtl="0">
              <a:spcBef>
                <a:spcPts val="0"/>
              </a:spcBef>
              <a:buNone/>
            </a:pPr>
            <a:endParaRPr sz="1100"/>
          </a:p>
          <a:p>
            <a:pPr marL="457200" lvl="0" indent="-228600" rtl="0">
              <a:spcBef>
                <a:spcPts val="0"/>
              </a:spcBef>
              <a:buChar char="●"/>
            </a:pPr>
            <a:r>
              <a:rPr lang="en-GB"/>
              <a:t>During an experiment, even if one variant is much worse, 50% of the users are still delivered an inferior variant         </a:t>
            </a:r>
            <a:r>
              <a:rPr lang="en-GB" b="1">
                <a:solidFill>
                  <a:srgbClr val="DA0002"/>
                </a:solidFill>
              </a:rPr>
              <a:t>Lost revenue!</a:t>
            </a:r>
            <a:br>
              <a:rPr lang="en-GB" b="1">
                <a:solidFill>
                  <a:srgbClr val="DA0002"/>
                </a:solidFill>
              </a:rPr>
            </a:br>
            <a:endParaRPr lang="en-GB" b="1">
              <a:solidFill>
                <a:srgbClr val="DA0002"/>
              </a:solidFill>
            </a:endParaRPr>
          </a:p>
          <a:p>
            <a:pPr marL="457200" lvl="0" indent="-228600" rtl="0">
              <a:spcBef>
                <a:spcPts val="0"/>
              </a:spcBef>
              <a:buClr>
                <a:srgbClr val="000000"/>
              </a:buClr>
              <a:buChar char="●"/>
            </a:pPr>
            <a:r>
              <a:rPr lang="en-GB">
                <a:solidFill>
                  <a:srgbClr val="000000"/>
                </a:solidFill>
              </a:rPr>
              <a:t>Many implementations get the model wrong or require a statistically knowledgeable experimenter. </a:t>
            </a:r>
            <a:br>
              <a:rPr lang="en-GB">
                <a:solidFill>
                  <a:srgbClr val="000000"/>
                </a:solidFill>
              </a:rPr>
            </a:br>
            <a:r>
              <a:rPr lang="en-GB" sz="1100">
                <a:solidFill>
                  <a:srgbClr val="000000"/>
                </a:solidFill>
              </a:rPr>
              <a:t>(this can be as bad as </a:t>
            </a:r>
            <a:r>
              <a:rPr lang="en-GB" sz="1100" b="1">
                <a:solidFill>
                  <a:srgbClr val="000000"/>
                </a:solidFill>
              </a:rPr>
              <a:t>63% false positive </a:t>
            </a:r>
            <a:r>
              <a:rPr lang="en-GB" sz="1100">
                <a:solidFill>
                  <a:srgbClr val="000000"/>
                </a:solidFill>
              </a:rPr>
              <a:t>if the test is conducted after every visitor - worse than a coin flip!)</a:t>
            </a:r>
          </a:p>
        </p:txBody>
      </p:sp>
      <p:cxnSp>
        <p:nvCxnSpPr>
          <p:cNvPr id="156" name="Shape 156"/>
          <p:cNvCxnSpPr/>
          <p:nvPr/>
        </p:nvCxnSpPr>
        <p:spPr>
          <a:xfrm>
            <a:off x="4653400" y="3394134"/>
            <a:ext cx="277199" cy="0"/>
          </a:xfrm>
          <a:prstGeom prst="straightConnector1">
            <a:avLst/>
          </a:prstGeom>
          <a:noFill/>
          <a:ln w="19050" cap="flat" cmpd="sng">
            <a:solidFill>
              <a:schemeClr val="dk2"/>
            </a:solidFill>
            <a:prstDash val="solid"/>
            <a:round/>
            <a:headEnd type="none" w="lg" len="lg"/>
            <a:tailEnd type="triangle" w="lg" len="lg"/>
          </a:ln>
        </p:spPr>
      </p:cxnSp>
      <p:sp>
        <p:nvSpPr>
          <p:cNvPr id="157" name="Shape 15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13</a:t>
            </a:fld>
            <a:endParaRPr lang="en-GB"/>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Multi-Armed Bandits Solve This</a:t>
            </a:r>
          </a:p>
        </p:txBody>
      </p:sp>
      <p:sp>
        <p:nvSpPr>
          <p:cNvPr id="163" name="Shape 163"/>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a:t>We move from trying to capture a strong estimate of the value of each variant to only trying to identify the </a:t>
            </a:r>
            <a:r>
              <a:rPr lang="en-GB" sz="2400" b="1"/>
              <a:t>best variant </a:t>
            </a:r>
            <a:r>
              <a:rPr lang="en-GB" sz="2400"/>
              <a:t>(or conversely, to discard bad variants).</a:t>
            </a:r>
          </a:p>
          <a:p>
            <a:pPr marL="457200" lvl="0" indent="-381000" rtl="0">
              <a:spcBef>
                <a:spcPts val="0"/>
              </a:spcBef>
              <a:buSzPct val="100000"/>
              <a:buChar char="●"/>
            </a:pPr>
            <a:r>
              <a:rPr lang="en-GB" sz="2400"/>
              <a:t>There is no concept of "significance" anymore.</a:t>
            </a:r>
            <a:br>
              <a:rPr lang="en-GB" sz="2400"/>
            </a:br>
            <a:r>
              <a:rPr lang="en-GB" sz="1400"/>
              <a:t>(The experiment doesn't even have a concept of "being over," it is just "getting better")</a:t>
            </a:r>
          </a:p>
          <a:p>
            <a:pPr marL="457200" lvl="0" indent="-381000" rtl="0">
              <a:spcBef>
                <a:spcPts val="0"/>
              </a:spcBef>
              <a:buSzPct val="100000"/>
              <a:buChar char="●"/>
            </a:pPr>
            <a:r>
              <a:rPr lang="en-GB" sz="2400"/>
              <a:t>The model doesn't have as many implicit assumptions baked into it. </a:t>
            </a:r>
            <a:r>
              <a:rPr lang="en-GB" sz="1400"/>
              <a:t>(It is harder to build a simple strategy and get it seriously wrong.)</a:t>
            </a:r>
          </a:p>
          <a:p>
            <a:pPr marL="457200" lvl="0" indent="-381000">
              <a:spcBef>
                <a:spcPts val="0"/>
              </a:spcBef>
              <a:buSzPct val="100000"/>
              <a:buChar char="●"/>
            </a:pPr>
            <a:r>
              <a:rPr lang="en-GB" sz="2400"/>
              <a:t>The model is </a:t>
            </a:r>
            <a:r>
              <a:rPr lang="en-GB" sz="2400" b="1"/>
              <a:t>continuously optimizing</a:t>
            </a:r>
            <a:r>
              <a:rPr lang="en-GB" sz="2400"/>
              <a:t> its behavior towards the best variant. </a:t>
            </a:r>
            <a:br>
              <a:rPr lang="en-GB" sz="2400"/>
            </a:br>
            <a:r>
              <a:rPr lang="en-GB" sz="1400"/>
              <a:t>(Lost revenue from bad variants is much smaller, as they're shown less often.)</a:t>
            </a:r>
          </a:p>
        </p:txBody>
      </p:sp>
      <p:sp>
        <p:nvSpPr>
          <p:cNvPr id="164" name="Shape 16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14</a:t>
            </a:fld>
            <a:endParaRPr lang="en-GB"/>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So, I set out to build it...</a:t>
            </a:r>
          </a:p>
        </p:txBody>
      </p:sp>
      <p:sp>
        <p:nvSpPr>
          <p:cNvPr id="170" name="Shape 170"/>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1800"/>
              <a:t>...and there were many unresolved questions, no infrastructure to test them in.</a:t>
            </a:r>
          </a:p>
          <a:p>
            <a:pPr marL="457200" lvl="0" indent="-381000" rtl="0">
              <a:spcBef>
                <a:spcPts val="0"/>
              </a:spcBef>
              <a:buSzPct val="100000"/>
              <a:buAutoNum type="arabicPeriod"/>
            </a:pPr>
            <a:r>
              <a:rPr lang="en-GB" sz="2400" b="1"/>
              <a:t>Nonstationarity was mostly unconsidered.</a:t>
            </a:r>
          </a:p>
          <a:p>
            <a:pPr lvl="0" rtl="0">
              <a:spcBef>
                <a:spcPts val="0"/>
              </a:spcBef>
              <a:buNone/>
            </a:pPr>
            <a:r>
              <a:rPr lang="en-GB" sz="1400"/>
              <a:t>This may be because the experiment horizon is often very short </a:t>
            </a:r>
            <a:r>
              <a:rPr lang="en-GB" sz="1400" b="1"/>
              <a:t>or</a:t>
            </a:r>
            <a:r>
              <a:rPr lang="en-GB" sz="1400"/>
              <a:t> because medical trials have been a common motivating example case. Nonetheless, with an experiment "never" ending, this is important!</a:t>
            </a:r>
            <a:br>
              <a:rPr lang="en-GB" sz="1400"/>
            </a:br>
            <a:endParaRPr lang="en-GB" sz="1400"/>
          </a:p>
          <a:p>
            <a:pPr marL="457200" lvl="0" indent="-342900" rtl="0">
              <a:spcBef>
                <a:spcPts val="0"/>
              </a:spcBef>
              <a:buSzPct val="100000"/>
              <a:buAutoNum type="arabicPeriod"/>
            </a:pPr>
            <a:r>
              <a:rPr lang="en-GB" sz="1800"/>
              <a:t>Public implementations of most algorithms was missing or incomplete.</a:t>
            </a:r>
            <a:br>
              <a:rPr lang="en-GB" sz="1800"/>
            </a:br>
            <a:endParaRPr lang="en-GB" sz="1800"/>
          </a:p>
          <a:p>
            <a:pPr marL="457200" lvl="0" indent="-342900" rtl="0">
              <a:spcBef>
                <a:spcPts val="0"/>
              </a:spcBef>
              <a:buSzPct val="100000"/>
              <a:buAutoNum type="arabicPeriod"/>
            </a:pPr>
            <a:r>
              <a:rPr lang="en-GB" sz="1800"/>
              <a:t>Original papers left many questions about implementation open to interpretation or left important questions unexplored.</a:t>
            </a:r>
            <a:br>
              <a:rPr lang="en-GB" sz="1800"/>
            </a:br>
            <a:endParaRPr lang="en-GB" sz="1800"/>
          </a:p>
          <a:p>
            <a:pPr marL="457200" lvl="0" indent="-381000" rtl="0">
              <a:spcBef>
                <a:spcPts val="0"/>
              </a:spcBef>
              <a:buSzPct val="100000"/>
              <a:buAutoNum type="arabicPeriod"/>
            </a:pPr>
            <a:r>
              <a:rPr lang="en-GB" sz="2400" b="1"/>
              <a:t>Some things just didn't feel right! </a:t>
            </a:r>
          </a:p>
          <a:p>
            <a:pPr lvl="0" rtl="0">
              <a:spcBef>
                <a:spcPts val="0"/>
              </a:spcBef>
              <a:buNone/>
            </a:pPr>
            <a:r>
              <a:rPr lang="en-GB" sz="1400" b="1"/>
              <a:t>This encouraged extensive experimentation and validation of existing assumptions/results.</a:t>
            </a:r>
          </a:p>
        </p:txBody>
      </p:sp>
      <p:sp>
        <p:nvSpPr>
          <p:cNvPr id="171" name="Shape 17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15</a:t>
            </a:fld>
            <a:endParaRPr lang="en-GB"/>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sz="3000"/>
              <a:t>Nonstationarity: "Help, the World Changes!"</a:t>
            </a:r>
          </a:p>
        </p:txBody>
      </p:sp>
      <p:sp>
        <p:nvSpPr>
          <p:cNvPr id="177" name="Shape 177"/>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In the context of a "continuous" experiment any static model we select may be inappropriate to continually represent the world.</a:t>
            </a:r>
            <a:br>
              <a:rPr lang="en-GB" sz="2400"/>
            </a:br>
            <a:r>
              <a:rPr lang="en-GB" sz="2400"/>
              <a:t/>
            </a:r>
            <a:br>
              <a:rPr lang="en-GB" sz="2400"/>
            </a:br>
            <a:r>
              <a:rPr lang="en-GB" sz="2400"/>
              <a:t>In other words: the world changes. Things change a lot.</a:t>
            </a:r>
          </a:p>
          <a:p>
            <a:pPr rtl="0">
              <a:spcBef>
                <a:spcPts val="0"/>
              </a:spcBef>
              <a:buNone/>
            </a:pPr>
            <a:endParaRPr sz="2400"/>
          </a:p>
          <a:p>
            <a:pPr>
              <a:spcBef>
                <a:spcPts val="0"/>
              </a:spcBef>
              <a:buNone/>
            </a:pPr>
            <a:r>
              <a:rPr lang="en-GB" sz="2400" b="1"/>
              <a:t>It is important to be able to track changes as they happen. </a:t>
            </a:r>
            <a:r>
              <a:rPr lang="en-GB" sz="2400"/>
              <a:t>We do </a:t>
            </a:r>
            <a:r>
              <a:rPr lang="en-GB" sz="2400" u="sng"/>
              <a:t>not</a:t>
            </a:r>
            <a:r>
              <a:rPr lang="en-GB" sz="2400"/>
              <a:t> want to get stuck on old results.</a:t>
            </a:r>
          </a:p>
        </p:txBody>
      </p:sp>
      <p:sp>
        <p:nvSpPr>
          <p:cNvPr id="178" name="Shape 178"/>
          <p:cNvSpPr txBox="1"/>
          <p:nvPr/>
        </p:nvSpPr>
        <p:spPr>
          <a:xfrm>
            <a:off x="457200" y="4695625"/>
            <a:ext cx="8229600" cy="183899"/>
          </a:xfrm>
          <a:prstGeom prst="rect">
            <a:avLst/>
          </a:prstGeom>
          <a:noFill/>
          <a:ln>
            <a:noFill/>
          </a:ln>
        </p:spPr>
        <p:txBody>
          <a:bodyPr lIns="91425" tIns="91425" rIns="91425" bIns="91425" anchor="t" anchorCtr="0">
            <a:noAutofit/>
          </a:bodyPr>
          <a:lstStyle/>
          <a:p>
            <a:pPr>
              <a:spcBef>
                <a:spcPts val="0"/>
              </a:spcBef>
              <a:buNone/>
            </a:pPr>
            <a:r>
              <a:rPr lang="en-GB" sz="800"/>
              <a:t>Note: The work in this section has been published and previously presented in the Proceedings of the International Conference on Enterprise Information Systems.</a:t>
            </a:r>
          </a:p>
        </p:txBody>
      </p:sp>
      <p:sp>
        <p:nvSpPr>
          <p:cNvPr id="179" name="Shape 17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16</a:t>
            </a:fld>
            <a:endParaRPr lang="en-GB"/>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Nonstationarity, continued.</a:t>
            </a:r>
          </a:p>
        </p:txBody>
      </p:sp>
      <p:sp>
        <p:nvSpPr>
          <p:cNvPr id="185" name="Shape 185"/>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None/>
            </a:pPr>
            <a:r>
              <a:rPr lang="en-GB" sz="2400"/>
              <a:t>The majority of the discussion in the bandits literature of nonstationarity comes down to a belief, conjectured but untested, that the algorithms can deal with so-called "reasonable" nonstationarities with no modifications.</a:t>
            </a:r>
          </a:p>
          <a:p>
            <a:pPr lvl="0" rtl="0">
              <a:spcBef>
                <a:spcPts val="0"/>
              </a:spcBef>
              <a:buNone/>
            </a:pPr>
            <a:endParaRPr sz="2400"/>
          </a:p>
          <a:p>
            <a:pPr lvl="0">
              <a:spcBef>
                <a:spcPts val="0"/>
              </a:spcBef>
              <a:buClr>
                <a:schemeClr val="dk1"/>
              </a:buClr>
              <a:buSzPct val="45833"/>
              <a:buFont typeface="Arial"/>
              <a:buNone/>
            </a:pPr>
            <a:r>
              <a:rPr lang="en-GB" sz="2400" b="1"/>
              <a:t>This is not true! </a:t>
            </a:r>
            <a:r>
              <a:rPr lang="en-GB" sz="2400"/>
              <a:t>Many common forms of drift are incompatible with the popular algorithms.</a:t>
            </a:r>
          </a:p>
        </p:txBody>
      </p:sp>
      <p:sp>
        <p:nvSpPr>
          <p:cNvPr id="186" name="Shape 18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17</a:t>
            </a:fld>
            <a:endParaRPr lang="en-GB"/>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Nonstationarity, continued.</a:t>
            </a:r>
          </a:p>
        </p:txBody>
      </p:sp>
      <p:sp>
        <p:nvSpPr>
          <p:cNvPr id="192" name="Shape 192"/>
          <p:cNvSpPr txBox="1">
            <a:spLocks noGrp="1"/>
          </p:cNvSpPr>
          <p:nvPr>
            <p:ph type="body" idx="1"/>
          </p:nvPr>
        </p:nvSpPr>
        <p:spPr>
          <a:xfrm>
            <a:off x="460950" y="1216650"/>
            <a:ext cx="8222100" cy="2710200"/>
          </a:xfrm>
          <a:prstGeom prst="rect">
            <a:avLst/>
          </a:prstGeom>
        </p:spPr>
        <p:txBody>
          <a:bodyPr lIns="91425" tIns="91425" rIns="91425" bIns="91425" anchor="t" anchorCtr="0">
            <a:noAutofit/>
          </a:bodyPr>
          <a:lstStyle/>
          <a:p>
            <a:pPr rtl="0">
              <a:spcBef>
                <a:spcPts val="0"/>
              </a:spcBef>
              <a:buNone/>
            </a:pPr>
            <a:r>
              <a:rPr lang="en-GB" sz="2400"/>
              <a:t>Other than the assumption that it isn't a problem, two major strategies exist in the literature:</a:t>
            </a:r>
          </a:p>
          <a:p>
            <a:pPr lvl="0" rtl="0">
              <a:spcBef>
                <a:spcPts val="0"/>
              </a:spcBef>
              <a:buNone/>
            </a:pPr>
            <a:endParaRPr sz="2400"/>
          </a:p>
          <a:p>
            <a:pPr marL="457200" lvl="0" indent="-381000" rtl="0">
              <a:spcBef>
                <a:spcPts val="0"/>
              </a:spcBef>
              <a:buSzPct val="100000"/>
              <a:buChar char="●"/>
            </a:pPr>
            <a:r>
              <a:rPr lang="en-GB" sz="2400"/>
              <a:t>Sliding windows or discounting.</a:t>
            </a:r>
          </a:p>
          <a:p>
            <a:pPr marL="457200" lvl="0" indent="-381000" rtl="0">
              <a:spcBef>
                <a:spcPts val="0"/>
              </a:spcBef>
              <a:buSzPct val="100000"/>
              <a:buChar char="●"/>
            </a:pPr>
            <a:r>
              <a:rPr lang="en-GB" sz="2400"/>
              <a:t>Meta-bandits and "change point detection."</a:t>
            </a:r>
          </a:p>
          <a:p>
            <a:pPr marL="914400" lvl="1" indent="-228600" rtl="0">
              <a:spcBef>
                <a:spcPts val="0"/>
              </a:spcBef>
              <a:buChar char="○"/>
            </a:pPr>
            <a:r>
              <a:rPr lang="en-GB"/>
              <a:t>An algorithm called Adapt-EvE (Hartland et al.) is a great example of this. It won a challenge for handling a diverse set of bandit cases (PASCAL EvE Challenge).</a:t>
            </a:r>
          </a:p>
          <a:p>
            <a:pPr marL="914400" lvl="1" indent="-228600" rtl="0">
              <a:spcBef>
                <a:spcPts val="0"/>
              </a:spcBef>
              <a:buChar char="○"/>
            </a:pPr>
            <a:r>
              <a:rPr lang="en-GB"/>
              <a:t>Hierarchy of bandits - top level decides whether we should use old data or discard it and start learning (usually from scratch) again.</a:t>
            </a:r>
          </a:p>
        </p:txBody>
      </p:sp>
      <p:sp>
        <p:nvSpPr>
          <p:cNvPr id="193" name="Shape 19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18</a:t>
            </a:fld>
            <a:endParaRPr lang="en-GB"/>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Some ideas from econometrics.</a:t>
            </a:r>
          </a:p>
        </p:txBody>
      </p:sp>
      <p:sp>
        <p:nvSpPr>
          <p:cNvPr id="199" name="Shape 199"/>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Nonstationarity is a serious problem in many forms of applied statistics, including econometrics.</a:t>
            </a:r>
          </a:p>
          <a:p>
            <a:pPr rtl="0">
              <a:spcBef>
                <a:spcPts val="0"/>
              </a:spcBef>
              <a:buNone/>
            </a:pPr>
            <a:endParaRPr sz="2400"/>
          </a:p>
          <a:p>
            <a:pPr rtl="0">
              <a:spcBef>
                <a:spcPts val="0"/>
              </a:spcBef>
              <a:buNone/>
            </a:pPr>
            <a:r>
              <a:rPr lang="en-GB" sz="2400"/>
              <a:t>In that space, two common ideas come up to make drifting series' stationary:</a:t>
            </a:r>
          </a:p>
          <a:p>
            <a:pPr rtl="0">
              <a:spcBef>
                <a:spcPts val="0"/>
              </a:spcBef>
              <a:buNone/>
            </a:pPr>
            <a:endParaRPr b="1"/>
          </a:p>
          <a:p>
            <a:pPr rtl="0">
              <a:spcBef>
                <a:spcPts val="0"/>
              </a:spcBef>
              <a:buNone/>
            </a:pPr>
            <a:r>
              <a:rPr lang="en-GB" b="1"/>
              <a:t>Autoregression									Linear Detrending</a:t>
            </a:r>
          </a:p>
          <a:p>
            <a:pPr rtl="0">
              <a:spcBef>
                <a:spcPts val="0"/>
              </a:spcBef>
              <a:buNone/>
            </a:pPr>
            <a:endParaRPr sz="2400"/>
          </a:p>
          <a:p>
            <a:pPr rtl="0">
              <a:spcBef>
                <a:spcPts val="0"/>
              </a:spcBef>
              <a:buNone/>
            </a:pPr>
            <a:endParaRPr sz="2400"/>
          </a:p>
          <a:p>
            <a:pPr>
              <a:spcBef>
                <a:spcPts val="0"/>
              </a:spcBef>
              <a:buNone/>
            </a:pPr>
            <a:r>
              <a:rPr lang="en-GB" sz="1400"/>
              <a:t>There is a </a:t>
            </a:r>
            <a:r>
              <a:rPr lang="en-GB" sz="1400" b="1"/>
              <a:t>ton</a:t>
            </a:r>
            <a:r>
              <a:rPr lang="en-GB" sz="1400"/>
              <a:t> of work in this space. A really fantastic summary is available in Kennedy (2008): </a:t>
            </a:r>
            <a:r>
              <a:rPr lang="en-GB" sz="1400" i="1"/>
              <a:t>A Guide to Econometrics.</a:t>
            </a:r>
          </a:p>
        </p:txBody>
      </p:sp>
      <p:pic>
        <p:nvPicPr>
          <p:cNvPr id="200" name="Shape 200"/>
          <p:cNvPicPr preferRelativeResize="0"/>
          <p:nvPr/>
        </p:nvPicPr>
        <p:blipFill>
          <a:blip r:embed="rId3">
            <a:alphaModFix/>
          </a:blip>
          <a:stretch>
            <a:fillRect/>
          </a:stretch>
        </p:blipFill>
        <p:spPr>
          <a:xfrm>
            <a:off x="571125" y="3827350"/>
            <a:ext cx="2779017" cy="328600"/>
          </a:xfrm>
          <a:prstGeom prst="rect">
            <a:avLst/>
          </a:prstGeom>
          <a:noFill/>
          <a:ln>
            <a:noFill/>
          </a:ln>
        </p:spPr>
      </p:pic>
      <p:pic>
        <p:nvPicPr>
          <p:cNvPr id="201" name="Shape 201"/>
          <p:cNvPicPr preferRelativeResize="0"/>
          <p:nvPr/>
        </p:nvPicPr>
        <p:blipFill>
          <a:blip r:embed="rId4">
            <a:alphaModFix/>
          </a:blip>
          <a:stretch>
            <a:fillRect/>
          </a:stretch>
        </p:blipFill>
        <p:spPr>
          <a:xfrm>
            <a:off x="5688412" y="3827337"/>
            <a:ext cx="2181225" cy="323850"/>
          </a:xfrm>
          <a:prstGeom prst="rect">
            <a:avLst/>
          </a:prstGeom>
          <a:noFill/>
          <a:ln>
            <a:noFill/>
          </a:ln>
        </p:spPr>
      </p:pic>
      <p:sp>
        <p:nvSpPr>
          <p:cNvPr id="202" name="Shape 20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19</a:t>
            </a:fld>
            <a:endParaRPr lang="en-GB"/>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2343"/>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Outline</a:t>
            </a:r>
          </a:p>
        </p:txBody>
      </p:sp>
      <p:sp>
        <p:nvSpPr>
          <p:cNvPr id="71" name="Shape 71"/>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marL="457200" lvl="0" indent="-228600" rtl="0">
              <a:spcBef>
                <a:spcPts val="0"/>
              </a:spcBef>
              <a:buChar char="●"/>
            </a:pPr>
            <a:r>
              <a:rPr lang="en-GB"/>
              <a:t>A Short Introduction to Bandit Problems</a:t>
            </a:r>
          </a:p>
          <a:p>
            <a:pPr marL="914400" lvl="1" indent="-228600" rtl="0">
              <a:spcBef>
                <a:spcPts val="0"/>
              </a:spcBef>
              <a:buChar char="○"/>
            </a:pPr>
            <a:r>
              <a:rPr lang="en-GB"/>
              <a:t>Definition, history and interesting stories.</a:t>
            </a:r>
          </a:p>
          <a:p>
            <a:pPr marL="914400" lvl="1" indent="-228600" rtl="0">
              <a:spcBef>
                <a:spcPts val="0"/>
              </a:spcBef>
              <a:buChar char="○"/>
            </a:pPr>
            <a:r>
              <a:rPr lang="en-GB"/>
              <a:t>Some complicating factors of the multi-armed bandit.</a:t>
            </a:r>
          </a:p>
          <a:p>
            <a:pPr marL="457200" lvl="0" indent="-228600" rtl="0">
              <a:spcBef>
                <a:spcPts val="0"/>
              </a:spcBef>
              <a:buChar char="●"/>
            </a:pPr>
            <a:r>
              <a:rPr lang="en-GB"/>
              <a:t>Motivating Examples</a:t>
            </a:r>
          </a:p>
          <a:p>
            <a:pPr marL="914400" lvl="1" indent="-228600" rtl="0">
              <a:spcBef>
                <a:spcPts val="0"/>
              </a:spcBef>
              <a:buChar char="○"/>
            </a:pPr>
            <a:r>
              <a:rPr lang="en-GB"/>
              <a:t>A high-level overview of application areas.</a:t>
            </a:r>
          </a:p>
          <a:p>
            <a:pPr marL="914400" lvl="1" indent="-228600" rtl="0">
              <a:spcBef>
                <a:spcPts val="0"/>
              </a:spcBef>
              <a:buChar char="○"/>
            </a:pPr>
            <a:r>
              <a:rPr lang="en-GB"/>
              <a:t>A look at my specific application area, what tools already exist in that space, why they were not adequate.</a:t>
            </a:r>
          </a:p>
          <a:p>
            <a:pPr marL="457200" lvl="0" indent="-228600" rtl="0">
              <a:spcBef>
                <a:spcPts val="0"/>
              </a:spcBef>
              <a:buChar char="●"/>
            </a:pPr>
            <a:r>
              <a:rPr lang="en-GB"/>
              <a:t>Research Contributions</a:t>
            </a:r>
          </a:p>
          <a:p>
            <a:pPr marL="914400" lvl="1" indent="-228600" rtl="0">
              <a:spcBef>
                <a:spcPts val="0"/>
              </a:spcBef>
              <a:buChar char="○"/>
            </a:pPr>
            <a:r>
              <a:rPr lang="en-GB"/>
              <a:t>Nonstationarity in Multi-Armed Bandits</a:t>
            </a:r>
          </a:p>
          <a:p>
            <a:pPr marL="1371600" lvl="2" indent="-228600" rtl="0">
              <a:spcBef>
                <a:spcPts val="0"/>
              </a:spcBef>
              <a:buChar char="■"/>
            </a:pPr>
            <a:r>
              <a:rPr lang="en-GB"/>
              <a:t>What it is, why it matters and a new technique to deal with it.</a:t>
            </a:r>
          </a:p>
          <a:p>
            <a:pPr marL="914400" lvl="1" indent="-228600" rtl="0">
              <a:spcBef>
                <a:spcPts val="0"/>
              </a:spcBef>
              <a:buChar char="○"/>
            </a:pPr>
            <a:r>
              <a:rPr lang="en-GB"/>
              <a:t>Measurement Issues in Multi-Armed Bandits</a:t>
            </a:r>
          </a:p>
          <a:p>
            <a:pPr marL="1371600" lvl="2" indent="-228600" rtl="0">
              <a:spcBef>
                <a:spcPts val="0"/>
              </a:spcBef>
              <a:buChar char="■"/>
            </a:pPr>
            <a:r>
              <a:rPr lang="en-GB"/>
              <a:t>Regret(s) and statistical regret.</a:t>
            </a:r>
          </a:p>
          <a:p>
            <a:pPr marL="457200" lvl="0" indent="-228600" rtl="0">
              <a:spcBef>
                <a:spcPts val="0"/>
              </a:spcBef>
              <a:buChar char="●"/>
            </a:pPr>
            <a:r>
              <a:rPr lang="en-GB"/>
              <a:t>Other Research Contributions</a:t>
            </a:r>
          </a:p>
          <a:p>
            <a:pPr marL="457200" lvl="0" indent="-228600" rtl="0">
              <a:spcBef>
                <a:spcPts val="0"/>
              </a:spcBef>
              <a:buChar char="●"/>
            </a:pPr>
            <a:r>
              <a:rPr lang="en-GB"/>
              <a:t>A Discussion of Open Questions</a:t>
            </a:r>
          </a:p>
        </p:txBody>
      </p:sp>
      <p:sp>
        <p:nvSpPr>
          <p:cNvPr id="72" name="Shape 7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a:t>
            </a:fld>
            <a:endParaRPr lang="en-GB"/>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Ideas from econometrics, continued.</a:t>
            </a:r>
          </a:p>
        </p:txBody>
      </p:sp>
      <p:sp>
        <p:nvSpPr>
          <p:cNvPr id="208" name="Shape 208"/>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b="1"/>
              <a:t>Weighted Least Squares</a:t>
            </a:r>
            <a:r>
              <a:rPr lang="en-GB" sz="2400"/>
              <a:t> (WLS) is a technique for fitting a regression model where </a:t>
            </a:r>
            <a:r>
              <a:rPr lang="en-GB" sz="2400" i="1"/>
              <a:t>each observation</a:t>
            </a:r>
            <a:r>
              <a:rPr lang="en-GB" sz="2400"/>
              <a:t> has a different "weight." </a:t>
            </a:r>
          </a:p>
          <a:p>
            <a:pPr rtl="0">
              <a:spcBef>
                <a:spcPts val="0"/>
              </a:spcBef>
              <a:buNone/>
            </a:pPr>
            <a:endParaRPr sz="2400"/>
          </a:p>
          <a:p>
            <a:pPr>
              <a:spcBef>
                <a:spcPts val="0"/>
              </a:spcBef>
              <a:buNone/>
            </a:pPr>
            <a:r>
              <a:rPr lang="en-GB" sz="2400"/>
              <a:t>This corresponds with a simple intuition about nonstationarity: older data has </a:t>
            </a:r>
            <a:r>
              <a:rPr lang="en-GB" sz="2400" u="sng"/>
              <a:t>less value</a:t>
            </a:r>
            <a:r>
              <a:rPr lang="en-GB" sz="2400"/>
              <a:t> to current predictions and should be given a </a:t>
            </a:r>
            <a:r>
              <a:rPr lang="en-GB" sz="2400" u="sng"/>
              <a:t>lower weight</a:t>
            </a:r>
            <a:r>
              <a:rPr lang="en-GB" sz="2400"/>
              <a:t>.</a:t>
            </a:r>
          </a:p>
        </p:txBody>
      </p:sp>
      <p:sp>
        <p:nvSpPr>
          <p:cNvPr id="209" name="Shape 20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20</a:t>
            </a:fld>
            <a:endParaRPr lang="en-GB"/>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Regression, WLS and the MAB</a:t>
            </a:r>
          </a:p>
        </p:txBody>
      </p:sp>
      <p:sp>
        <p:nvSpPr>
          <p:cNvPr id="215" name="Shape 215"/>
          <p:cNvSpPr txBox="1">
            <a:spLocks noGrp="1"/>
          </p:cNvSpPr>
          <p:nvPr>
            <p:ph type="body" idx="1"/>
          </p:nvPr>
        </p:nvSpPr>
        <p:spPr>
          <a:xfrm>
            <a:off x="460950" y="980525"/>
            <a:ext cx="8222100" cy="3352799"/>
          </a:xfrm>
          <a:prstGeom prst="rect">
            <a:avLst/>
          </a:prstGeom>
        </p:spPr>
        <p:txBody>
          <a:bodyPr lIns="91425" tIns="91425" rIns="91425" bIns="91425" anchor="t" anchorCtr="0">
            <a:noAutofit/>
          </a:bodyPr>
          <a:lstStyle/>
          <a:p>
            <a:pPr rtl="0">
              <a:spcBef>
                <a:spcPts val="0"/>
              </a:spcBef>
              <a:buNone/>
            </a:pPr>
            <a:r>
              <a:rPr lang="en-GB" sz="2400"/>
              <a:t>To really integrate WLS into the multi-armed bandit, we still need a method to balance exploration and exploitation in this framework.</a:t>
            </a:r>
          </a:p>
          <a:p>
            <a:pPr rtl="0">
              <a:spcBef>
                <a:spcPts val="0"/>
              </a:spcBef>
              <a:buNone/>
            </a:pPr>
            <a:endParaRPr sz="2400"/>
          </a:p>
          <a:p>
            <a:pPr>
              <a:spcBef>
                <a:spcPts val="0"/>
              </a:spcBef>
              <a:buNone/>
            </a:pPr>
            <a:r>
              <a:rPr lang="en-GB" sz="2400"/>
              <a:t>An existing policy - </a:t>
            </a:r>
            <a:r>
              <a:rPr lang="en-GB" sz="2400" b="1"/>
              <a:t>LinUCB </a:t>
            </a:r>
            <a:r>
              <a:rPr lang="en-GB" sz="2400"/>
              <a:t>(Li et al.) provides an angle for integrating regression coefficients into a bandit structure by tying together the idea of modelling the payoffs with the linear model and sampling from them with Upper Confidence Bounds (UCB).</a:t>
            </a:r>
          </a:p>
        </p:txBody>
      </p:sp>
      <p:sp>
        <p:nvSpPr>
          <p:cNvPr id="216" name="Shape 21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21</a:t>
            </a:fld>
            <a:endParaRPr lang="en-GB"/>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LinUCB </a:t>
            </a:r>
            <a:r>
              <a:rPr lang="en-GB" sz="1800"/>
              <a:t>(Li et al. 2010)</a:t>
            </a:r>
          </a:p>
        </p:txBody>
      </p:sp>
      <p:sp>
        <p:nvSpPr>
          <p:cNvPr id="222" name="Shape 222"/>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a:t>The simplest form of LinUCB is a model that looks like:</a:t>
            </a:r>
          </a:p>
          <a:p>
            <a:pPr rtl="0">
              <a:spcBef>
                <a:spcPts val="0"/>
              </a:spcBef>
              <a:buNone/>
            </a:pPr>
            <a:endParaRPr/>
          </a:p>
          <a:p>
            <a:pPr rtl="0">
              <a:spcBef>
                <a:spcPts val="0"/>
              </a:spcBef>
              <a:buNone/>
            </a:pPr>
            <a:endParaRPr/>
          </a:p>
          <a:p>
            <a:pPr rtl="0">
              <a:spcBef>
                <a:spcPts val="0"/>
              </a:spcBef>
              <a:buNone/>
            </a:pPr>
            <a:r>
              <a:rPr lang="en-GB"/>
              <a:t>Where </a:t>
            </a:r>
            <a:r>
              <a:rPr lang="en-GB" b="1"/>
              <a:t>r</a:t>
            </a:r>
            <a:r>
              <a:rPr lang="en-GB"/>
              <a:t> is the estimated reward, </a:t>
            </a:r>
            <a:r>
              <a:rPr lang="en-GB" b="1"/>
              <a:t>a</a:t>
            </a:r>
            <a:r>
              <a:rPr lang="en-GB"/>
              <a:t> is a binary variable for each arm, and </a:t>
            </a:r>
            <a:r>
              <a:rPr lang="en-GB" b="1"/>
              <a:t>β</a:t>
            </a:r>
            <a:r>
              <a:rPr lang="en-GB"/>
              <a:t> is the estimated payoff of the arm.</a:t>
            </a: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GB"/>
              <a:t>Fitting the model with the technique of </a:t>
            </a:r>
            <a:r>
              <a:rPr lang="en-GB" i="1"/>
              <a:t>ordinary</a:t>
            </a:r>
            <a:r>
              <a:rPr lang="en-GB"/>
              <a:t> least squares, we get an estimate of each parameter (βs) and the </a:t>
            </a:r>
            <a:r>
              <a:rPr lang="en-GB" i="1"/>
              <a:t>standard error</a:t>
            </a:r>
            <a:r>
              <a:rPr lang="en-GB"/>
              <a:t> of each parameter.</a:t>
            </a:r>
          </a:p>
          <a:p>
            <a:pPr rtl="0">
              <a:spcBef>
                <a:spcPts val="0"/>
              </a:spcBef>
              <a:buNone/>
            </a:pPr>
            <a:r>
              <a:rPr lang="en-GB"/>
              <a:t>We then can compute an </a:t>
            </a:r>
            <a:r>
              <a:rPr lang="en-GB" b="1"/>
              <a:t>Upper Confidence Bound </a:t>
            </a:r>
            <a:r>
              <a:rPr lang="en-GB"/>
              <a:t>of the estimate and use this to invoke </a:t>
            </a:r>
            <a:r>
              <a:rPr lang="en-GB" i="1"/>
              <a:t>optimism</a:t>
            </a:r>
            <a:r>
              <a:rPr lang="en-GB"/>
              <a:t> to select the next arm to play.</a:t>
            </a:r>
          </a:p>
          <a:p>
            <a:pPr>
              <a:spcBef>
                <a:spcPts val="0"/>
              </a:spcBef>
              <a:buNone/>
            </a:pPr>
            <a:endParaRPr/>
          </a:p>
        </p:txBody>
      </p:sp>
      <p:pic>
        <p:nvPicPr>
          <p:cNvPr id="223" name="Shape 223"/>
          <p:cNvPicPr preferRelativeResize="0"/>
          <p:nvPr/>
        </p:nvPicPr>
        <p:blipFill>
          <a:blip r:embed="rId3">
            <a:alphaModFix/>
          </a:blip>
          <a:stretch>
            <a:fillRect/>
          </a:stretch>
        </p:blipFill>
        <p:spPr>
          <a:xfrm>
            <a:off x="2535437" y="1475225"/>
            <a:ext cx="3781425" cy="333375"/>
          </a:xfrm>
          <a:prstGeom prst="rect">
            <a:avLst/>
          </a:prstGeom>
          <a:noFill/>
          <a:ln>
            <a:noFill/>
          </a:ln>
        </p:spPr>
      </p:pic>
      <p:sp>
        <p:nvSpPr>
          <p:cNvPr id="224" name="Shape 22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22</a:t>
            </a:fld>
            <a:endParaRPr lang="en-GB"/>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Thompson Sampling </a:t>
            </a:r>
            <a:r>
              <a:rPr lang="en-GB" sz="1800"/>
              <a:t>(Thompson 1933, May et al. 2011)</a:t>
            </a:r>
            <a:r>
              <a:rPr lang="en-GB"/>
              <a:t> </a:t>
            </a:r>
          </a:p>
        </p:txBody>
      </p:sp>
      <p:sp>
        <p:nvSpPr>
          <p:cNvPr id="230" name="Shape 230"/>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a:t>A popular technique that competes with UCB on the non-regression stage is Thompson Sampling. Roughly, mapping the probability of "being the best" to the probability that you select an arm.</a:t>
            </a:r>
          </a:p>
          <a:p>
            <a:pPr rtl="0">
              <a:spcBef>
                <a:spcPts val="0"/>
              </a:spcBef>
              <a:buNone/>
            </a:pPr>
            <a:endParaRPr/>
          </a:p>
          <a:p>
            <a:pPr rtl="0">
              <a:spcBef>
                <a:spcPts val="0"/>
              </a:spcBef>
              <a:buNone/>
            </a:pPr>
            <a:r>
              <a:rPr lang="en-GB" b="1"/>
              <a:t>This is a fantastic policy in general </a:t>
            </a:r>
            <a:r>
              <a:rPr lang="en-GB" b="1" i="1"/>
              <a:t>and</a:t>
            </a:r>
            <a:r>
              <a:rPr lang="en-GB" b="1"/>
              <a:t> it is very simple to implement.</a:t>
            </a:r>
          </a:p>
          <a:p>
            <a:pPr rtl="0">
              <a:spcBef>
                <a:spcPts val="0"/>
              </a:spcBef>
              <a:buNone/>
            </a:pPr>
            <a:endParaRPr/>
          </a:p>
          <a:p>
            <a:pPr rtl="0">
              <a:spcBef>
                <a:spcPts val="0"/>
              </a:spcBef>
              <a:buNone/>
            </a:pPr>
            <a:r>
              <a:rPr lang="en-GB"/>
              <a:t>For example, if we assume normality, we measure (compute) the mean and variance of what we've observed for each arm, and draw a </a:t>
            </a:r>
            <a:r>
              <a:rPr lang="en-GB" b="1"/>
              <a:t>single</a:t>
            </a:r>
            <a:r>
              <a:rPr lang="en-GB"/>
              <a:t> normal random distributed the same way sample for each arm and select the maximizer from this sample.</a:t>
            </a:r>
          </a:p>
          <a:p>
            <a:pPr rtl="0">
              <a:spcBef>
                <a:spcPts val="0"/>
              </a:spcBef>
              <a:buNone/>
            </a:pPr>
            <a:endParaRPr/>
          </a:p>
          <a:p>
            <a:pPr>
              <a:spcBef>
                <a:spcPts val="0"/>
              </a:spcBef>
              <a:buNone/>
            </a:pPr>
            <a:r>
              <a:rPr lang="en-GB"/>
              <a:t>The strategy works well and generally improves on UCB quantitatively. </a:t>
            </a:r>
          </a:p>
        </p:txBody>
      </p:sp>
      <p:sp>
        <p:nvSpPr>
          <p:cNvPr id="231" name="Shape 23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23</a:t>
            </a:fld>
            <a:endParaRPr lang="en-GB"/>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LinTS: Linear Thompson Sampler </a:t>
            </a:r>
            <a:r>
              <a:rPr lang="en-GB" sz="1800"/>
              <a:t>(Burtini et al. 2015)</a:t>
            </a:r>
          </a:p>
        </p:txBody>
      </p:sp>
      <p:sp>
        <p:nvSpPr>
          <p:cNvPr id="237" name="Shape 237"/>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Combining the ideas, I introduce a variant of the LinUCB algorithm called LinTS. </a:t>
            </a:r>
          </a:p>
          <a:p>
            <a:pPr rtl="0">
              <a:spcBef>
                <a:spcPts val="0"/>
              </a:spcBef>
              <a:buNone/>
            </a:pPr>
            <a:endParaRPr sz="2400"/>
          </a:p>
          <a:p>
            <a:pPr rtl="0">
              <a:spcBef>
                <a:spcPts val="0"/>
              </a:spcBef>
              <a:buNone/>
            </a:pPr>
            <a:r>
              <a:rPr lang="en-GB" sz="2400"/>
              <a:t>Instead of producing an upper confidence bound estimate, we can produce an approximate estimate of the distribution underlying the </a:t>
            </a:r>
            <a:r>
              <a:rPr lang="en-GB" sz="2400" i="1"/>
              <a:t>parameter</a:t>
            </a:r>
            <a:r>
              <a:rPr lang="en-GB" sz="2400"/>
              <a:t> being estimated.</a:t>
            </a:r>
          </a:p>
          <a:p>
            <a:pPr>
              <a:spcBef>
                <a:spcPts val="0"/>
              </a:spcBef>
              <a:buNone/>
            </a:pPr>
            <a:r>
              <a:rPr lang="en-GB" sz="2400"/>
              <a:t/>
            </a:r>
            <a:br>
              <a:rPr lang="en-GB" sz="2400"/>
            </a:br>
            <a:r>
              <a:rPr lang="en-GB" sz="2400"/>
              <a:t>Then, sample from each estimated distribution (once per play) and select the largest sample as the arm to play. </a:t>
            </a:r>
          </a:p>
        </p:txBody>
      </p:sp>
      <p:sp>
        <p:nvSpPr>
          <p:cNvPr id="238" name="Shape 23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24</a:t>
            </a:fld>
            <a:endParaRPr lang="en-GB"/>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Introducing WLS to LinTS </a:t>
            </a:r>
            <a:r>
              <a:rPr lang="en-GB" sz="1800"/>
              <a:t>(Burtini et al. 2015)</a:t>
            </a:r>
          </a:p>
        </p:txBody>
      </p:sp>
      <p:sp>
        <p:nvSpPr>
          <p:cNvPr id="244" name="Shape 244"/>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GB" sz="2400"/>
              <a:t>A weighted least squares (WLS) procedure is used to model both (optionally) </a:t>
            </a:r>
            <a:r>
              <a:rPr lang="en-GB" sz="2400" i="1"/>
              <a:t>context</a:t>
            </a:r>
            <a:r>
              <a:rPr lang="en-GB" sz="2400"/>
              <a:t> and </a:t>
            </a:r>
            <a:r>
              <a:rPr lang="en-GB" sz="2400" i="1"/>
              <a:t>nonstationarity</a:t>
            </a:r>
            <a:r>
              <a:rPr lang="en-GB" sz="2400"/>
              <a:t>.</a:t>
            </a:r>
          </a:p>
          <a:p>
            <a:pPr lvl="0" rtl="0">
              <a:spcBef>
                <a:spcPts val="0"/>
              </a:spcBef>
              <a:buClr>
                <a:schemeClr val="dk1"/>
              </a:buClr>
              <a:buFont typeface="Arial"/>
              <a:buNone/>
            </a:pPr>
            <a:endParaRPr sz="2400"/>
          </a:p>
          <a:p>
            <a:pPr lvl="0" rtl="0">
              <a:spcBef>
                <a:spcPts val="0"/>
              </a:spcBef>
              <a:buClr>
                <a:schemeClr val="dk1"/>
              </a:buClr>
              <a:buSzPct val="45833"/>
              <a:buFont typeface="Arial"/>
              <a:buNone/>
            </a:pPr>
            <a:r>
              <a:rPr lang="en-GB" sz="2400"/>
              <a:t>Imagine using a regression to pick the next arm</a:t>
            </a:r>
          </a:p>
          <a:p>
            <a:pPr lvl="0" rtl="0">
              <a:spcBef>
                <a:spcPts val="0"/>
              </a:spcBef>
              <a:buClr>
                <a:schemeClr val="dk1"/>
              </a:buClr>
              <a:buFont typeface="Arial"/>
              <a:buNone/>
            </a:pPr>
            <a:endParaRPr sz="2400"/>
          </a:p>
          <a:p>
            <a:pPr marL="0" lvl="0" indent="0" rtl="0">
              <a:spcBef>
                <a:spcPts val="0"/>
              </a:spcBef>
              <a:buClr>
                <a:schemeClr val="dk1"/>
              </a:buClr>
              <a:buSzPct val="45833"/>
              <a:buFont typeface="Arial"/>
              <a:buNone/>
            </a:pPr>
            <a:r>
              <a:rPr lang="en-GB" sz="2400"/>
              <a:t>  				 reward ~ </a:t>
            </a:r>
            <a:r>
              <a:rPr lang="en-GB" sz="2400" i="1"/>
              <a:t>arms </a:t>
            </a:r>
            <a:r>
              <a:rPr lang="en-GB" sz="2400"/>
              <a:t>[</a:t>
            </a:r>
            <a:r>
              <a:rPr lang="en-GB" sz="2400" i="1"/>
              <a:t>+ context</a:t>
            </a:r>
            <a:r>
              <a:rPr lang="en-GB" sz="2400"/>
              <a:t>] </a:t>
            </a:r>
            <a:r>
              <a:rPr lang="en-GB" sz="2400" i="1"/>
              <a:t>+ error</a:t>
            </a:r>
          </a:p>
          <a:p>
            <a:pPr lvl="0" rtl="0">
              <a:spcBef>
                <a:spcPts val="0"/>
              </a:spcBef>
              <a:buClr>
                <a:schemeClr val="dk1"/>
              </a:buClr>
              <a:buFont typeface="Arial"/>
              <a:buNone/>
            </a:pPr>
            <a:endParaRPr sz="2400"/>
          </a:p>
          <a:p>
            <a:pPr lvl="0">
              <a:spcBef>
                <a:spcPts val="0"/>
              </a:spcBef>
              <a:buClr>
                <a:schemeClr val="dk1"/>
              </a:buClr>
              <a:buSzPct val="45833"/>
              <a:buFont typeface="Arial"/>
              <a:buNone/>
            </a:pPr>
            <a:r>
              <a:rPr lang="en-GB" sz="2400"/>
              <a:t>We then have a database of time, arm played, and reward observed. How do we decide how to weight our values?</a:t>
            </a:r>
          </a:p>
        </p:txBody>
      </p:sp>
      <p:sp>
        <p:nvSpPr>
          <p:cNvPr id="245" name="Shape 24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25</a:t>
            </a:fld>
            <a:endParaRPr lang="en-GB"/>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Weighting Procedure </a:t>
            </a:r>
            <a:r>
              <a:rPr lang="en-GB" sz="1800"/>
              <a:t>(Burtini et al. 2015)</a:t>
            </a:r>
          </a:p>
        </p:txBody>
      </p:sp>
      <p:sp>
        <p:nvSpPr>
          <p:cNvPr id="251" name="Shape 251"/>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GB" sz="2400"/>
              <a:t>Instead of assuming all observations have equal value (weight), assume they have a weight </a:t>
            </a:r>
            <a:r>
              <a:rPr lang="en-GB" sz="2400" i="1"/>
              <a:t>w(t)</a:t>
            </a:r>
            <a:r>
              <a:rPr lang="en-GB" sz="2400"/>
              <a:t> where t is the number of plays in the past the observation is.</a:t>
            </a:r>
          </a:p>
          <a:p>
            <a:pPr lvl="0" rtl="0">
              <a:spcBef>
                <a:spcPts val="0"/>
              </a:spcBef>
              <a:buClr>
                <a:schemeClr val="dk1"/>
              </a:buClr>
              <a:buFont typeface="Arial"/>
              <a:buNone/>
            </a:pPr>
            <a:endParaRPr sz="2400"/>
          </a:p>
          <a:p>
            <a:pPr marL="457200" lvl="0" indent="-381000" rtl="0">
              <a:spcBef>
                <a:spcPts val="0"/>
              </a:spcBef>
              <a:buSzPct val="100000"/>
              <a:buChar char="●"/>
            </a:pPr>
            <a:r>
              <a:rPr lang="en-GB" sz="2400" b="1"/>
              <a:t>Linear weight: </a:t>
            </a:r>
          </a:p>
          <a:p>
            <a:pPr marL="457200" lvl="0" indent="-381000" rtl="0">
              <a:spcBef>
                <a:spcPts val="0"/>
              </a:spcBef>
              <a:buSzPct val="100000"/>
              <a:buChar char="●"/>
            </a:pPr>
            <a:r>
              <a:rPr lang="en-GB" sz="2400" b="1"/>
              <a:t>Exponential weight: </a:t>
            </a:r>
          </a:p>
          <a:p>
            <a:pPr marL="457200" lvl="0" indent="-381000" rtl="0">
              <a:spcBef>
                <a:spcPts val="0"/>
              </a:spcBef>
              <a:buSzPct val="100000"/>
              <a:buChar char="●"/>
            </a:pPr>
            <a:r>
              <a:rPr lang="en-GB" sz="2400"/>
              <a:t>Other weights are possible, for example: sinusoidal weight: </a:t>
            </a:r>
          </a:p>
          <a:p>
            <a:pPr lvl="0" algn="ctr" rtl="0">
              <a:spcBef>
                <a:spcPts val="0"/>
              </a:spcBef>
              <a:buClr>
                <a:schemeClr val="dk1"/>
              </a:buClr>
              <a:buFont typeface="Arial"/>
              <a:buNone/>
            </a:pPr>
            <a:endParaRPr sz="1200"/>
          </a:p>
          <a:p>
            <a:pPr lvl="0" algn="ctr" rtl="0">
              <a:spcBef>
                <a:spcPts val="0"/>
              </a:spcBef>
              <a:buClr>
                <a:schemeClr val="dk1"/>
              </a:buClr>
              <a:buSzPct val="91666"/>
              <a:buFont typeface="Arial"/>
              <a:buNone/>
            </a:pPr>
            <a:r>
              <a:rPr lang="en-GB" sz="1200"/>
              <a:t>(in all cases, c and d are constants picked </a:t>
            </a:r>
            <a:r>
              <a:rPr lang="en-GB" sz="1200" i="1"/>
              <a:t>a priori</a:t>
            </a:r>
            <a:r>
              <a:rPr lang="en-GB" sz="1200"/>
              <a:t>)</a:t>
            </a:r>
          </a:p>
          <a:p>
            <a:pPr>
              <a:spcBef>
                <a:spcPts val="0"/>
              </a:spcBef>
              <a:buNone/>
            </a:pPr>
            <a:endParaRPr/>
          </a:p>
        </p:txBody>
      </p:sp>
      <p:sp>
        <p:nvSpPr>
          <p:cNvPr id="252" name="Shape 25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26</a:t>
            </a:fld>
            <a:endParaRPr lang="en-GB"/>
          </a:p>
        </p:txBody>
      </p:sp>
      <p:pic>
        <p:nvPicPr>
          <p:cNvPr id="253" name="Shape 253"/>
          <p:cNvPicPr preferRelativeResize="0"/>
          <p:nvPr/>
        </p:nvPicPr>
        <p:blipFill>
          <a:blip r:embed="rId3">
            <a:alphaModFix/>
          </a:blip>
          <a:stretch>
            <a:fillRect/>
          </a:stretch>
        </p:blipFill>
        <p:spPr>
          <a:xfrm>
            <a:off x="3097737" y="2747425"/>
            <a:ext cx="1266825" cy="400050"/>
          </a:xfrm>
          <a:prstGeom prst="rect">
            <a:avLst/>
          </a:prstGeom>
          <a:noFill/>
          <a:ln>
            <a:noFill/>
          </a:ln>
        </p:spPr>
      </p:pic>
      <p:pic>
        <p:nvPicPr>
          <p:cNvPr id="254" name="Shape 254"/>
          <p:cNvPicPr preferRelativeResize="0"/>
          <p:nvPr/>
        </p:nvPicPr>
        <p:blipFill>
          <a:blip r:embed="rId4">
            <a:alphaModFix/>
          </a:blip>
          <a:stretch>
            <a:fillRect/>
          </a:stretch>
        </p:blipFill>
        <p:spPr>
          <a:xfrm>
            <a:off x="3815750" y="3163573"/>
            <a:ext cx="1276350" cy="400050"/>
          </a:xfrm>
          <a:prstGeom prst="rect">
            <a:avLst/>
          </a:prstGeom>
          <a:noFill/>
          <a:ln>
            <a:noFill/>
          </a:ln>
        </p:spPr>
      </p:pic>
      <p:pic>
        <p:nvPicPr>
          <p:cNvPr id="255" name="Shape 255"/>
          <p:cNvPicPr preferRelativeResize="0"/>
          <p:nvPr/>
        </p:nvPicPr>
        <p:blipFill>
          <a:blip r:embed="rId5">
            <a:alphaModFix/>
          </a:blip>
          <a:stretch>
            <a:fillRect/>
          </a:stretch>
        </p:blipFill>
        <p:spPr>
          <a:xfrm>
            <a:off x="2122200" y="4028045"/>
            <a:ext cx="2038350" cy="4572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428975" y="528450"/>
            <a:ext cx="3443099" cy="4515600"/>
          </a:xfrm>
          <a:prstGeom prst="rect">
            <a:avLst/>
          </a:prstGeom>
          <a:noFill/>
          <a:ln>
            <a:noFill/>
          </a:ln>
        </p:spPr>
        <p:txBody>
          <a:bodyPr lIns="91425" tIns="91425" rIns="91425" bIns="91425" anchor="ctr" anchorCtr="0">
            <a:noAutofit/>
          </a:bodyPr>
          <a:lstStyle/>
          <a:p>
            <a:pPr lvl="0" rtl="0">
              <a:spcBef>
                <a:spcPts val="0"/>
              </a:spcBef>
              <a:buNone/>
            </a:pPr>
            <a:r>
              <a:rPr lang="en-GB" sz="1800" b="1"/>
              <a:t>Simulation Environment</a:t>
            </a:r>
          </a:p>
          <a:p>
            <a:pPr lvl="0" rtl="0">
              <a:spcBef>
                <a:spcPts val="0"/>
              </a:spcBef>
              <a:buNone/>
            </a:pPr>
            <a:endParaRPr sz="600" b="1"/>
          </a:p>
          <a:p>
            <a:pPr lvl="0" rtl="0">
              <a:spcBef>
                <a:spcPts val="0"/>
              </a:spcBef>
              <a:buNone/>
            </a:pPr>
            <a:r>
              <a:rPr lang="en-GB"/>
              <a:t>We conducted 1,000 replicates of 1,000 iterates (plays) of each of a set of selected "true worlds."</a:t>
            </a:r>
          </a:p>
          <a:p>
            <a:pPr lvl="0" rtl="0">
              <a:spcBef>
                <a:spcPts val="0"/>
              </a:spcBef>
              <a:buNone/>
            </a:pPr>
            <a:r>
              <a:rPr lang="en-GB"/>
              <a:t/>
            </a:r>
            <a:br>
              <a:rPr lang="en-GB"/>
            </a:br>
            <a:r>
              <a:rPr lang="en-GB"/>
              <a:t>For example, a world could be 2 binomial arms, with one of them a clear winner, or 6 normal arms, with differing variance and mean payoffs. </a:t>
            </a:r>
          </a:p>
          <a:p>
            <a:pPr lvl="0" rtl="0">
              <a:spcBef>
                <a:spcPts val="0"/>
              </a:spcBef>
              <a:buNone/>
            </a:pPr>
            <a:endParaRPr/>
          </a:p>
          <a:p>
            <a:pPr lvl="0" rtl="0">
              <a:spcBef>
                <a:spcPts val="0"/>
              </a:spcBef>
              <a:buNone/>
            </a:pPr>
            <a:r>
              <a:rPr lang="en-GB"/>
              <a:t>Then, for each world, we introduced variants of it to simulation nonstationarity: </a:t>
            </a:r>
            <a:r>
              <a:rPr lang="en-GB" sz="1200"/>
              <a:t>linear drifts (each time step each arm moves by a constant amount), random walk drift (each time step a random movement is made) and logarithmic drift (each time step a c*log(t) movement is made) are presented here.</a:t>
            </a:r>
          </a:p>
          <a:p>
            <a:pPr lvl="0" rtl="0">
              <a:spcBef>
                <a:spcPts val="0"/>
              </a:spcBef>
              <a:buNone/>
            </a:pPr>
            <a:endParaRPr/>
          </a:p>
          <a:p>
            <a:pPr lvl="0" rtl="0">
              <a:spcBef>
                <a:spcPts val="0"/>
              </a:spcBef>
              <a:buNone/>
            </a:pPr>
            <a:r>
              <a:rPr lang="en-GB"/>
              <a:t>Regret, the amount of "loss" seen compared to an oracle method, was standardized to have a range of [0, 100]</a:t>
            </a:r>
          </a:p>
          <a:p>
            <a:pPr lvl="0" rtl="0">
              <a:spcBef>
                <a:spcPts val="0"/>
              </a:spcBef>
              <a:buNone/>
            </a:pPr>
            <a:endParaRPr/>
          </a:p>
          <a:p>
            <a:pPr lvl="0" rtl="0">
              <a:spcBef>
                <a:spcPts val="0"/>
              </a:spcBef>
              <a:buNone/>
            </a:pPr>
            <a:endParaRPr/>
          </a:p>
          <a:p>
            <a:pPr lvl="0" rtl="0">
              <a:spcBef>
                <a:spcPts val="0"/>
              </a:spcBef>
              <a:buNone/>
            </a:pPr>
            <a:endParaRPr/>
          </a:p>
        </p:txBody>
      </p:sp>
      <p:pic>
        <p:nvPicPr>
          <p:cNvPr id="261" name="Shape 261"/>
          <p:cNvPicPr preferRelativeResize="0"/>
          <p:nvPr/>
        </p:nvPicPr>
        <p:blipFill>
          <a:blip r:embed="rId3">
            <a:alphaModFix/>
          </a:blip>
          <a:stretch>
            <a:fillRect/>
          </a:stretch>
        </p:blipFill>
        <p:spPr>
          <a:xfrm>
            <a:off x="4103450" y="229425"/>
            <a:ext cx="4684649" cy="4684649"/>
          </a:xfrm>
          <a:prstGeom prst="rect">
            <a:avLst/>
          </a:prstGeom>
          <a:noFill/>
          <a:ln>
            <a:noFill/>
          </a:ln>
        </p:spPr>
      </p:pic>
      <p:cxnSp>
        <p:nvCxnSpPr>
          <p:cNvPr id="262" name="Shape 262"/>
          <p:cNvCxnSpPr/>
          <p:nvPr/>
        </p:nvCxnSpPr>
        <p:spPr>
          <a:xfrm rot="10800000" flipH="1">
            <a:off x="3353875" y="3444374"/>
            <a:ext cx="690300" cy="322200"/>
          </a:xfrm>
          <a:prstGeom prst="straightConnector1">
            <a:avLst/>
          </a:prstGeom>
          <a:noFill/>
          <a:ln w="19050" cap="flat" cmpd="sng">
            <a:solidFill>
              <a:schemeClr val="accent1"/>
            </a:solidFill>
            <a:prstDash val="solid"/>
            <a:round/>
            <a:headEnd type="none" w="lg" len="lg"/>
            <a:tailEnd type="triangle" w="lg" len="lg"/>
          </a:ln>
        </p:spPr>
      </p:cxn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428975" y="528450"/>
            <a:ext cx="3443099" cy="4515600"/>
          </a:xfrm>
          <a:prstGeom prst="rect">
            <a:avLst/>
          </a:prstGeom>
          <a:noFill/>
          <a:ln>
            <a:noFill/>
          </a:ln>
        </p:spPr>
        <p:txBody>
          <a:bodyPr lIns="91425" tIns="91425" rIns="91425" bIns="91425" anchor="ctr" anchorCtr="0">
            <a:noAutofit/>
          </a:bodyPr>
          <a:lstStyle/>
          <a:p>
            <a:pPr lvl="0" rtl="0">
              <a:spcBef>
                <a:spcPts val="0"/>
              </a:spcBef>
              <a:buNone/>
            </a:pPr>
            <a:r>
              <a:rPr lang="en-GB" sz="1800" b="1">
                <a:solidFill>
                  <a:srgbClr val="999999"/>
                </a:solidFill>
              </a:rPr>
              <a:t>Simulation Environment</a:t>
            </a:r>
          </a:p>
          <a:p>
            <a:pPr lvl="0" rtl="0">
              <a:spcBef>
                <a:spcPts val="0"/>
              </a:spcBef>
              <a:buNone/>
            </a:pPr>
            <a:endParaRPr sz="600" b="1">
              <a:solidFill>
                <a:srgbClr val="999999"/>
              </a:solidFill>
            </a:endParaRPr>
          </a:p>
          <a:p>
            <a:pPr lvl="0" rtl="0">
              <a:spcBef>
                <a:spcPts val="0"/>
              </a:spcBef>
              <a:buNone/>
            </a:pPr>
            <a:r>
              <a:rPr lang="en-GB">
                <a:solidFill>
                  <a:srgbClr val="999999"/>
                </a:solidFill>
              </a:rPr>
              <a:t>We conducted 1,000 replicates of 1,000 iterates (plays) of each of a set of selected "true worlds."</a:t>
            </a:r>
          </a:p>
          <a:p>
            <a:pPr lvl="0" rtl="0">
              <a:spcBef>
                <a:spcPts val="0"/>
              </a:spcBef>
              <a:buNone/>
            </a:pPr>
            <a:r>
              <a:rPr lang="en-GB">
                <a:solidFill>
                  <a:srgbClr val="999999"/>
                </a:solidFill>
              </a:rPr>
              <a:t/>
            </a:r>
            <a:br>
              <a:rPr lang="en-GB">
                <a:solidFill>
                  <a:srgbClr val="999999"/>
                </a:solidFill>
              </a:rPr>
            </a:br>
            <a:r>
              <a:rPr lang="en-GB">
                <a:solidFill>
                  <a:srgbClr val="999999"/>
                </a:solidFill>
              </a:rPr>
              <a:t>For example, a world could be 2 binomial arms, with one of them a clear winner, or 6 normal arms, with differing variance and mean payoffs. </a:t>
            </a:r>
          </a:p>
          <a:p>
            <a:pPr lvl="0" rtl="0">
              <a:spcBef>
                <a:spcPts val="0"/>
              </a:spcBef>
              <a:buNone/>
            </a:pPr>
            <a:endParaRPr>
              <a:solidFill>
                <a:srgbClr val="999999"/>
              </a:solidFill>
            </a:endParaRPr>
          </a:p>
          <a:p>
            <a:pPr lvl="0" rtl="0">
              <a:spcBef>
                <a:spcPts val="0"/>
              </a:spcBef>
              <a:buNone/>
            </a:pPr>
            <a:r>
              <a:rPr lang="en-GB">
                <a:solidFill>
                  <a:srgbClr val="999999"/>
                </a:solidFill>
              </a:rPr>
              <a:t>Then, for each world, we introduced variants of it to simulation nonstationarity: </a:t>
            </a:r>
            <a:r>
              <a:rPr lang="en-GB" sz="1200">
                <a:solidFill>
                  <a:srgbClr val="999999"/>
                </a:solidFill>
              </a:rPr>
              <a:t>linear drifts (each time step each arm moves by a constant amount), random walk drift (each time step a random movement is made) and logarithmic drift (each time step a c*log(t) movement is made) are presented here.</a:t>
            </a:r>
          </a:p>
          <a:p>
            <a:pPr lvl="0" rtl="0">
              <a:spcBef>
                <a:spcPts val="0"/>
              </a:spcBef>
              <a:buNone/>
            </a:pPr>
            <a:endParaRPr>
              <a:solidFill>
                <a:srgbClr val="999999"/>
              </a:solidFill>
            </a:endParaRPr>
          </a:p>
          <a:p>
            <a:pPr lvl="0" rtl="0">
              <a:spcBef>
                <a:spcPts val="0"/>
              </a:spcBef>
              <a:buNone/>
            </a:pPr>
            <a:r>
              <a:rPr lang="en-GB">
                <a:solidFill>
                  <a:srgbClr val="999999"/>
                </a:solidFill>
              </a:rPr>
              <a:t>Regret, the amount of "loss" seen compared to an oracle method, was standardized to have a range of [0, 100]</a:t>
            </a:r>
          </a:p>
          <a:p>
            <a:pPr lvl="0" rtl="0">
              <a:spcBef>
                <a:spcPts val="0"/>
              </a:spcBef>
              <a:buNone/>
            </a:pPr>
            <a:endParaRPr>
              <a:solidFill>
                <a:srgbClr val="999999"/>
              </a:solidFill>
            </a:endParaRPr>
          </a:p>
          <a:p>
            <a:pPr lvl="0" rtl="0">
              <a:spcBef>
                <a:spcPts val="0"/>
              </a:spcBef>
              <a:buNone/>
            </a:pPr>
            <a:endParaRPr>
              <a:solidFill>
                <a:srgbClr val="999999"/>
              </a:solidFill>
            </a:endParaRPr>
          </a:p>
          <a:p>
            <a:pPr lvl="0" rtl="0">
              <a:spcBef>
                <a:spcPts val="0"/>
              </a:spcBef>
              <a:buNone/>
            </a:pPr>
            <a:endParaRPr>
              <a:solidFill>
                <a:srgbClr val="999999"/>
              </a:solidFill>
            </a:endParaRPr>
          </a:p>
        </p:txBody>
      </p:sp>
      <p:pic>
        <p:nvPicPr>
          <p:cNvPr id="268" name="Shape 268"/>
          <p:cNvPicPr preferRelativeResize="0"/>
          <p:nvPr/>
        </p:nvPicPr>
        <p:blipFill>
          <a:blip r:embed="rId3">
            <a:alphaModFix/>
          </a:blip>
          <a:stretch>
            <a:fillRect/>
          </a:stretch>
        </p:blipFill>
        <p:spPr>
          <a:xfrm>
            <a:off x="4103450" y="229425"/>
            <a:ext cx="4684649" cy="4684649"/>
          </a:xfrm>
          <a:prstGeom prst="rect">
            <a:avLst/>
          </a:prstGeom>
          <a:noFill/>
          <a:ln>
            <a:noFill/>
          </a:ln>
        </p:spPr>
      </p:pic>
      <p:sp>
        <p:nvSpPr>
          <p:cNvPr id="269" name="Shape 26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28</a:t>
            </a:fld>
            <a:endParaRPr lang="en-GB"/>
          </a:p>
        </p:txBody>
      </p:sp>
      <p:sp>
        <p:nvSpPr>
          <p:cNvPr id="270" name="Shape 270"/>
          <p:cNvSpPr/>
          <p:nvPr/>
        </p:nvSpPr>
        <p:spPr>
          <a:xfrm>
            <a:off x="4508400" y="286250"/>
            <a:ext cx="4089300" cy="510000"/>
          </a:xfrm>
          <a:prstGeom prst="rect">
            <a:avLst/>
          </a:prstGeom>
          <a:noFill/>
          <a:ln w="19050" cap="flat" cmpd="sng">
            <a:solidFill>
              <a:srgbClr val="5B595A"/>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71" name="Shape 271"/>
          <p:cNvCxnSpPr/>
          <p:nvPr/>
        </p:nvCxnSpPr>
        <p:spPr>
          <a:xfrm>
            <a:off x="4778560" y="483050"/>
            <a:ext cx="1001999" cy="9000"/>
          </a:xfrm>
          <a:prstGeom prst="straightConnector1">
            <a:avLst/>
          </a:prstGeom>
          <a:noFill/>
          <a:ln w="19050" cap="flat" cmpd="sng">
            <a:solidFill>
              <a:srgbClr val="0000FF"/>
            </a:solidFill>
            <a:prstDash val="solid"/>
            <a:round/>
            <a:headEnd type="none" w="lg" len="lg"/>
            <a:tailEnd type="none" w="lg" len="lg"/>
          </a:ln>
        </p:spPr>
      </p:cxnSp>
      <p:cxnSp>
        <p:nvCxnSpPr>
          <p:cNvPr id="272" name="Shape 272"/>
          <p:cNvCxnSpPr/>
          <p:nvPr/>
        </p:nvCxnSpPr>
        <p:spPr>
          <a:xfrm>
            <a:off x="4767800" y="603976"/>
            <a:ext cx="1207500" cy="0"/>
          </a:xfrm>
          <a:prstGeom prst="straightConnector1">
            <a:avLst/>
          </a:prstGeom>
          <a:noFill/>
          <a:ln w="19050" cap="flat" cmpd="sng">
            <a:solidFill>
              <a:schemeClr val="accent2"/>
            </a:solidFill>
            <a:prstDash val="solid"/>
            <a:round/>
            <a:headEnd type="none" w="lg" len="lg"/>
            <a:tailEnd type="none" w="lg" len="lg"/>
          </a:ln>
        </p:spPr>
      </p:cxnSp>
      <p:sp>
        <p:nvSpPr>
          <p:cNvPr id="273" name="Shape 273"/>
          <p:cNvSpPr txBox="1"/>
          <p:nvPr/>
        </p:nvSpPr>
        <p:spPr>
          <a:xfrm>
            <a:off x="3506525" y="286250"/>
            <a:ext cx="1368600" cy="1386599"/>
          </a:xfrm>
          <a:prstGeom prst="rect">
            <a:avLst/>
          </a:prstGeom>
          <a:noFill/>
          <a:ln>
            <a:noFill/>
          </a:ln>
        </p:spPr>
        <p:txBody>
          <a:bodyPr lIns="91425" tIns="91425" rIns="91425" bIns="91425" anchor="t" anchorCtr="0">
            <a:noAutofit/>
          </a:bodyPr>
          <a:lstStyle/>
          <a:p>
            <a:pPr>
              <a:spcBef>
                <a:spcPts val="0"/>
              </a:spcBef>
              <a:buNone/>
            </a:pPr>
            <a:endParaRPr/>
          </a:p>
        </p:txBody>
      </p:sp>
      <p:sp>
        <p:nvSpPr>
          <p:cNvPr id="274" name="Shape 274"/>
          <p:cNvSpPr/>
          <p:nvPr/>
        </p:nvSpPr>
        <p:spPr>
          <a:xfrm>
            <a:off x="8363275" y="4708250"/>
            <a:ext cx="303900" cy="232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Definitions of Regret </a:t>
            </a:r>
            <a:r>
              <a:rPr lang="en-GB" sz="1800"/>
              <a:t>(Burtini et al., 2015b)</a:t>
            </a:r>
          </a:p>
        </p:txBody>
      </p:sp>
      <p:sp>
        <p:nvSpPr>
          <p:cNvPr id="280" name="Shape 280"/>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1700"/>
              <a:t>It turns out regret isn't a simple variable. There is substantial room for confusion.</a:t>
            </a:r>
          </a:p>
          <a:p>
            <a:pPr marL="457200" lvl="0" indent="-228600" rtl="0">
              <a:spcBef>
                <a:spcPts val="0"/>
              </a:spcBef>
              <a:buChar char="●"/>
            </a:pPr>
            <a:r>
              <a:rPr lang="en-GB"/>
              <a:t>Many papers talk about "regret" and never define it.</a:t>
            </a:r>
          </a:p>
          <a:p>
            <a:pPr marL="457200" lvl="0" indent="-228600" rtl="0">
              <a:spcBef>
                <a:spcPts val="0"/>
              </a:spcBef>
              <a:buChar char="●"/>
            </a:pPr>
            <a:r>
              <a:rPr lang="en-GB"/>
              <a:t>When definitions are given, they're often not precise enough to determine which variables are </a:t>
            </a:r>
            <a:r>
              <a:rPr lang="en-GB" i="1"/>
              <a:t>realizations</a:t>
            </a:r>
            <a:r>
              <a:rPr lang="en-GB"/>
              <a:t> and which are </a:t>
            </a:r>
            <a:r>
              <a:rPr lang="en-GB" i="1"/>
              <a:t>random variables</a:t>
            </a:r>
            <a:r>
              <a:rPr lang="en-GB"/>
              <a:t>. </a:t>
            </a:r>
          </a:p>
          <a:p>
            <a:pPr marL="457200" lvl="0" indent="-228600" rtl="0">
              <a:spcBef>
                <a:spcPts val="0"/>
              </a:spcBef>
              <a:buChar char="●"/>
            </a:pPr>
            <a:r>
              <a:rPr lang="en-GB"/>
              <a:t>It is important to be clear and precise about which form of regret you're using.</a:t>
            </a:r>
          </a:p>
          <a:p>
            <a:pPr rtl="0">
              <a:spcBef>
                <a:spcPts val="0"/>
              </a:spcBef>
              <a:buNone/>
            </a:pPr>
            <a:r>
              <a:rPr lang="en-GB"/>
              <a:t>We produced a complete taxonomy of every variant of regret we could identify. </a:t>
            </a:r>
          </a:p>
          <a:p>
            <a:pPr rtl="0">
              <a:spcBef>
                <a:spcPts val="0"/>
              </a:spcBef>
              <a:buNone/>
            </a:pPr>
            <a:endParaRPr sz="1200"/>
          </a:p>
          <a:p>
            <a:pPr rtl="0">
              <a:spcBef>
                <a:spcPts val="0"/>
              </a:spcBef>
              <a:buNone/>
            </a:pPr>
            <a:r>
              <a:rPr lang="en-GB"/>
              <a:t>We identified </a:t>
            </a:r>
            <a:r>
              <a:rPr lang="en-GB" b="1"/>
              <a:t>eight</a:t>
            </a:r>
            <a:r>
              <a:rPr lang="en-GB"/>
              <a:t> </a:t>
            </a:r>
            <a:r>
              <a:rPr lang="en-GB" u="sng"/>
              <a:t>functionally distinct </a:t>
            </a:r>
            <a:r>
              <a:rPr lang="en-GB"/>
              <a:t>definitions of regret all of which are sometimes called "regret" in the literature.</a:t>
            </a:r>
          </a:p>
          <a:p>
            <a:pPr rtl="0">
              <a:spcBef>
                <a:spcPts val="0"/>
              </a:spcBef>
              <a:buNone/>
            </a:pPr>
            <a:endParaRPr sz="1000"/>
          </a:p>
          <a:p>
            <a:pPr rtl="0">
              <a:spcBef>
                <a:spcPts val="0"/>
              </a:spcBef>
              <a:buNone/>
            </a:pPr>
            <a:r>
              <a:rPr lang="en-GB" b="1"/>
              <a:t>Proofs, research results and derived bounds are regularly dependent on using a specific definition of regret.</a:t>
            </a:r>
          </a:p>
          <a:p>
            <a:pPr lvl="0" rtl="0">
              <a:spcBef>
                <a:spcPts val="0"/>
              </a:spcBef>
              <a:buNone/>
            </a:pPr>
            <a:endParaRPr/>
          </a:p>
        </p:txBody>
      </p:sp>
      <p:sp>
        <p:nvSpPr>
          <p:cNvPr id="281" name="Shape 281"/>
          <p:cNvSpPr txBox="1"/>
          <p:nvPr/>
        </p:nvSpPr>
        <p:spPr>
          <a:xfrm>
            <a:off x="457200" y="4850162"/>
            <a:ext cx="8229600" cy="195299"/>
          </a:xfrm>
          <a:prstGeom prst="rect">
            <a:avLst/>
          </a:prstGeom>
          <a:noFill/>
          <a:ln>
            <a:noFill/>
          </a:ln>
        </p:spPr>
        <p:txBody>
          <a:bodyPr lIns="91425" tIns="91425" rIns="91425" bIns="91425" anchor="t" anchorCtr="0">
            <a:noAutofit/>
          </a:bodyPr>
          <a:lstStyle/>
          <a:p>
            <a:pPr>
              <a:spcBef>
                <a:spcPts val="0"/>
              </a:spcBef>
              <a:buNone/>
            </a:pPr>
            <a:r>
              <a:rPr lang="en-GB" sz="800"/>
              <a:t>Note: The work in this section has been submitted to the Journal of Machine Learning Research.</a:t>
            </a:r>
          </a:p>
        </p:txBody>
      </p:sp>
      <p:sp>
        <p:nvSpPr>
          <p:cNvPr id="282" name="Shape 28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29</a:t>
            </a:fld>
            <a:endParaRPr lang="en-GB"/>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What is the multi-armed bandit?</a:t>
            </a:r>
          </a:p>
        </p:txBody>
      </p:sp>
      <p:sp>
        <p:nvSpPr>
          <p:cNvPr id="78" name="Shape 78"/>
          <p:cNvSpPr txBox="1">
            <a:spLocks noGrp="1"/>
          </p:cNvSpPr>
          <p:nvPr>
            <p:ph type="body" idx="1"/>
          </p:nvPr>
        </p:nvSpPr>
        <p:spPr>
          <a:xfrm>
            <a:off x="460950" y="1132925"/>
            <a:ext cx="8222100" cy="2710200"/>
          </a:xfrm>
          <a:prstGeom prst="rect">
            <a:avLst/>
          </a:prstGeom>
        </p:spPr>
        <p:txBody>
          <a:bodyPr lIns="91425" tIns="91425" rIns="91425" bIns="91425" anchor="t" anchorCtr="0">
            <a:noAutofit/>
          </a:bodyPr>
          <a:lstStyle/>
          <a:p>
            <a:pPr rtl="0">
              <a:spcBef>
                <a:spcPts val="0"/>
              </a:spcBef>
              <a:buNone/>
            </a:pPr>
            <a:r>
              <a:rPr lang="en-GB" sz="2400"/>
              <a:t>Imagine a row of </a:t>
            </a:r>
            <a:r>
              <a:rPr lang="en-GB" sz="2400" i="1"/>
              <a:t>K</a:t>
            </a:r>
            <a:r>
              <a:rPr lang="en-GB" sz="2400"/>
              <a:t> slot machines (so called </a:t>
            </a:r>
            <a:r>
              <a:rPr lang="en-GB" sz="2400" i="1"/>
              <a:t>arms</a:t>
            </a:r>
            <a:r>
              <a:rPr lang="en-GB" sz="2400"/>
              <a:t>) with unknown and variable payoffs, and a player who must </a:t>
            </a:r>
            <a:r>
              <a:rPr lang="en-GB" sz="2400" b="1"/>
              <a:t>choose which machines to play </a:t>
            </a:r>
            <a:r>
              <a:rPr lang="en-GB" sz="2400"/>
              <a:t>over a time horizon </a:t>
            </a:r>
            <a:r>
              <a:rPr lang="en-GB" sz="2400" i="1"/>
              <a:t>H</a:t>
            </a:r>
            <a:r>
              <a:rPr lang="en-GB" sz="2400"/>
              <a:t>.</a:t>
            </a:r>
          </a:p>
          <a:p>
            <a:pPr rtl="0">
              <a:spcBef>
                <a:spcPts val="0"/>
              </a:spcBef>
              <a:buNone/>
            </a:pPr>
            <a:endParaRPr sz="2400"/>
          </a:p>
          <a:p>
            <a:pPr>
              <a:spcBef>
                <a:spcPts val="0"/>
              </a:spcBef>
              <a:buNone/>
            </a:pPr>
            <a:r>
              <a:rPr lang="en-GB" sz="2400"/>
              <a:t>At each time step </a:t>
            </a:r>
            <a:r>
              <a:rPr lang="en-GB" sz="2400" i="1"/>
              <a:t>t</a:t>
            </a:r>
            <a:r>
              <a:rPr lang="en-GB" sz="2400"/>
              <a:t>, the agent collects a </a:t>
            </a:r>
            <a:r>
              <a:rPr lang="en-GB" sz="2400" i="1"/>
              <a:t>reward</a:t>
            </a:r>
            <a:r>
              <a:rPr lang="en-GB" sz="2400"/>
              <a:t> from the selected arm</a:t>
            </a:r>
            <a:r>
              <a:rPr lang="en-GB" sz="2400" i="1"/>
              <a:t> i – </a:t>
            </a:r>
            <a:r>
              <a:rPr lang="en-GB" sz="2400"/>
              <a:t>providing some information – but learns nothing about the other arms.</a:t>
            </a:r>
          </a:p>
        </p:txBody>
      </p:sp>
      <p:sp>
        <p:nvSpPr>
          <p:cNvPr id="79" name="Shape 7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a:t>
            </a:fld>
            <a:endParaRPr lang="en-GB"/>
          </a:p>
        </p:txBody>
      </p:sp>
      <p:pic>
        <p:nvPicPr>
          <p:cNvPr id="80" name="Shape 80"/>
          <p:cNvPicPr preferRelativeResize="0"/>
          <p:nvPr/>
        </p:nvPicPr>
        <p:blipFill>
          <a:blip r:embed="rId3">
            <a:alphaModFix/>
          </a:blip>
          <a:stretch>
            <a:fillRect/>
          </a:stretch>
        </p:blipFill>
        <p:spPr>
          <a:xfrm>
            <a:off x="5968099" y="3843124"/>
            <a:ext cx="2348999" cy="1184899"/>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Statistical Regret for Applications	</a:t>
            </a:r>
            <a:r>
              <a:rPr lang="en-GB" sz="1800"/>
              <a:t>(Burtini et al., 2015b)</a:t>
            </a:r>
          </a:p>
        </p:txBody>
      </p:sp>
      <p:sp>
        <p:nvSpPr>
          <p:cNvPr id="288" name="Shape 288"/>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a:t>Even with an understanding of the substantially varying and unclear definitions of regret, there's a problem.</a:t>
            </a:r>
          </a:p>
          <a:p>
            <a:pPr rtl="0">
              <a:spcBef>
                <a:spcPts val="0"/>
              </a:spcBef>
              <a:buNone/>
            </a:pPr>
            <a:endParaRPr/>
          </a:p>
          <a:p>
            <a:pPr rtl="0">
              <a:spcBef>
                <a:spcPts val="0"/>
              </a:spcBef>
              <a:buNone/>
            </a:pPr>
            <a:r>
              <a:rPr lang="en-GB" b="1"/>
              <a:t>Regret always required an oracle. It could only be computed in a simulation.</a:t>
            </a:r>
          </a:p>
          <a:p>
            <a:pPr rtl="0">
              <a:spcBef>
                <a:spcPts val="0"/>
              </a:spcBef>
              <a:buNone/>
            </a:pPr>
            <a:r>
              <a:rPr lang="en-GB" sz="1800" b="1"/>
              <a:t/>
            </a:r>
            <a:br>
              <a:rPr lang="en-GB" sz="1800" b="1"/>
            </a:br>
            <a:r>
              <a:rPr lang="en-GB"/>
              <a:t>In the real world, if you have an oracle, you don't need to do any experimentation and the multi-armed bandit entirely loses its value.</a:t>
            </a:r>
          </a:p>
          <a:p>
            <a:pPr rtl="0">
              <a:spcBef>
                <a:spcPts val="0"/>
              </a:spcBef>
              <a:buNone/>
            </a:pPr>
            <a:endParaRPr/>
          </a:p>
          <a:p>
            <a:pPr>
              <a:spcBef>
                <a:spcPts val="0"/>
              </a:spcBef>
              <a:buNone/>
            </a:pPr>
            <a:r>
              <a:rPr lang="en-GB"/>
              <a:t>It is hard to do comparisons of bandit algorithms "in the field" without some understanding of whether you know what you think you know. That is, after an experiment has completed, how can we know if the arm we converged on is </a:t>
            </a:r>
            <a:r>
              <a:rPr lang="en-GB" b="1"/>
              <a:t>truly</a:t>
            </a:r>
            <a:r>
              <a:rPr lang="en-GB"/>
              <a:t> the best arm? </a:t>
            </a:r>
          </a:p>
        </p:txBody>
      </p:sp>
      <p:sp>
        <p:nvSpPr>
          <p:cNvPr id="289" name="Shape 28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30</a:t>
            </a:fld>
            <a:endParaRPr lang="en-GB"/>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lvl="0">
              <a:spcBef>
                <a:spcPts val="0"/>
              </a:spcBef>
              <a:buNone/>
            </a:pPr>
            <a:r>
              <a:rPr lang="en-GB"/>
              <a:t>How to Compute Statistical Regret </a:t>
            </a:r>
            <a:r>
              <a:rPr lang="en-GB" sz="1800"/>
              <a:t>(Burtini et al., 2015b)</a:t>
            </a:r>
          </a:p>
        </p:txBody>
      </p:sp>
      <p:sp>
        <p:nvSpPr>
          <p:cNvPr id="295" name="Shape 295"/>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a:t>A simple principle produces what I call </a:t>
            </a:r>
            <a:r>
              <a:rPr lang="en-GB" b="1"/>
              <a:t>Statistical Regret</a:t>
            </a:r>
            <a:r>
              <a:rPr lang="en-GB"/>
              <a:t>. At any point in the experiment, we have an estimate for the payoff of each arm.</a:t>
            </a:r>
            <a:r>
              <a:rPr lang="en-GB" sz="1800"/>
              <a:t/>
            </a:r>
            <a:br>
              <a:rPr lang="en-GB" sz="1800"/>
            </a:br>
            <a:endParaRPr lang="en-GB" sz="1800"/>
          </a:p>
          <a:p>
            <a:pPr marL="457200" lvl="0" indent="-228600" rtl="0">
              <a:spcBef>
                <a:spcPts val="0"/>
              </a:spcBef>
            </a:pPr>
            <a:r>
              <a:rPr lang="en-GB"/>
              <a:t>Some of those estimates are relatively uncertain (this is by design, we don't want to be playing arms we believe to be inferior).</a:t>
            </a:r>
          </a:p>
          <a:p>
            <a:pPr marL="457200" lvl="0" indent="-228600" rtl="0">
              <a:spcBef>
                <a:spcPts val="0"/>
              </a:spcBef>
            </a:pPr>
            <a:r>
              <a:rPr lang="en-GB"/>
              <a:t>But, when we're confident about selecting the right arm, their estimates don't overlap "too much."</a:t>
            </a:r>
          </a:p>
          <a:p>
            <a:pPr marL="457200" lvl="0" indent="-228600" rtl="0">
              <a:spcBef>
                <a:spcPts val="0"/>
              </a:spcBef>
            </a:pPr>
            <a:r>
              <a:rPr lang="en-GB"/>
              <a:t>Our current confidence interval can be "replayed" over our all prior choices to produce an interval of how poorly we did.</a:t>
            </a:r>
          </a:p>
          <a:p>
            <a:pPr rtl="0">
              <a:spcBef>
                <a:spcPts val="0"/>
              </a:spcBef>
              <a:buNone/>
            </a:pPr>
            <a:endParaRPr/>
          </a:p>
          <a:p>
            <a:pPr>
              <a:spcBef>
                <a:spcPts val="0"/>
              </a:spcBef>
              <a:buNone/>
            </a:pPr>
            <a:r>
              <a:rPr lang="en-GB"/>
              <a:t>We can compute a regret based on this information. We derive statistical regret as an </a:t>
            </a:r>
            <a:r>
              <a:rPr lang="en-GB" b="1"/>
              <a:t>interval</a:t>
            </a:r>
            <a:r>
              <a:rPr lang="en-GB"/>
              <a:t> based on the latest (highest quality) information.</a:t>
            </a:r>
          </a:p>
        </p:txBody>
      </p:sp>
      <p:sp>
        <p:nvSpPr>
          <p:cNvPr id="296" name="Shape 296"/>
          <p:cNvSpPr/>
          <p:nvPr/>
        </p:nvSpPr>
        <p:spPr>
          <a:xfrm>
            <a:off x="8196475" y="4607000"/>
            <a:ext cx="465600" cy="334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7" name="Shape 29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31</a:t>
            </a:fld>
            <a:endParaRPr lang="en-GB"/>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I did a lot of other stuff...</a:t>
            </a:r>
          </a:p>
        </p:txBody>
      </p:sp>
      <p:sp>
        <p:nvSpPr>
          <p:cNvPr id="303" name="Shape 303"/>
          <p:cNvSpPr txBox="1">
            <a:spLocks noGrp="1"/>
          </p:cNvSpPr>
          <p:nvPr>
            <p:ph type="body" idx="1"/>
          </p:nvPr>
        </p:nvSpPr>
        <p:spPr>
          <a:xfrm>
            <a:off x="460950" y="904325"/>
            <a:ext cx="8222100" cy="27102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a:t>Construction of a complete simulation environment.</a:t>
            </a:r>
          </a:p>
          <a:p>
            <a:pPr marL="914400" lvl="1" indent="-342900" rtl="0">
              <a:spcBef>
                <a:spcPts val="0"/>
              </a:spcBef>
              <a:buSzPct val="100000"/>
              <a:buChar char="○"/>
            </a:pPr>
            <a:r>
              <a:rPr lang="en-GB" sz="1800"/>
              <a:t>Arbitrary algorithms, testing environments ("worlds"), arm behavior (distributional support, nonstationarities, contextual variables)</a:t>
            </a:r>
          </a:p>
          <a:p>
            <a:pPr marL="457200" lvl="0" indent="-381000" rtl="0">
              <a:spcBef>
                <a:spcPts val="0"/>
              </a:spcBef>
              <a:buSzPct val="100000"/>
              <a:buChar char="●"/>
            </a:pPr>
            <a:r>
              <a:rPr lang="en-GB" sz="2400"/>
              <a:t>A comprehensive story of regret.</a:t>
            </a:r>
          </a:p>
          <a:p>
            <a:pPr marL="914400" lvl="1" indent="-342900" rtl="0">
              <a:spcBef>
                <a:spcPts val="0"/>
              </a:spcBef>
              <a:buSzPct val="100000"/>
              <a:buChar char="○"/>
            </a:pPr>
            <a:r>
              <a:rPr lang="en-GB" sz="1800"/>
              <a:t>A full exploration of the literature and a proposed taxonomy of regret to clear up some of the definitions.</a:t>
            </a:r>
          </a:p>
          <a:p>
            <a:pPr marL="457200" lvl="0" indent="-342900" rtl="0">
              <a:spcBef>
                <a:spcPts val="0"/>
              </a:spcBef>
              <a:buSzPct val="75000"/>
              <a:buChar char="●"/>
            </a:pPr>
            <a:r>
              <a:rPr lang="en-GB" sz="2400"/>
              <a:t>A background of a selection of studied algorithms.</a:t>
            </a:r>
          </a:p>
          <a:p>
            <a:pPr marL="914400" lvl="1" indent="-342900" rtl="0">
              <a:spcBef>
                <a:spcPts val="0"/>
              </a:spcBef>
              <a:buSzPct val="100000"/>
              <a:buChar char="○"/>
            </a:pPr>
            <a:r>
              <a:rPr lang="en-GB" sz="1800"/>
              <a:t>Each algorithm is provided with implementation details, some theoretical discussion and their integration into the major complicating factors of bandits (nonstationarity, contextual variables, infinite armed bandits). Currently </a:t>
            </a:r>
            <a:r>
              <a:rPr lang="en-GB" sz="1800" i="1"/>
              <a:t>in review</a:t>
            </a:r>
            <a:r>
              <a:rPr lang="en-GB" sz="1800"/>
              <a:t> at </a:t>
            </a:r>
            <a:r>
              <a:rPr lang="en-GB" sz="1800" u="sng"/>
              <a:t>Statistics Surveys</a:t>
            </a:r>
            <a:r>
              <a:rPr lang="en-GB" sz="1800"/>
              <a:t> (IMS)</a:t>
            </a:r>
            <a:r>
              <a:rPr lang="en-GB" sz="1800" u="sng"/>
              <a:t>.</a:t>
            </a:r>
          </a:p>
        </p:txBody>
      </p:sp>
      <p:sp>
        <p:nvSpPr>
          <p:cNvPr id="304" name="Shape 30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32</a:t>
            </a:fld>
            <a:endParaRPr lang="en-GB"/>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lvl="0">
              <a:spcBef>
                <a:spcPts val="0"/>
              </a:spcBef>
              <a:buNone/>
            </a:pPr>
            <a:r>
              <a:rPr lang="en-GB"/>
              <a:t>I did a lot of other stuff... (continued)</a:t>
            </a:r>
          </a:p>
        </p:txBody>
      </p:sp>
      <p:sp>
        <p:nvSpPr>
          <p:cNvPr id="310" name="Shape 310"/>
          <p:cNvSpPr txBox="1">
            <a:spLocks noGrp="1"/>
          </p:cNvSpPr>
          <p:nvPr>
            <p:ph type="body" idx="1"/>
          </p:nvPr>
        </p:nvSpPr>
        <p:spPr>
          <a:xfrm>
            <a:off x="460950" y="904325"/>
            <a:ext cx="8222100" cy="27102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a:t>Experiments in how to implement Thompson sampling.</a:t>
            </a:r>
          </a:p>
          <a:p>
            <a:pPr marL="914400" lvl="1" indent="-342900" rtl="0">
              <a:spcBef>
                <a:spcPts val="0"/>
              </a:spcBef>
              <a:buSzPct val="100000"/>
              <a:buChar char="○"/>
            </a:pPr>
            <a:r>
              <a:rPr lang="en-GB" sz="1800"/>
              <a:t>We both rigorously define the idea of "optimism in the face of uncertainty" and generalize it to a mechanism that can be very simply implemented.</a:t>
            </a:r>
          </a:p>
          <a:p>
            <a:pPr marL="914400" lvl="1" indent="-342900" rtl="0">
              <a:spcBef>
                <a:spcPts val="0"/>
              </a:spcBef>
              <a:buSzPct val="100000"/>
              <a:buChar char="○"/>
            </a:pPr>
            <a:r>
              <a:rPr lang="en-GB" sz="1800"/>
              <a:t>More data in support of optimism as a principle which reduces regret (to a larger extent than previously expected).</a:t>
            </a:r>
          </a:p>
          <a:p>
            <a:pPr marL="457200" lvl="0" indent="-381000" rtl="0">
              <a:spcBef>
                <a:spcPts val="0"/>
              </a:spcBef>
              <a:buSzPct val="100000"/>
              <a:buChar char="●"/>
            </a:pPr>
            <a:r>
              <a:rPr lang="en-GB" sz="2400"/>
              <a:t>Efficient sampling techniques.</a:t>
            </a:r>
          </a:p>
          <a:p>
            <a:pPr marL="457200" lvl="0" indent="-381000" rtl="0">
              <a:spcBef>
                <a:spcPts val="0"/>
              </a:spcBef>
              <a:buSzPct val="100000"/>
              <a:buChar char="●"/>
            </a:pPr>
            <a:r>
              <a:rPr lang="en-GB" sz="2400"/>
              <a:t>Introduction of the Simple Sampler</a:t>
            </a:r>
          </a:p>
          <a:p>
            <a:pPr marL="914400" lvl="1" indent="-342900" rtl="0">
              <a:spcBef>
                <a:spcPts val="0"/>
              </a:spcBef>
              <a:buSzPct val="100000"/>
              <a:buChar char="○"/>
            </a:pPr>
            <a:r>
              <a:rPr lang="en-GB" sz="1800"/>
              <a:t>A "random sampling with replacement" technique that produces regret comparable to other Thompson sampling implementations, with none of the implementation complexity.</a:t>
            </a:r>
          </a:p>
          <a:p>
            <a:pPr>
              <a:spcBef>
                <a:spcPts val="0"/>
              </a:spcBef>
              <a:buNone/>
            </a:pPr>
            <a:endParaRPr/>
          </a:p>
        </p:txBody>
      </p:sp>
      <p:sp>
        <p:nvSpPr>
          <p:cNvPr id="311" name="Shape 31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33</a:t>
            </a:fld>
            <a:endParaRPr lang="en-GB"/>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...and there's still a lot of questions!</a:t>
            </a:r>
          </a:p>
        </p:txBody>
      </p:sp>
      <p:sp>
        <p:nvSpPr>
          <p:cNvPr id="317" name="Shape 317"/>
          <p:cNvSpPr txBox="1">
            <a:spLocks noGrp="1"/>
          </p:cNvSpPr>
          <p:nvPr>
            <p:ph type="body" idx="1"/>
          </p:nvPr>
        </p:nvSpPr>
        <p:spPr>
          <a:xfrm>
            <a:off x="286475" y="904325"/>
            <a:ext cx="8055900" cy="2710200"/>
          </a:xfrm>
          <a:prstGeom prst="rect">
            <a:avLst/>
          </a:prstGeom>
          <a:solidFill>
            <a:srgbClr val="F7F7F7"/>
          </a:solidFill>
        </p:spPr>
        <p:txBody>
          <a:bodyPr lIns="91425" tIns="91425" rIns="91425" bIns="91425" anchor="t" anchorCtr="0">
            <a:noAutofit/>
          </a:bodyPr>
          <a:lstStyle/>
          <a:p>
            <a:pPr marL="457200" lvl="0" indent="-342900" rtl="0">
              <a:spcBef>
                <a:spcPts val="0"/>
              </a:spcBef>
              <a:buSzPct val="100000"/>
              <a:buChar char="●"/>
            </a:pPr>
            <a:r>
              <a:rPr lang="en-GB" sz="1800"/>
              <a:t>Feedback delay. Quantifying the </a:t>
            </a:r>
            <a:r>
              <a:rPr lang="en-GB"/>
              <a:t>costs, testing strategies for resolving.</a:t>
            </a:r>
            <a:br>
              <a:rPr lang="en-GB"/>
            </a:br>
            <a:r>
              <a:rPr lang="en-GB" sz="1200"/>
              <a:t>The rewards are not observed immediately in most applications, other variants might be run in the interim. How do we maximally use that information?</a:t>
            </a:r>
          </a:p>
          <a:p>
            <a:pPr marL="457200" lvl="0" indent="-342900" rtl="0">
              <a:spcBef>
                <a:spcPts val="0"/>
              </a:spcBef>
              <a:buSzPct val="100000"/>
              <a:buChar char="●"/>
            </a:pPr>
            <a:r>
              <a:rPr lang="en-GB" sz="1800"/>
              <a:t>Continuous tracking of regression coefficients with online L-BFGS. </a:t>
            </a:r>
            <a:br>
              <a:rPr lang="en-GB" sz="1800"/>
            </a:br>
            <a:r>
              <a:rPr lang="en-GB" sz="1200"/>
              <a:t>Recomputing regression coefficients can be very expensive. Schraudolph et al. (2007, 2014) present an algorithm for stochastic optimization called OLBFGS. Can we use it to keep the regression coefficients up to date in an online fashion?</a:t>
            </a:r>
          </a:p>
          <a:p>
            <a:pPr marL="457200" lvl="0" indent="-342900" rtl="0">
              <a:spcBef>
                <a:spcPts val="0"/>
              </a:spcBef>
              <a:buSzPct val="100000"/>
              <a:buChar char="●"/>
            </a:pPr>
            <a:r>
              <a:rPr lang="en-GB" sz="1800"/>
              <a:t>Feasibility studies (computation time vs. return).</a:t>
            </a:r>
            <a:br>
              <a:rPr lang="en-GB" sz="1800"/>
            </a:br>
            <a:r>
              <a:rPr lang="en-GB" sz="1200"/>
              <a:t>Some algorithms can be computed rapidly (Thompson Sampling) while others may be slow. Amazon has shown a 1% decline in sales revenue for every additional 100ms of load time they observe (Kohavi and Longbotham 2008). Can we show that certain algorithms are </a:t>
            </a:r>
            <a:r>
              <a:rPr lang="en-GB" sz="1200" b="1"/>
              <a:t>not</a:t>
            </a:r>
            <a:r>
              <a:rPr lang="en-GB" sz="1200"/>
              <a:t> feasible because of this cost?</a:t>
            </a:r>
          </a:p>
          <a:p>
            <a:pPr marL="457200" lvl="0" indent="-342900" rtl="0">
              <a:spcBef>
                <a:spcPts val="0"/>
              </a:spcBef>
              <a:buSzPct val="100000"/>
              <a:buChar char="●"/>
            </a:pPr>
            <a:r>
              <a:rPr lang="en-GB" sz="1800"/>
              <a:t>Integrating time-discounted rewards to contextual or TS bandits.</a:t>
            </a:r>
            <a:r>
              <a:rPr lang="en-GB"/>
              <a:t/>
            </a:r>
            <a:br>
              <a:rPr lang="en-GB"/>
            </a:br>
            <a:r>
              <a:rPr lang="en-GB" sz="1200"/>
              <a:t>Long running experiments might require a discount rate to appropriately deal with time value. Results today matter more than results tomorrow.</a:t>
            </a:r>
          </a:p>
          <a:p>
            <a:pPr lvl="0">
              <a:spcBef>
                <a:spcPts val="0"/>
              </a:spcBef>
              <a:buNone/>
            </a:pPr>
            <a:endParaRPr sz="1800"/>
          </a:p>
        </p:txBody>
      </p:sp>
      <p:sp>
        <p:nvSpPr>
          <p:cNvPr id="318" name="Shape 318"/>
          <p:cNvSpPr txBox="1"/>
          <p:nvPr/>
        </p:nvSpPr>
        <p:spPr>
          <a:xfrm>
            <a:off x="0" y="4589125"/>
            <a:ext cx="9144000" cy="500100"/>
          </a:xfrm>
          <a:prstGeom prst="rect">
            <a:avLst/>
          </a:prstGeom>
          <a:noFill/>
          <a:ln>
            <a:noFill/>
          </a:ln>
        </p:spPr>
        <p:txBody>
          <a:bodyPr lIns="91425" tIns="91425" rIns="91425" bIns="91425" anchor="t" anchorCtr="0">
            <a:noAutofit/>
          </a:bodyPr>
          <a:lstStyle/>
          <a:p>
            <a:pPr algn="ctr">
              <a:spcBef>
                <a:spcPts val="0"/>
              </a:spcBef>
              <a:buNone/>
            </a:pPr>
            <a:r>
              <a:rPr lang="en-GB" sz="1200">
                <a:solidFill>
                  <a:schemeClr val="dk2"/>
                </a:solidFill>
              </a:rPr>
              <a:t>...and much, much more, this is a fascinating and deep research space!</a:t>
            </a:r>
          </a:p>
        </p:txBody>
      </p:sp>
      <p:sp>
        <p:nvSpPr>
          <p:cNvPr id="319" name="Shape 31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34</a:t>
            </a:fld>
            <a:endParaRPr lang="en-GB"/>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0" y="0"/>
            <a:ext cx="9144000" cy="2647499"/>
          </a:xfrm>
          <a:prstGeom prst="rect">
            <a:avLst/>
          </a:prstGeom>
          <a:noFill/>
          <a:ln>
            <a:noFill/>
          </a:ln>
        </p:spPr>
        <p:txBody>
          <a:bodyPr lIns="91425" tIns="91425" rIns="91425" bIns="91425" anchor="ctr" anchorCtr="0">
            <a:noAutofit/>
          </a:bodyPr>
          <a:lstStyle/>
          <a:p>
            <a:pPr lvl="0" algn="ctr" rtl="0">
              <a:spcBef>
                <a:spcPts val="0"/>
              </a:spcBef>
              <a:buNone/>
            </a:pPr>
            <a:r>
              <a:rPr lang="en-GB" sz="4800" b="1">
                <a:solidFill>
                  <a:srgbClr val="0B2343"/>
                </a:solidFill>
              </a:rPr>
              <a:t>Thank you!</a:t>
            </a:r>
          </a:p>
        </p:txBody>
      </p:sp>
      <p:pic>
        <p:nvPicPr>
          <p:cNvPr id="325" name="Shape 325"/>
          <p:cNvPicPr preferRelativeResize="0"/>
          <p:nvPr/>
        </p:nvPicPr>
        <p:blipFill>
          <a:blip r:embed="rId3">
            <a:alphaModFix/>
          </a:blip>
          <a:stretch>
            <a:fillRect/>
          </a:stretch>
        </p:blipFill>
        <p:spPr>
          <a:xfrm>
            <a:off x="3061189" y="2647525"/>
            <a:ext cx="5067624" cy="2171849"/>
          </a:xfrm>
          <a:prstGeom prst="rect">
            <a:avLst/>
          </a:prstGeom>
          <a:noFill/>
          <a:ln w="28575" cap="flat" cmpd="sng">
            <a:solidFill>
              <a:srgbClr val="0B2343"/>
            </a:solidFill>
            <a:prstDash val="solid"/>
            <a:round/>
            <a:headEnd type="none" w="med" len="med"/>
            <a:tailEnd type="none" w="med" len="med"/>
          </a:ln>
        </p:spPr>
      </p:pic>
      <p:pic>
        <p:nvPicPr>
          <p:cNvPr id="326" name="Shape 326"/>
          <p:cNvPicPr preferRelativeResize="0"/>
          <p:nvPr/>
        </p:nvPicPr>
        <p:blipFill>
          <a:blip r:embed="rId4">
            <a:alphaModFix/>
          </a:blip>
          <a:stretch>
            <a:fillRect/>
          </a:stretch>
        </p:blipFill>
        <p:spPr>
          <a:xfrm>
            <a:off x="1015186" y="2612050"/>
            <a:ext cx="1645249" cy="2242800"/>
          </a:xfrm>
          <a:prstGeom prst="rect">
            <a:avLst/>
          </a:prstGeom>
          <a:noFill/>
          <a:ln>
            <a:noFill/>
          </a:ln>
        </p:spPr>
      </p:pic>
      <p:sp>
        <p:nvSpPr>
          <p:cNvPr id="327" name="Shape 32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35</a:t>
            </a:fld>
            <a:endParaRPr lang="en-GB"/>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Appendix on Efficient Sampling</a:t>
            </a:r>
          </a:p>
        </p:txBody>
      </p:sp>
      <p:sp>
        <p:nvSpPr>
          <p:cNvPr id="333" name="Shape 333"/>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GB" sz="1400"/>
              <a:t>Applying the principle of "optimism in the face of uncertainty." Rather than sampling from the distribution evenly, we allow samples to only come from the top half of the distribution.</a:t>
            </a:r>
          </a:p>
          <a:p>
            <a:pPr lvl="0" rtl="0">
              <a:spcBef>
                <a:spcPts val="0"/>
              </a:spcBef>
              <a:buClr>
                <a:schemeClr val="dk1"/>
              </a:buClr>
              <a:buSzPct val="78571"/>
              <a:buFont typeface="Arial"/>
              <a:buNone/>
            </a:pPr>
            <a:r>
              <a:rPr lang="en-GB" sz="1400"/>
              <a:t>To do this, we simply calculate our distribution as μ + |N(0, σ)| rather than N(μ, σ).</a:t>
            </a:r>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Font typeface="Arial"/>
              <a:buNone/>
            </a:pPr>
            <a:endParaRPr sz="1400"/>
          </a:p>
          <a:p>
            <a:pPr lvl="0" rtl="0">
              <a:spcBef>
                <a:spcPts val="0"/>
              </a:spcBef>
              <a:buClr>
                <a:schemeClr val="dk1"/>
              </a:buClr>
              <a:buSzPct val="78571"/>
              <a:buFont typeface="Arial"/>
              <a:buNone/>
            </a:pPr>
            <a:r>
              <a:rPr lang="en-GB" sz="1400"/>
              <a:t>On the left, an unbiased normal distribution sampler.     On the right, our optimistic "right only" sampler.</a:t>
            </a:r>
          </a:p>
          <a:p>
            <a:pPr>
              <a:spcBef>
                <a:spcPts val="0"/>
              </a:spcBef>
              <a:buNone/>
            </a:pPr>
            <a:endParaRPr/>
          </a:p>
        </p:txBody>
      </p:sp>
      <p:pic>
        <p:nvPicPr>
          <p:cNvPr id="334" name="Shape 334"/>
          <p:cNvPicPr preferRelativeResize="0"/>
          <p:nvPr/>
        </p:nvPicPr>
        <p:blipFill>
          <a:blip r:embed="rId3">
            <a:alphaModFix/>
          </a:blip>
          <a:stretch>
            <a:fillRect/>
          </a:stretch>
        </p:blipFill>
        <p:spPr>
          <a:xfrm>
            <a:off x="1314925" y="2325650"/>
            <a:ext cx="3309750" cy="2178424"/>
          </a:xfrm>
          <a:prstGeom prst="rect">
            <a:avLst/>
          </a:prstGeom>
          <a:noFill/>
          <a:ln>
            <a:noFill/>
          </a:ln>
        </p:spPr>
      </p:pic>
      <p:pic>
        <p:nvPicPr>
          <p:cNvPr id="335" name="Shape 335"/>
          <p:cNvPicPr preferRelativeResize="0"/>
          <p:nvPr/>
        </p:nvPicPr>
        <p:blipFill>
          <a:blip r:embed="rId4">
            <a:alphaModFix/>
          </a:blip>
          <a:stretch>
            <a:fillRect/>
          </a:stretch>
        </p:blipFill>
        <p:spPr>
          <a:xfrm>
            <a:off x="4881450" y="2402725"/>
            <a:ext cx="2101349" cy="2101349"/>
          </a:xfrm>
          <a:prstGeom prst="rect">
            <a:avLst/>
          </a:prstGeom>
          <a:noFill/>
          <a:ln>
            <a:noFill/>
          </a:ln>
        </p:spPr>
      </p:pic>
      <p:sp>
        <p:nvSpPr>
          <p:cNvPr id="336" name="Shape 33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36</a:t>
            </a:fld>
            <a:endParaRPr lang="en-GB"/>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Efficient Nonsymmetric Sampling</a:t>
            </a:r>
          </a:p>
        </p:txBody>
      </p:sp>
      <p:sp>
        <p:nvSpPr>
          <p:cNvPr id="342" name="Shape 342"/>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GB" sz="2400"/>
              <a:t>1. Find the quantile, </a:t>
            </a:r>
            <a:r>
              <a:rPr lang="en-GB" sz="2400" b="1"/>
              <a:t>v</a:t>
            </a:r>
            <a:r>
              <a:rPr lang="en-GB" sz="2400"/>
              <a:t>, of the measure used to bound optimism (for example, for </a:t>
            </a:r>
            <a:r>
              <a:rPr lang="en-GB" sz="2400" i="1"/>
              <a:t>median-optimism</a:t>
            </a:r>
            <a:r>
              <a:rPr lang="en-GB" sz="2400"/>
              <a:t>, set </a:t>
            </a:r>
            <a:r>
              <a:rPr lang="en-GB" sz="2400" b="1"/>
              <a:t>v</a:t>
            </a:r>
            <a:r>
              <a:rPr lang="en-GB" sz="2400"/>
              <a:t> = 0.5).</a:t>
            </a:r>
          </a:p>
          <a:p>
            <a:pPr lvl="0" rtl="0">
              <a:spcBef>
                <a:spcPts val="0"/>
              </a:spcBef>
              <a:buClr>
                <a:schemeClr val="dk1"/>
              </a:buClr>
              <a:buSzPct val="45833"/>
              <a:buFont typeface="Arial"/>
              <a:buNone/>
            </a:pPr>
            <a:r>
              <a:rPr lang="en-GB" sz="2400"/>
              <a:t>					</a:t>
            </a:r>
          </a:p>
          <a:p>
            <a:pPr lvl="0" rtl="0">
              <a:spcBef>
                <a:spcPts val="0"/>
              </a:spcBef>
              <a:buClr>
                <a:schemeClr val="dk1"/>
              </a:buClr>
              <a:buSzPct val="45833"/>
              <a:buFont typeface="Arial"/>
              <a:buNone/>
            </a:pPr>
            <a:r>
              <a:rPr lang="en-GB" sz="2400"/>
              <a:t>2. Draw a random value from a uniform distribution t ∼ UNIF(</a:t>
            </a:r>
            <a:r>
              <a:rPr lang="en-GB" sz="2400" b="1"/>
              <a:t>v</a:t>
            </a:r>
            <a:r>
              <a:rPr lang="en-GB" sz="2400"/>
              <a:t>, 1) indicating the quantile of the desired value.</a:t>
            </a:r>
          </a:p>
          <a:p>
            <a:pPr lvl="0" rtl="0">
              <a:spcBef>
                <a:spcPts val="0"/>
              </a:spcBef>
              <a:buClr>
                <a:schemeClr val="dk1"/>
              </a:buClr>
              <a:buSzPct val="45833"/>
              <a:buFont typeface="Arial"/>
              <a:buNone/>
            </a:pPr>
            <a:r>
              <a:rPr lang="en-GB" sz="2400"/>
              <a:t>					</a:t>
            </a:r>
          </a:p>
          <a:p>
            <a:pPr lvl="0" rtl="0">
              <a:spcBef>
                <a:spcPts val="0"/>
              </a:spcBef>
              <a:buClr>
                <a:schemeClr val="dk1"/>
              </a:buClr>
              <a:buSzPct val="45833"/>
              <a:buFont typeface="Arial"/>
              <a:buNone/>
            </a:pPr>
            <a:r>
              <a:rPr lang="en-GB" sz="2400"/>
              <a:t>3. Find the value in our original distribution at that point, s = Q(t), this is our sample.	Where Q is the quantile function, producing the value at which </a:t>
            </a:r>
            <a:r>
              <a:rPr lang="en-GB" sz="2400" b="1"/>
              <a:t>t%</a:t>
            </a:r>
            <a:r>
              <a:rPr lang="en-GB" sz="2400"/>
              <a:t> of the distribution is lesser.</a:t>
            </a:r>
          </a:p>
          <a:p>
            <a:pPr lvl="0" rtl="0">
              <a:spcBef>
                <a:spcPts val="0"/>
              </a:spcBef>
              <a:buClr>
                <a:schemeClr val="dk1"/>
              </a:buClr>
              <a:buSzPct val="45833"/>
              <a:buFont typeface="Arial"/>
              <a:buNone/>
            </a:pPr>
            <a:r>
              <a:rPr lang="en-GB" sz="2400"/>
              <a:t>			</a:t>
            </a:r>
          </a:p>
          <a:p>
            <a:pPr lvl="0" rtl="0">
              <a:spcBef>
                <a:spcPts val="0"/>
              </a:spcBef>
              <a:buClr>
                <a:schemeClr val="dk1"/>
              </a:buClr>
              <a:buSzPct val="45833"/>
              <a:buFont typeface="Arial"/>
              <a:buNone/>
            </a:pPr>
            <a:r>
              <a:rPr lang="en-GB" sz="2400"/>
              <a:t>		</a:t>
            </a:r>
          </a:p>
          <a:p>
            <a:pPr>
              <a:spcBef>
                <a:spcPts val="0"/>
              </a:spcBef>
              <a:buNone/>
            </a:pPr>
            <a:endParaRPr/>
          </a:p>
        </p:txBody>
      </p:sp>
      <p:sp>
        <p:nvSpPr>
          <p:cNvPr id="343" name="Shape 34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37</a:t>
            </a:fld>
            <a:endParaRPr lang="en-GB"/>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endParaRPr/>
          </a:p>
        </p:txBody>
      </p:sp>
      <p:sp>
        <p:nvSpPr>
          <p:cNvPr id="349" name="Shape 349"/>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a:spcBef>
                <a:spcPts val="0"/>
              </a:spcBef>
              <a:buNone/>
            </a:pPr>
            <a:endParaRPr/>
          </a:p>
        </p:txBody>
      </p:sp>
      <p:pic>
        <p:nvPicPr>
          <p:cNvPr id="350" name="Shape 350"/>
          <p:cNvPicPr preferRelativeResize="0"/>
          <p:nvPr/>
        </p:nvPicPr>
        <p:blipFill>
          <a:blip r:embed="rId3">
            <a:alphaModFix/>
          </a:blip>
          <a:stretch>
            <a:fillRect/>
          </a:stretch>
        </p:blipFill>
        <p:spPr>
          <a:xfrm>
            <a:off x="326801" y="0"/>
            <a:ext cx="8490395" cy="5143499"/>
          </a:xfrm>
          <a:prstGeom prst="rect">
            <a:avLst/>
          </a:prstGeom>
          <a:noFill/>
          <a:ln>
            <a:noFill/>
          </a:ln>
        </p:spPr>
      </p:pic>
      <p:sp>
        <p:nvSpPr>
          <p:cNvPr id="351" name="Shape 3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38</a:t>
            </a:fld>
            <a:endParaRPr lang="en-GB"/>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Appendix on Even More Research Questions</a:t>
            </a:r>
          </a:p>
        </p:txBody>
      </p:sp>
      <p:sp>
        <p:nvSpPr>
          <p:cNvPr id="357" name="Shape 357"/>
          <p:cNvSpPr txBox="1">
            <a:spLocks noGrp="1"/>
          </p:cNvSpPr>
          <p:nvPr>
            <p:ph type="body" idx="1"/>
          </p:nvPr>
        </p:nvSpPr>
        <p:spPr>
          <a:xfrm>
            <a:off x="460950" y="904325"/>
            <a:ext cx="8222100" cy="2710200"/>
          </a:xfrm>
          <a:prstGeom prst="rect">
            <a:avLst/>
          </a:prstGeom>
        </p:spPr>
        <p:txBody>
          <a:bodyPr lIns="91425" tIns="91425" rIns="91425" bIns="91425" anchor="t" anchorCtr="0">
            <a:noAutofit/>
          </a:bodyPr>
          <a:lstStyle/>
          <a:p>
            <a:pPr marL="457200" lvl="0" indent="-228600" rtl="0">
              <a:spcBef>
                <a:spcPts val="0"/>
              </a:spcBef>
              <a:buChar char="●"/>
            </a:pPr>
            <a:r>
              <a:rPr lang="en-GB"/>
              <a:t>Feedback delay. Quantify the effects.</a:t>
            </a:r>
          </a:p>
          <a:p>
            <a:pPr marL="457200" lvl="0" indent="-228600" rtl="0">
              <a:spcBef>
                <a:spcPts val="0"/>
              </a:spcBef>
              <a:buChar char="●"/>
            </a:pPr>
            <a:r>
              <a:rPr lang="en-GB"/>
              <a:t>Bounds for small sample size or "finite time" bounds.</a:t>
            </a:r>
          </a:p>
          <a:p>
            <a:pPr marL="457200" lvl="0" indent="-228600" rtl="0">
              <a:spcBef>
                <a:spcPts val="0"/>
              </a:spcBef>
              <a:buChar char="●"/>
            </a:pPr>
            <a:r>
              <a:rPr lang="en-GB"/>
              <a:t>Continuous tracking of regression coefficients with online L-BFGS. </a:t>
            </a:r>
          </a:p>
          <a:p>
            <a:pPr marL="457200" lvl="0" indent="-228600" rtl="0">
              <a:spcBef>
                <a:spcPts val="0"/>
              </a:spcBef>
              <a:buChar char="●"/>
            </a:pPr>
            <a:r>
              <a:rPr lang="en-GB"/>
              <a:t>The handling of large contextual variable sets? Hierarchical contextual variables such as country &gt; province? "Selection" vs "observed" variables. </a:t>
            </a:r>
          </a:p>
          <a:p>
            <a:pPr marL="457200" lvl="0" indent="-228600" rtl="0">
              <a:spcBef>
                <a:spcPts val="0"/>
              </a:spcBef>
              <a:buChar char="●"/>
            </a:pPr>
            <a:r>
              <a:rPr lang="en-GB"/>
              <a:t>Stationarity tests for adjusting bandit algorithms.</a:t>
            </a:r>
          </a:p>
          <a:p>
            <a:pPr marL="457200" lvl="0" indent="-228600" rtl="0">
              <a:spcBef>
                <a:spcPts val="0"/>
              </a:spcBef>
              <a:buChar char="●"/>
            </a:pPr>
            <a:r>
              <a:rPr lang="en-GB"/>
              <a:t>Feasibility studies (computation time vs. return).</a:t>
            </a:r>
          </a:p>
          <a:p>
            <a:pPr marL="457200" lvl="0" indent="-228600" rtl="0">
              <a:spcBef>
                <a:spcPts val="0"/>
              </a:spcBef>
              <a:buChar char="●"/>
            </a:pPr>
            <a:r>
              <a:rPr lang="en-GB"/>
              <a:t>Ignorant Thompson Sampling (how to sample when there is imperfect information about the distribution: can we use a bound like Chernoff's?)</a:t>
            </a:r>
          </a:p>
          <a:p>
            <a:pPr marL="457200" lvl="0" indent="-228600" rtl="0">
              <a:spcBef>
                <a:spcPts val="0"/>
              </a:spcBef>
              <a:buChar char="●"/>
            </a:pPr>
            <a:r>
              <a:rPr lang="en-GB"/>
              <a:t>Integrating time-discounted rewards to contextual or TS bandits.</a:t>
            </a:r>
          </a:p>
          <a:p>
            <a:pPr marL="457200" lvl="0" indent="-228600" rtl="0">
              <a:spcBef>
                <a:spcPts val="0"/>
              </a:spcBef>
              <a:buChar char="●"/>
            </a:pPr>
            <a:r>
              <a:rPr lang="en-GB"/>
              <a:t>Prior elicitation and integration of prior experiments.</a:t>
            </a:r>
          </a:p>
          <a:p>
            <a:pPr marL="457200" lvl="0" indent="-228600" rtl="0">
              <a:spcBef>
                <a:spcPts val="0"/>
              </a:spcBef>
              <a:buChar char="●"/>
            </a:pPr>
            <a:r>
              <a:rPr lang="en-GB"/>
              <a:t>Type 1 and Type 2 error on stopping bandit tests. Costs of persistent tests.</a:t>
            </a:r>
          </a:p>
          <a:p>
            <a:pPr marL="457200" lvl="0" indent="-228600" rtl="0">
              <a:spcBef>
                <a:spcPts val="0"/>
              </a:spcBef>
              <a:buChar char="●"/>
            </a:pPr>
            <a:r>
              <a:rPr lang="en-GB"/>
              <a:t>Multiple objective functions and the implications of objective selection.</a:t>
            </a:r>
          </a:p>
        </p:txBody>
      </p:sp>
      <p:sp>
        <p:nvSpPr>
          <p:cNvPr id="358" name="Shape 35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39</a:t>
            </a:fld>
            <a:endParaRPr lang="en-GB"/>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Bandits, continued.</a:t>
            </a:r>
          </a:p>
        </p:txBody>
      </p:sp>
      <p:sp>
        <p:nvSpPr>
          <p:cNvPr id="86" name="Shape 86"/>
          <p:cNvSpPr txBox="1">
            <a:spLocks noGrp="1"/>
          </p:cNvSpPr>
          <p:nvPr>
            <p:ph type="body" idx="1"/>
          </p:nvPr>
        </p:nvSpPr>
        <p:spPr>
          <a:xfrm>
            <a:off x="460950" y="980525"/>
            <a:ext cx="8222100" cy="2612999"/>
          </a:xfrm>
          <a:prstGeom prst="rect">
            <a:avLst/>
          </a:prstGeom>
        </p:spPr>
        <p:txBody>
          <a:bodyPr lIns="91425" tIns="91425" rIns="91425" bIns="91425" anchor="t" anchorCtr="0">
            <a:noAutofit/>
          </a:bodyPr>
          <a:lstStyle/>
          <a:p>
            <a:pPr rtl="0">
              <a:spcBef>
                <a:spcPts val="0"/>
              </a:spcBef>
              <a:buNone/>
            </a:pPr>
            <a:r>
              <a:rPr lang="en-GB" sz="2400"/>
              <a:t>What is the player to do? He must balance </a:t>
            </a:r>
            <a:r>
              <a:rPr lang="en-GB" sz="2400" b="1" i="1"/>
              <a:t>exploration</a:t>
            </a:r>
            <a:r>
              <a:rPr lang="en-GB" sz="2400"/>
              <a:t> (the discovery of new information) with </a:t>
            </a:r>
            <a:r>
              <a:rPr lang="en-GB" sz="2400" b="1" i="1"/>
              <a:t>exploitation</a:t>
            </a:r>
            <a:r>
              <a:rPr lang="en-GB" sz="2400"/>
              <a:t> (the use of information he already has). </a:t>
            </a:r>
          </a:p>
          <a:p>
            <a:pPr rtl="0">
              <a:spcBef>
                <a:spcPts val="0"/>
              </a:spcBef>
              <a:buNone/>
            </a:pPr>
            <a:endParaRPr sz="1000"/>
          </a:p>
          <a:p>
            <a:pPr rtl="0">
              <a:spcBef>
                <a:spcPts val="0"/>
              </a:spcBef>
              <a:buNone/>
            </a:pPr>
            <a:r>
              <a:rPr lang="en-GB" sz="2400"/>
              <a:t>At the start, the player knows nothing about the arms - they must </a:t>
            </a:r>
            <a:r>
              <a:rPr lang="en-GB" sz="2400" b="1"/>
              <a:t>explore</a:t>
            </a:r>
            <a:r>
              <a:rPr lang="en-GB" sz="2400"/>
              <a:t> to produce estimates of each arm's payoff distribution. </a:t>
            </a:r>
          </a:p>
          <a:p>
            <a:pPr rtl="0">
              <a:spcBef>
                <a:spcPts val="0"/>
              </a:spcBef>
              <a:buNone/>
            </a:pPr>
            <a:endParaRPr sz="1000"/>
          </a:p>
          <a:p>
            <a:pPr rtl="0">
              <a:spcBef>
                <a:spcPts val="0"/>
              </a:spcBef>
              <a:buNone/>
            </a:pPr>
            <a:r>
              <a:rPr lang="en-GB" sz="2400"/>
              <a:t>The key: the player wants to </a:t>
            </a:r>
            <a:r>
              <a:rPr lang="en-GB" sz="2400" b="1"/>
              <a:t>maximize their profit or minimize their </a:t>
            </a:r>
            <a:r>
              <a:rPr lang="en-GB" sz="2400" b="1" i="1"/>
              <a:t>regret</a:t>
            </a:r>
            <a:r>
              <a:rPr lang="en-GB" sz="2400" b="1"/>
              <a:t> </a:t>
            </a:r>
            <a:r>
              <a:rPr lang="en-GB" sz="2400"/>
              <a:t>across all plays. </a:t>
            </a:r>
          </a:p>
          <a:p>
            <a:pPr lvl="0">
              <a:spcBef>
                <a:spcPts val="0"/>
              </a:spcBef>
              <a:buNone/>
            </a:pPr>
            <a:endParaRPr sz="2400"/>
          </a:p>
        </p:txBody>
      </p:sp>
      <p:sp>
        <p:nvSpPr>
          <p:cNvPr id="87" name="Shape 8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4</a:t>
            </a:fld>
            <a:endParaRPr lang="en-GB"/>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lvl="0" rtl="0">
              <a:spcBef>
                <a:spcPts val="0"/>
              </a:spcBef>
              <a:buNone/>
            </a:pPr>
            <a:r>
              <a:rPr lang="en-GB"/>
              <a:t>Example Web Experiments</a:t>
            </a:r>
          </a:p>
        </p:txBody>
      </p:sp>
      <p:sp>
        <p:nvSpPr>
          <p:cNvPr id="364" name="Shape 364"/>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lvl="0" rtl="0">
              <a:spcBef>
                <a:spcPts val="0"/>
              </a:spcBef>
              <a:buNone/>
            </a:pPr>
            <a:endParaRPr/>
          </a:p>
        </p:txBody>
      </p:sp>
      <p:sp>
        <p:nvSpPr>
          <p:cNvPr id="365" name="Shape 36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40</a:t>
            </a:fld>
            <a:endParaRPr lang="en-GB"/>
          </a:p>
        </p:txBody>
      </p:sp>
      <p:pic>
        <p:nvPicPr>
          <p:cNvPr id="366" name="Shape 366"/>
          <p:cNvPicPr preferRelativeResize="0"/>
          <p:nvPr/>
        </p:nvPicPr>
        <p:blipFill>
          <a:blip r:embed="rId3">
            <a:alphaModFix/>
          </a:blip>
          <a:stretch>
            <a:fillRect/>
          </a:stretch>
        </p:blipFill>
        <p:spPr>
          <a:xfrm>
            <a:off x="2858300" y="1321950"/>
            <a:ext cx="6096000" cy="3429000"/>
          </a:xfrm>
          <a:prstGeom prst="rect">
            <a:avLst/>
          </a:prstGeom>
          <a:noFill/>
          <a:ln w="19050" cap="flat" cmpd="sng">
            <a:solidFill>
              <a:schemeClr val="dk2"/>
            </a:solidFill>
            <a:prstDash val="solid"/>
            <a:round/>
            <a:headEnd type="none" w="med" len="med"/>
            <a:tailEnd type="none" w="med" len="med"/>
          </a:ln>
        </p:spPr>
      </p:pic>
      <p:pic>
        <p:nvPicPr>
          <p:cNvPr id="367" name="Shape 367"/>
          <p:cNvPicPr preferRelativeResize="0"/>
          <p:nvPr/>
        </p:nvPicPr>
        <p:blipFill>
          <a:blip r:embed="rId4">
            <a:alphaModFix/>
          </a:blip>
          <a:stretch>
            <a:fillRect/>
          </a:stretch>
        </p:blipFill>
        <p:spPr>
          <a:xfrm>
            <a:off x="384737" y="1030700"/>
            <a:ext cx="2333625" cy="2609850"/>
          </a:xfrm>
          <a:prstGeom prst="rect">
            <a:avLst/>
          </a:prstGeom>
          <a:noFill/>
          <a:ln w="19050" cap="flat" cmpd="sng">
            <a:solidFill>
              <a:schemeClr val="dk2"/>
            </a:solidFill>
            <a:prstDash val="solid"/>
            <a:round/>
            <a:headEnd type="none" w="med" len="med"/>
            <a:tailEnd type="none" w="med" len="med"/>
          </a:ln>
        </p:spPr>
      </p:pic>
      <p:pic>
        <p:nvPicPr>
          <p:cNvPr id="368" name="Shape 368"/>
          <p:cNvPicPr preferRelativeResize="0"/>
          <p:nvPr/>
        </p:nvPicPr>
        <p:blipFill>
          <a:blip r:embed="rId5">
            <a:alphaModFix/>
          </a:blip>
          <a:stretch>
            <a:fillRect/>
          </a:stretch>
        </p:blipFill>
        <p:spPr>
          <a:xfrm>
            <a:off x="384750" y="3766925"/>
            <a:ext cx="2333625" cy="1241499"/>
          </a:xfrm>
          <a:prstGeom prst="rect">
            <a:avLst/>
          </a:prstGeom>
          <a:noFill/>
          <a:ln w="19050" cap="flat" cmpd="sng">
            <a:solidFill>
              <a:schemeClr val="dk2"/>
            </a:solidFill>
            <a:prstDash val="solid"/>
            <a:round/>
            <a:headEnd type="none" w="med" len="med"/>
            <a:tailEnd type="none" w="med" len="med"/>
          </a:ln>
        </p:spPr>
      </p:pic>
      <p:sp>
        <p:nvSpPr>
          <p:cNvPr id="369" name="Shape 369"/>
          <p:cNvSpPr txBox="1"/>
          <p:nvPr/>
        </p:nvSpPr>
        <p:spPr>
          <a:xfrm>
            <a:off x="2761455" y="4771825"/>
            <a:ext cx="6197999" cy="722999"/>
          </a:xfrm>
          <a:prstGeom prst="rect">
            <a:avLst/>
          </a:prstGeom>
          <a:noFill/>
          <a:ln>
            <a:noFill/>
          </a:ln>
        </p:spPr>
        <p:txBody>
          <a:bodyPr lIns="91425" tIns="91425" rIns="91425" bIns="91425" anchor="t" anchorCtr="0">
            <a:noAutofit/>
          </a:bodyPr>
          <a:lstStyle/>
          <a:p>
            <a:pPr>
              <a:spcBef>
                <a:spcPts val="0"/>
              </a:spcBef>
              <a:buNone/>
            </a:pPr>
            <a:r>
              <a:rPr lang="en-GB" sz="700">
                <a:solidFill>
                  <a:srgbClr val="999999"/>
                </a:solidFill>
              </a:rPr>
              <a:t>Images used under Fair Dealing provision of the Copyright Act of 1985. Copyright © Optimizely, WordStream, BufferApp in clockwise rotation.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Simple Optimistic Sampler Results</a:t>
            </a:r>
          </a:p>
        </p:txBody>
      </p:sp>
      <p:sp>
        <p:nvSpPr>
          <p:cNvPr id="375" name="Shape 375"/>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a:spcBef>
                <a:spcPts val="0"/>
              </a:spcBef>
              <a:buNone/>
            </a:pPr>
            <a:r>
              <a:rPr lang="en-GB"/>
              <a:t> </a:t>
            </a:r>
          </a:p>
        </p:txBody>
      </p:sp>
      <p:sp>
        <p:nvSpPr>
          <p:cNvPr id="376" name="Shape 37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41</a:t>
            </a:fld>
            <a:endParaRPr lang="en-GB"/>
          </a:p>
        </p:txBody>
      </p:sp>
      <p:pic>
        <p:nvPicPr>
          <p:cNvPr id="377" name="Shape 377"/>
          <p:cNvPicPr preferRelativeResize="0"/>
          <p:nvPr/>
        </p:nvPicPr>
        <p:blipFill>
          <a:blip r:embed="rId3">
            <a:alphaModFix/>
          </a:blip>
          <a:stretch>
            <a:fillRect/>
          </a:stretch>
        </p:blipFill>
        <p:spPr>
          <a:xfrm>
            <a:off x="1110650" y="1739900"/>
            <a:ext cx="7034500" cy="2497849"/>
          </a:xfrm>
          <a:prstGeom prst="rect">
            <a:avLst/>
          </a:prstGeom>
          <a:noFill/>
          <a:ln w="28575"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Regret</a:t>
            </a:r>
          </a:p>
        </p:txBody>
      </p:sp>
      <p:sp>
        <p:nvSpPr>
          <p:cNvPr id="93" name="Shape 93"/>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Regret can be taken with a similar definition as it has in English. I propose this definition as an appropriate one:</a:t>
            </a:r>
          </a:p>
          <a:p>
            <a:pPr lvl="0" rtl="0">
              <a:spcBef>
                <a:spcPts val="0"/>
              </a:spcBef>
              <a:buNone/>
            </a:pPr>
            <a:endParaRPr sz="1000"/>
          </a:p>
          <a:p>
            <a:pPr lvl="0" rtl="0">
              <a:spcBef>
                <a:spcPts val="0"/>
              </a:spcBef>
              <a:buNone/>
            </a:pPr>
            <a:r>
              <a:rPr lang="en-GB" sz="1800" i="1"/>
              <a:t>“The remorse (that would be) felt as a result of dissatisfaction with the agent’s choices.” </a:t>
            </a:r>
          </a:p>
          <a:p>
            <a:pPr lvl="0" rtl="0">
              <a:spcBef>
                <a:spcPts val="0"/>
              </a:spcBef>
              <a:buClr>
                <a:schemeClr val="dk1"/>
              </a:buClr>
              <a:buFont typeface="Arial"/>
              <a:buNone/>
            </a:pPr>
            <a:endParaRPr sz="1000" i="1"/>
          </a:p>
          <a:p>
            <a:pPr lvl="0" rtl="0">
              <a:spcBef>
                <a:spcPts val="0"/>
              </a:spcBef>
              <a:buNone/>
            </a:pPr>
            <a:r>
              <a:rPr lang="en-GB" sz="2400"/>
              <a:t>The regret measure is the difference in what the best arm (in reality) would have paid and the payout from the selected arm. </a:t>
            </a:r>
          </a:p>
          <a:p>
            <a:pPr lvl="0" algn="ctr" rtl="0">
              <a:spcBef>
                <a:spcPts val="0"/>
              </a:spcBef>
              <a:buClr>
                <a:schemeClr val="dk1"/>
              </a:buClr>
              <a:buFont typeface="Arial"/>
              <a:buNone/>
            </a:pPr>
            <a:endParaRPr sz="1000"/>
          </a:p>
          <a:p>
            <a:pPr lvl="0" algn="ctr" rtl="0">
              <a:spcBef>
                <a:spcPts val="0"/>
              </a:spcBef>
              <a:buClr>
                <a:schemeClr val="dk1"/>
              </a:buClr>
              <a:buFont typeface="Arial"/>
              <a:buNone/>
            </a:pPr>
            <a:endParaRPr sz="1000"/>
          </a:p>
          <a:p>
            <a:pPr lvl="0" algn="l" rtl="0">
              <a:spcBef>
                <a:spcPts val="0"/>
              </a:spcBef>
              <a:buClr>
                <a:schemeClr val="dk1"/>
              </a:buClr>
              <a:buSzPct val="45833"/>
              <a:buFont typeface="Arial"/>
              <a:buNone/>
            </a:pPr>
            <a:r>
              <a:rPr lang="en-GB" sz="2400"/>
              <a:t>Regret requires an </a:t>
            </a:r>
            <a:r>
              <a:rPr lang="en-GB" sz="2400" b="1" i="1"/>
              <a:t>oracle</a:t>
            </a:r>
            <a:r>
              <a:rPr lang="en-GB" sz="2400"/>
              <a:t> or </a:t>
            </a:r>
            <a:r>
              <a:rPr lang="en-GB" sz="2400" b="1"/>
              <a:t>prescient agent </a:t>
            </a:r>
            <a:r>
              <a:rPr lang="en-GB" sz="2400"/>
              <a:t>to calculate.</a:t>
            </a:r>
          </a:p>
          <a:p>
            <a:pPr lvl="0" rtl="0">
              <a:spcBef>
                <a:spcPts val="0"/>
              </a:spcBef>
              <a:buClr>
                <a:schemeClr val="dk1"/>
              </a:buClr>
              <a:buSzPct val="61111"/>
              <a:buFont typeface="Arial"/>
              <a:buNone/>
            </a:pPr>
            <a:r>
              <a:rPr lang="en-GB"/>
              <a:t>			</a:t>
            </a:r>
          </a:p>
          <a:p>
            <a:pPr lvl="0" rtl="0">
              <a:spcBef>
                <a:spcPts val="0"/>
              </a:spcBef>
              <a:buClr>
                <a:schemeClr val="dk1"/>
              </a:buClr>
              <a:buSzPct val="61111"/>
              <a:buFont typeface="Arial"/>
              <a:buNone/>
            </a:pPr>
            <a:r>
              <a:rPr lang="en-GB"/>
              <a:t>		</a:t>
            </a:r>
          </a:p>
          <a:p>
            <a:pPr>
              <a:spcBef>
                <a:spcPts val="0"/>
              </a:spcBef>
              <a:buNone/>
            </a:pPr>
            <a:endParaRPr/>
          </a:p>
        </p:txBody>
      </p:sp>
      <p:sp>
        <p:nvSpPr>
          <p:cNvPr id="94" name="Shape 9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5</a:t>
            </a:fld>
            <a:endParaRPr lang="en-GB"/>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lvl="0">
              <a:spcBef>
                <a:spcPts val="0"/>
              </a:spcBef>
              <a:buNone/>
            </a:pPr>
            <a:r>
              <a:rPr lang="en-GB"/>
              <a:t>Playing Strategy (example): </a:t>
            </a:r>
            <a:r>
              <a:rPr lang="en-GB">
                <a:solidFill>
                  <a:srgbClr val="FFFFFF"/>
                </a:solidFill>
              </a:rPr>
              <a:t>ɛ-first </a:t>
            </a:r>
            <a:r>
              <a:rPr lang="en-GB" sz="1800">
                <a:solidFill>
                  <a:srgbClr val="FFFFFF"/>
                </a:solidFill>
              </a:rPr>
              <a:t>(Auer et al. 2002)</a:t>
            </a:r>
          </a:p>
        </p:txBody>
      </p:sp>
      <p:sp>
        <p:nvSpPr>
          <p:cNvPr id="100" name="Shape 100"/>
          <p:cNvSpPr txBox="1">
            <a:spLocks noGrp="1"/>
          </p:cNvSpPr>
          <p:nvPr>
            <p:ph type="body" idx="1"/>
          </p:nvPr>
        </p:nvSpPr>
        <p:spPr>
          <a:xfrm>
            <a:off x="460950" y="1145925"/>
            <a:ext cx="8222100" cy="2710200"/>
          </a:xfrm>
          <a:prstGeom prst="rect">
            <a:avLst/>
          </a:prstGeom>
        </p:spPr>
        <p:txBody>
          <a:bodyPr lIns="91425" tIns="91425" rIns="91425" bIns="91425" anchor="t" anchorCtr="0">
            <a:noAutofit/>
          </a:bodyPr>
          <a:lstStyle/>
          <a:p>
            <a:pPr rtl="0">
              <a:spcBef>
                <a:spcPts val="0"/>
              </a:spcBef>
              <a:buNone/>
            </a:pPr>
            <a:r>
              <a:rPr lang="en-GB" sz="2400"/>
              <a:t>A simple (and suboptimal) example </a:t>
            </a:r>
            <a:r>
              <a:rPr lang="en-GB" sz="2400" b="1"/>
              <a:t>strategy</a:t>
            </a:r>
            <a:r>
              <a:rPr lang="en-GB" sz="2400"/>
              <a:t> or </a:t>
            </a:r>
            <a:r>
              <a:rPr lang="en-GB" sz="2400" b="1"/>
              <a:t>policy</a:t>
            </a:r>
            <a:r>
              <a:rPr lang="en-GB" sz="2400"/>
              <a:t>:</a:t>
            </a:r>
          </a:p>
          <a:p>
            <a:pPr rtl="0">
              <a:spcBef>
                <a:spcPts val="0"/>
              </a:spcBef>
              <a:buNone/>
            </a:pPr>
            <a:endParaRPr sz="2400"/>
          </a:p>
          <a:p>
            <a:pPr rtl="0">
              <a:spcBef>
                <a:spcPts val="0"/>
              </a:spcBef>
              <a:buNone/>
            </a:pPr>
            <a:r>
              <a:rPr lang="en-GB" sz="2400"/>
              <a:t>Imagine playing </a:t>
            </a:r>
            <a:r>
              <a:rPr lang="en-GB" sz="2400" b="1"/>
              <a:t>each</a:t>
            </a:r>
            <a:r>
              <a:rPr lang="en-GB" sz="2400"/>
              <a:t> machine a </a:t>
            </a:r>
            <a:r>
              <a:rPr lang="en-GB" sz="2400" u="sng"/>
              <a:t>fixed number</a:t>
            </a:r>
            <a:r>
              <a:rPr lang="en-GB" sz="2400"/>
              <a:t> of times (say, 10), call this the "exploration phase."</a:t>
            </a:r>
          </a:p>
          <a:p>
            <a:pPr rtl="0">
              <a:spcBef>
                <a:spcPts val="0"/>
              </a:spcBef>
              <a:buNone/>
            </a:pPr>
            <a:r>
              <a:rPr lang="en-GB" sz="2400"/>
              <a:t> </a:t>
            </a:r>
          </a:p>
          <a:p>
            <a:pPr rtl="0">
              <a:spcBef>
                <a:spcPts val="0"/>
              </a:spcBef>
              <a:buNone/>
            </a:pPr>
            <a:r>
              <a:rPr lang="en-GB" sz="2400"/>
              <a:t>And, then playing the best performing machine from that </a:t>
            </a:r>
            <a:r>
              <a:rPr lang="en-GB" sz="2400" i="1"/>
              <a:t>sample</a:t>
            </a:r>
            <a:r>
              <a:rPr lang="en-GB" sz="2400"/>
              <a:t> forever: the "exploitation phase."</a:t>
            </a:r>
          </a:p>
          <a:p>
            <a:pPr rtl="0">
              <a:spcBef>
                <a:spcPts val="0"/>
              </a:spcBef>
              <a:buNone/>
            </a:pPr>
            <a:endParaRPr sz="2400"/>
          </a:p>
          <a:p>
            <a:pPr rtl="0">
              <a:spcBef>
                <a:spcPts val="0"/>
              </a:spcBef>
              <a:buNone/>
            </a:pPr>
            <a:endParaRPr sz="2400"/>
          </a:p>
        </p:txBody>
      </p:sp>
      <p:sp>
        <p:nvSpPr>
          <p:cNvPr id="101" name="Shape 10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6</a:t>
            </a:fld>
            <a:endParaRPr lang="en-GB"/>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Strategies, Environments and Complications</a:t>
            </a:r>
          </a:p>
        </p:txBody>
      </p:sp>
      <p:sp>
        <p:nvSpPr>
          <p:cNvPr id="107" name="Shape 107"/>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a:t>There are </a:t>
            </a:r>
            <a:r>
              <a:rPr lang="en-GB" i="1"/>
              <a:t>many</a:t>
            </a:r>
            <a:r>
              <a:rPr lang="en-GB"/>
              <a:t> strategies, appropriate for different environments.</a:t>
            </a:r>
            <a:br>
              <a:rPr lang="en-GB"/>
            </a:br>
            <a:endParaRPr lang="en-GB"/>
          </a:p>
          <a:p>
            <a:pPr marL="457200" lvl="0" indent="-381000" rtl="0">
              <a:spcBef>
                <a:spcPts val="0"/>
              </a:spcBef>
              <a:buSzPct val="100000"/>
              <a:buChar char="●"/>
            </a:pPr>
            <a:r>
              <a:rPr lang="en-GB" sz="2400"/>
              <a:t>The length of the horizon can differ.</a:t>
            </a:r>
          </a:p>
          <a:p>
            <a:pPr marL="457200" lvl="0" indent="-381000" rtl="0">
              <a:spcBef>
                <a:spcPts val="0"/>
              </a:spcBef>
              <a:buSzPct val="100000"/>
              <a:buChar char="●"/>
            </a:pPr>
            <a:r>
              <a:rPr lang="en-GB" sz="2400"/>
              <a:t>The arms can differ in a number of ways.</a:t>
            </a:r>
          </a:p>
          <a:p>
            <a:pPr marL="914400" lvl="1" indent="-342900" rtl="0">
              <a:spcBef>
                <a:spcPts val="0"/>
              </a:spcBef>
              <a:buSzPct val="100000"/>
              <a:buChar char="○"/>
            </a:pPr>
            <a:r>
              <a:rPr lang="en-GB" sz="1800"/>
              <a:t>Gaps, variance, distributions, number, heterogeneity.</a:t>
            </a:r>
          </a:p>
          <a:p>
            <a:pPr marL="914400" lvl="1" indent="-342900" rtl="0">
              <a:spcBef>
                <a:spcPts val="0"/>
              </a:spcBef>
              <a:buSzPct val="100000"/>
              <a:buChar char="○"/>
            </a:pPr>
            <a:r>
              <a:rPr lang="en-GB" sz="1800"/>
              <a:t>Example worlds pictured below as normally distributed, but can be any distribution.</a:t>
            </a:r>
          </a:p>
          <a:p>
            <a:pPr lvl="0" rtl="0">
              <a:spcBef>
                <a:spcPts val="0"/>
              </a:spcBef>
              <a:buNone/>
            </a:pPr>
            <a:endParaRPr sz="1400"/>
          </a:p>
          <a:p>
            <a:pPr lvl="0" rtl="0">
              <a:spcBef>
                <a:spcPts val="0"/>
              </a:spcBef>
              <a:buNone/>
            </a:pPr>
            <a:endParaRPr sz="2400"/>
          </a:p>
        </p:txBody>
      </p:sp>
      <p:sp>
        <p:nvSpPr>
          <p:cNvPr id="108" name="Shape 10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7</a:t>
            </a:fld>
            <a:endParaRPr lang="en-GB"/>
          </a:p>
        </p:txBody>
      </p:sp>
      <p:pic>
        <p:nvPicPr>
          <p:cNvPr id="109" name="Shape 109"/>
          <p:cNvPicPr preferRelativeResize="0"/>
          <p:nvPr/>
        </p:nvPicPr>
        <p:blipFill>
          <a:blip r:embed="rId3">
            <a:alphaModFix/>
          </a:blip>
          <a:stretch>
            <a:fillRect/>
          </a:stretch>
        </p:blipFill>
        <p:spPr>
          <a:xfrm>
            <a:off x="-3280172" y="3617917"/>
            <a:ext cx="2758349" cy="1372290"/>
          </a:xfrm>
          <a:prstGeom prst="rect">
            <a:avLst/>
          </a:prstGeom>
          <a:noFill/>
          <a:ln>
            <a:noFill/>
          </a:ln>
        </p:spPr>
      </p:pic>
      <p:pic>
        <p:nvPicPr>
          <p:cNvPr id="110" name="Shape 110"/>
          <p:cNvPicPr preferRelativeResize="0"/>
          <p:nvPr/>
        </p:nvPicPr>
        <p:blipFill>
          <a:blip r:embed="rId4">
            <a:alphaModFix/>
          </a:blip>
          <a:stretch>
            <a:fillRect/>
          </a:stretch>
        </p:blipFill>
        <p:spPr>
          <a:xfrm>
            <a:off x="241075" y="3429030"/>
            <a:ext cx="2758350" cy="1379175"/>
          </a:xfrm>
          <a:prstGeom prst="rect">
            <a:avLst/>
          </a:prstGeom>
          <a:noFill/>
          <a:ln>
            <a:noFill/>
          </a:ln>
        </p:spPr>
      </p:pic>
      <p:pic>
        <p:nvPicPr>
          <p:cNvPr id="111" name="Shape 111"/>
          <p:cNvPicPr preferRelativeResize="0"/>
          <p:nvPr/>
        </p:nvPicPr>
        <p:blipFill>
          <a:blip r:embed="rId5">
            <a:alphaModFix/>
          </a:blip>
          <a:stretch>
            <a:fillRect/>
          </a:stretch>
        </p:blipFill>
        <p:spPr>
          <a:xfrm>
            <a:off x="3074347" y="3432473"/>
            <a:ext cx="2758349" cy="1372290"/>
          </a:xfrm>
          <a:prstGeom prst="rect">
            <a:avLst/>
          </a:prstGeom>
          <a:noFill/>
          <a:ln>
            <a:noFill/>
          </a:ln>
        </p:spPr>
      </p:pic>
      <p:pic>
        <p:nvPicPr>
          <p:cNvPr id="112" name="Shape 112"/>
          <p:cNvPicPr preferRelativeResize="0"/>
          <p:nvPr/>
        </p:nvPicPr>
        <p:blipFill>
          <a:blip r:embed="rId6">
            <a:alphaModFix/>
          </a:blip>
          <a:stretch>
            <a:fillRect/>
          </a:stretch>
        </p:blipFill>
        <p:spPr>
          <a:xfrm>
            <a:off x="5915955" y="3430174"/>
            <a:ext cx="2758348" cy="137688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Complications of the Multi-Armed Bandit</a:t>
            </a:r>
          </a:p>
        </p:txBody>
      </p:sp>
      <p:sp>
        <p:nvSpPr>
          <p:cNvPr id="118" name="Shape 118"/>
          <p:cNvSpPr txBox="1">
            <a:spLocks noGrp="1"/>
          </p:cNvSpPr>
          <p:nvPr>
            <p:ph type="body" idx="1"/>
          </p:nvPr>
        </p:nvSpPr>
        <p:spPr>
          <a:xfrm>
            <a:off x="460950" y="980525"/>
            <a:ext cx="8222100" cy="2710200"/>
          </a:xfrm>
          <a:prstGeom prst="rect">
            <a:avLst/>
          </a:prstGeom>
          <a:ln>
            <a:noFill/>
          </a:ln>
        </p:spPr>
        <p:txBody>
          <a:bodyPr lIns="91425" tIns="91425" rIns="91425" bIns="91425" anchor="t" anchorCtr="0">
            <a:noAutofit/>
          </a:bodyPr>
          <a:lstStyle/>
          <a:p>
            <a:pPr rtl="0">
              <a:spcBef>
                <a:spcPts val="0"/>
              </a:spcBef>
              <a:buNone/>
            </a:pPr>
            <a:r>
              <a:rPr lang="en-GB" sz="1800"/>
              <a:t>There are many, many possible complicating factors </a:t>
            </a:r>
            <a:r>
              <a:rPr lang="en-GB"/>
              <a:t>which</a:t>
            </a:r>
            <a:r>
              <a:rPr lang="en-GB" sz="1800"/>
              <a:t> make the bandit problem "more interesting" for particular applications.</a:t>
            </a:r>
          </a:p>
          <a:p>
            <a:pPr lvl="0" rtl="0">
              <a:spcBef>
                <a:spcPts val="0"/>
              </a:spcBef>
              <a:buNone/>
            </a:pPr>
            <a:endParaRPr/>
          </a:p>
          <a:p>
            <a:pPr marL="457200" lvl="0" indent="-342900" rtl="0">
              <a:spcBef>
                <a:spcPts val="0"/>
              </a:spcBef>
              <a:buClr>
                <a:srgbClr val="000000"/>
              </a:buClr>
              <a:buSzPct val="100000"/>
              <a:buChar char="●"/>
            </a:pPr>
            <a:r>
              <a:rPr lang="en-GB" sz="1800" b="1">
                <a:solidFill>
                  <a:srgbClr val="000000"/>
                </a:solidFill>
              </a:rPr>
              <a:t>Nonstationarity or "drift": </a:t>
            </a:r>
            <a:r>
              <a:rPr lang="en-GB" sz="1800">
                <a:solidFill>
                  <a:srgbClr val="000000"/>
                </a:solidFill>
              </a:rPr>
              <a:t>nonstationary bandits</a:t>
            </a:r>
          </a:p>
          <a:p>
            <a:pPr marL="457200" marR="0" lvl="0" indent="-342900" algn="l" rtl="0">
              <a:lnSpc>
                <a:spcPct val="100000"/>
              </a:lnSpc>
              <a:spcBef>
                <a:spcPts val="480"/>
              </a:spcBef>
              <a:spcAft>
                <a:spcPts val="0"/>
              </a:spcAft>
              <a:buClr>
                <a:srgbClr val="000000"/>
              </a:buClr>
              <a:buSzPct val="100000"/>
              <a:buFont typeface="Arial"/>
              <a:buChar char="●"/>
            </a:pPr>
            <a:r>
              <a:rPr lang="en-GB" sz="1800" b="1">
                <a:solidFill>
                  <a:srgbClr val="000000"/>
                </a:solidFill>
              </a:rPr>
              <a:t>Available context and covariates: </a:t>
            </a:r>
            <a:r>
              <a:rPr lang="en-GB" sz="1800">
                <a:solidFill>
                  <a:srgbClr val="000000"/>
                </a:solidFill>
              </a:rPr>
              <a:t>contextual bandits</a:t>
            </a:r>
          </a:p>
          <a:p>
            <a:pPr marL="457200" marR="0" lvl="0" indent="-342900" algn="l" rtl="0">
              <a:lnSpc>
                <a:spcPct val="100000"/>
              </a:lnSpc>
              <a:spcBef>
                <a:spcPts val="480"/>
              </a:spcBef>
              <a:spcAft>
                <a:spcPts val="0"/>
              </a:spcAft>
              <a:buClr>
                <a:srgbClr val="434343"/>
              </a:buClr>
              <a:buSzPct val="100000"/>
              <a:buFont typeface="Arial"/>
              <a:buChar char="●"/>
            </a:pPr>
            <a:r>
              <a:rPr lang="en-GB" sz="1800">
                <a:solidFill>
                  <a:srgbClr val="434343"/>
                </a:solidFill>
              </a:rPr>
              <a:t>Continuous bandits</a:t>
            </a:r>
          </a:p>
          <a:p>
            <a:pPr marL="457200" marR="0" lvl="0" indent="-342900" algn="l" rtl="0">
              <a:lnSpc>
                <a:spcPct val="100000"/>
              </a:lnSpc>
              <a:spcBef>
                <a:spcPts val="480"/>
              </a:spcBef>
              <a:spcAft>
                <a:spcPts val="0"/>
              </a:spcAft>
              <a:buClr>
                <a:srgbClr val="434343"/>
              </a:buClr>
              <a:buSzPct val="100000"/>
              <a:buFont typeface="Arial"/>
              <a:buChar char="●"/>
            </a:pPr>
            <a:r>
              <a:rPr lang="en-GB" sz="1800">
                <a:solidFill>
                  <a:srgbClr val="434343"/>
                </a:solidFill>
              </a:rPr>
              <a:t>Adversarial bandits</a:t>
            </a:r>
          </a:p>
          <a:p>
            <a:pPr marL="457200" lvl="0" indent="-342900" rtl="0">
              <a:spcBef>
                <a:spcPts val="0"/>
              </a:spcBef>
              <a:buClr>
                <a:srgbClr val="434343"/>
              </a:buClr>
              <a:buSzPct val="100000"/>
              <a:buChar char="●"/>
            </a:pPr>
            <a:r>
              <a:rPr lang="en-GB" sz="1800">
                <a:solidFill>
                  <a:srgbClr val="434343"/>
                </a:solidFill>
              </a:rPr>
              <a:t>Feedback delayed bandits</a:t>
            </a:r>
          </a:p>
          <a:p>
            <a:pPr marL="457200" lvl="0" indent="-342900" rtl="0">
              <a:spcBef>
                <a:spcPts val="0"/>
              </a:spcBef>
              <a:buClr>
                <a:srgbClr val="434343"/>
              </a:buClr>
              <a:buSzPct val="100000"/>
              <a:buChar char="●"/>
            </a:pPr>
            <a:r>
              <a:rPr lang="en-GB" sz="1800">
                <a:solidFill>
                  <a:srgbClr val="434343"/>
                </a:solidFill>
              </a:rPr>
              <a:t>Cost-aware bandits</a:t>
            </a:r>
          </a:p>
          <a:p>
            <a:pPr marL="914400" lvl="1" indent="-342900" rtl="0">
              <a:spcBef>
                <a:spcPts val="0"/>
              </a:spcBef>
              <a:buClr>
                <a:srgbClr val="434343"/>
              </a:buClr>
              <a:buSzPct val="100000"/>
              <a:buChar char="○"/>
            </a:pPr>
            <a:r>
              <a:rPr lang="en-GB" sz="1800">
                <a:solidFill>
                  <a:srgbClr val="434343"/>
                </a:solidFill>
              </a:rPr>
              <a:t>Budget-constrained bandits</a:t>
            </a:r>
          </a:p>
          <a:p>
            <a:pPr marL="914400" lvl="1" indent="-342900" rtl="0">
              <a:spcBef>
                <a:spcPts val="0"/>
              </a:spcBef>
              <a:buClr>
                <a:srgbClr val="434343"/>
              </a:buClr>
              <a:buSzPct val="100000"/>
              <a:buChar char="○"/>
            </a:pPr>
            <a:r>
              <a:rPr lang="en-GB" sz="1800">
                <a:solidFill>
                  <a:srgbClr val="434343"/>
                </a:solidFill>
              </a:rPr>
              <a:t>Switching cost bandits</a:t>
            </a:r>
          </a:p>
          <a:p>
            <a:pPr marL="457200" lvl="0" indent="-342900" rtl="0">
              <a:spcBef>
                <a:spcPts val="0"/>
              </a:spcBef>
              <a:buClr>
                <a:srgbClr val="434343"/>
              </a:buClr>
              <a:buSzPct val="100000"/>
              <a:buChar char="●"/>
            </a:pPr>
            <a:r>
              <a:rPr lang="en-GB" sz="1800">
                <a:solidFill>
                  <a:srgbClr val="434343"/>
                </a:solidFill>
              </a:rPr>
              <a:t>Multiple</a:t>
            </a:r>
            <a:r>
              <a:rPr lang="en-GB">
                <a:solidFill>
                  <a:srgbClr val="434343"/>
                </a:solidFill>
              </a:rPr>
              <a:t>-</a:t>
            </a:r>
            <a:r>
              <a:rPr lang="en-GB" sz="1800">
                <a:solidFill>
                  <a:srgbClr val="434343"/>
                </a:solidFill>
              </a:rPr>
              <a:t>play bandits</a:t>
            </a:r>
          </a:p>
          <a:p>
            <a:pPr>
              <a:spcBef>
                <a:spcPts val="0"/>
              </a:spcBef>
              <a:buNone/>
            </a:pPr>
            <a:endParaRPr sz="1800"/>
          </a:p>
        </p:txBody>
      </p:sp>
      <p:sp>
        <p:nvSpPr>
          <p:cNvPr id="119" name="Shape 11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8</a:t>
            </a:fld>
            <a:endParaRPr lang="en-GB"/>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0"/>
            <a:ext cx="8222100" cy="767699"/>
          </a:xfrm>
          <a:prstGeom prst="rect">
            <a:avLst/>
          </a:prstGeom>
        </p:spPr>
        <p:txBody>
          <a:bodyPr lIns="91425" tIns="91425" rIns="91425" bIns="91425" anchor="b" anchorCtr="0">
            <a:noAutofit/>
          </a:bodyPr>
          <a:lstStyle/>
          <a:p>
            <a:pPr>
              <a:spcBef>
                <a:spcPts val="0"/>
              </a:spcBef>
              <a:buNone/>
            </a:pPr>
            <a:r>
              <a:rPr lang="en-GB"/>
              <a:t>Application Areas</a:t>
            </a:r>
          </a:p>
        </p:txBody>
      </p:sp>
      <p:sp>
        <p:nvSpPr>
          <p:cNvPr id="125" name="Shape 125"/>
          <p:cNvSpPr txBox="1">
            <a:spLocks noGrp="1"/>
          </p:cNvSpPr>
          <p:nvPr>
            <p:ph type="body" idx="1"/>
          </p:nvPr>
        </p:nvSpPr>
        <p:spPr>
          <a:xfrm>
            <a:off x="460950" y="980525"/>
            <a:ext cx="8222100" cy="2710200"/>
          </a:xfrm>
          <a:prstGeom prst="rect">
            <a:avLst/>
          </a:prstGeom>
        </p:spPr>
        <p:txBody>
          <a:bodyPr lIns="91425" tIns="91425" rIns="91425" bIns="91425" anchor="t" anchorCtr="0">
            <a:noAutofit/>
          </a:bodyPr>
          <a:lstStyle/>
          <a:p>
            <a:pPr rtl="0">
              <a:spcBef>
                <a:spcPts val="0"/>
              </a:spcBef>
              <a:buNone/>
            </a:pPr>
            <a:r>
              <a:rPr lang="en-GB" sz="2400"/>
              <a:t>The casino example is just a great story. Why do we really care about multi-armed bandits? There are </a:t>
            </a:r>
            <a:r>
              <a:rPr lang="en-GB" sz="2400" b="1"/>
              <a:t>many</a:t>
            </a:r>
            <a:r>
              <a:rPr lang="en-GB" sz="2400"/>
              <a:t> applications.</a:t>
            </a:r>
          </a:p>
          <a:p>
            <a:pPr marL="457200" lvl="0" indent="-228600" rtl="0">
              <a:spcBef>
                <a:spcPts val="0"/>
              </a:spcBef>
              <a:buChar char="●"/>
            </a:pPr>
            <a:r>
              <a:rPr lang="en-GB" sz="2400"/>
              <a:t>Clinical trials. </a:t>
            </a:r>
            <a:r>
              <a:rPr lang="en-GB"/>
              <a:t/>
            </a:r>
            <a:br>
              <a:rPr lang="en-GB"/>
            </a:br>
            <a:r>
              <a:rPr lang="en-GB" sz="1400"/>
              <a:t>This is a space where the cost of "wrong" trials in our experiments can be very high (people's lives!). Bandits can provide a lower cost for identifying between two competing drugs.</a:t>
            </a:r>
          </a:p>
          <a:p>
            <a:pPr marL="457200" lvl="0" indent="-228600" rtl="0">
              <a:spcBef>
                <a:spcPts val="0"/>
              </a:spcBef>
              <a:buChar char="●"/>
            </a:pPr>
            <a:r>
              <a:rPr lang="en-GB" sz="2400"/>
              <a:t>Adaptive routing.</a:t>
            </a:r>
            <a:r>
              <a:rPr lang="en-GB" sz="1400"/>
              <a:t/>
            </a:r>
            <a:br>
              <a:rPr lang="en-GB" sz="1400"/>
            </a:br>
            <a:r>
              <a:rPr lang="en-GB" sz="1400"/>
              <a:t>The problem of identifying the best route through a network.</a:t>
            </a:r>
          </a:p>
          <a:p>
            <a:pPr marL="457200" lvl="0" indent="-317500" rtl="0">
              <a:spcBef>
                <a:spcPts val="0"/>
              </a:spcBef>
              <a:buSzPct val="58333"/>
              <a:buChar char="●"/>
            </a:pPr>
            <a:r>
              <a:rPr lang="en-GB" sz="2400"/>
              <a:t>Employee allocation.</a:t>
            </a:r>
            <a:r>
              <a:rPr lang="en-GB"/>
              <a:t/>
            </a:r>
            <a:br>
              <a:rPr lang="en-GB"/>
            </a:br>
            <a:r>
              <a:rPr lang="en-GB" sz="1400"/>
              <a:t>In almost any context where performance can be measured, employee performance on a task can be modeled as an experiment with the continual goal of maximizing their performance.</a:t>
            </a:r>
          </a:p>
        </p:txBody>
      </p:sp>
      <p:sp>
        <p:nvSpPr>
          <p:cNvPr id="126" name="Shape 12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9</a:t>
            </a:fld>
            <a:endParaRPr lang="en-GB"/>
          </a:p>
        </p:txBody>
      </p:sp>
    </p:spTree>
  </p:cSld>
  <p:clrMapOvr>
    <a:masterClrMapping/>
  </p:clrMapOvr>
  <p:transition spd="slow">
    <p:cut/>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6193</Words>
  <Application>Microsoft Office PowerPoint</Application>
  <PresentationFormat>On-screen Show (16:9)</PresentationFormat>
  <Paragraphs>545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Roboto</vt:lpstr>
      <vt:lpstr>Oswald</vt:lpstr>
      <vt:lpstr>material</vt:lpstr>
      <vt:lpstr>               </vt:lpstr>
      <vt:lpstr>Outline</vt:lpstr>
      <vt:lpstr>What is the multi-armed bandit?</vt:lpstr>
      <vt:lpstr>Bandits, continued.</vt:lpstr>
      <vt:lpstr>Regret</vt:lpstr>
      <vt:lpstr>Playing Strategy (example): ɛ-first (Auer et al. 2002)</vt:lpstr>
      <vt:lpstr>Strategies, Environments and Complications</vt:lpstr>
      <vt:lpstr>Complications of the Multi-Armed Bandit</vt:lpstr>
      <vt:lpstr>Application Areas</vt:lpstr>
      <vt:lpstr>Application Areas, continued.</vt:lpstr>
      <vt:lpstr>Bandits for Online Marketing</vt:lpstr>
      <vt:lpstr>What sort of experiments?</vt:lpstr>
      <vt:lpstr>What already exists?</vt:lpstr>
      <vt:lpstr>Multi-Armed Bandits Solve This</vt:lpstr>
      <vt:lpstr>So, I set out to build it...</vt:lpstr>
      <vt:lpstr>Nonstationarity: "Help, the World Changes!"</vt:lpstr>
      <vt:lpstr>Nonstationarity, continued.</vt:lpstr>
      <vt:lpstr>Nonstationarity, continued.</vt:lpstr>
      <vt:lpstr>Some ideas from econometrics.</vt:lpstr>
      <vt:lpstr>Ideas from econometrics, continued.</vt:lpstr>
      <vt:lpstr>Regression, WLS and the MAB</vt:lpstr>
      <vt:lpstr>LinUCB (Li et al. 2010)</vt:lpstr>
      <vt:lpstr>Thompson Sampling (Thompson 1933, May et al. 2011) </vt:lpstr>
      <vt:lpstr>LinTS: Linear Thompson Sampler (Burtini et al. 2015)</vt:lpstr>
      <vt:lpstr>Introducing WLS to LinTS (Burtini et al. 2015)</vt:lpstr>
      <vt:lpstr>Weighting Procedure (Burtini et al. 2015)</vt:lpstr>
      <vt:lpstr>PowerPoint Presentation</vt:lpstr>
      <vt:lpstr>PowerPoint Presentation</vt:lpstr>
      <vt:lpstr>Definitions of Regret (Burtini et al., 2015b)</vt:lpstr>
      <vt:lpstr>Statistical Regret for Applications (Burtini et al., 2015b)</vt:lpstr>
      <vt:lpstr>How to Compute Statistical Regret (Burtini et al., 2015b)</vt:lpstr>
      <vt:lpstr>I did a lot of other stuff...</vt:lpstr>
      <vt:lpstr>I did a lot of other stuff... (continued)</vt:lpstr>
      <vt:lpstr>...and there's still a lot of questions!</vt:lpstr>
      <vt:lpstr>PowerPoint Presentation</vt:lpstr>
      <vt:lpstr>Appendix on Efficient Sampling</vt:lpstr>
      <vt:lpstr>Efficient Nonsymmetric Sampling</vt:lpstr>
      <vt:lpstr>PowerPoint Presentation</vt:lpstr>
      <vt:lpstr>Appendix on Even More Research Questions</vt:lpstr>
      <vt:lpstr>Example Web Experiments</vt:lpstr>
      <vt:lpstr>Simple Optimistic Sampler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Ramon Lawrence</dc:creator>
  <cp:lastModifiedBy>Ramon Lawrence</cp:lastModifiedBy>
  <cp:revision>1</cp:revision>
  <dcterms:modified xsi:type="dcterms:W3CDTF">2015-10-06T18:44:51Z</dcterms:modified>
</cp:coreProperties>
</file>