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2" r:id="rId9"/>
    <p:sldId id="265" r:id="rId10"/>
    <p:sldId id="267" r:id="rId11"/>
    <p:sldId id="266" r:id="rId12"/>
    <p:sldId id="268" r:id="rId13"/>
    <p:sldId id="269" r:id="rId14"/>
    <p:sldId id="274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>
      <p:cViewPr>
        <p:scale>
          <a:sx n="64" d="100"/>
          <a:sy n="64" d="100"/>
        </p:scale>
        <p:origin x="-155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ny\Desktop\honors_research\data\game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800" b="1" i="0" u="none" strike="noStrike" baseline="0">
                <a:effectLst/>
              </a:rPr>
              <a:t>ε-</a:t>
            </a:r>
            <a:r>
              <a:rPr lang="en-CA" sz="1800" b="1" i="0" u="none" strike="noStrike" baseline="0">
                <a:effectLst/>
              </a:rPr>
              <a:t>Greedy Algorithm </a:t>
            </a:r>
            <a:br>
              <a:rPr lang="en-CA" sz="1800" b="1" i="0" u="none" strike="noStrike" baseline="0">
                <a:effectLst/>
              </a:rPr>
            </a:br>
            <a:endParaRPr lang="en-CA"/>
          </a:p>
        </c:rich>
      </c:tx>
      <c:layout>
        <c:manualLayout>
          <c:xMode val="edge"/>
          <c:yMode val="edge"/>
          <c:x val="0.2616539044820882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524616842554415"/>
          <c:y val="0.14839129483814523"/>
          <c:w val="0.65699695855598395"/>
          <c:h val="0.8002081510644503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gamedata!$J$1</c:f>
              <c:strCache>
                <c:ptCount val="1"/>
                <c:pt idx="0">
                  <c:v>Forest</c:v>
                </c:pt>
              </c:strCache>
            </c:strRef>
          </c:tx>
          <c:xVal>
            <c:numRef>
              <c:f>gamedata!$H$2:$H$43</c:f>
              <c:numCache>
                <c:formatCode>General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gamedata!$J$2:$J$43</c:f>
              <c:numCache>
                <c:formatCode>General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13</c:v>
                </c:pt>
                <c:pt idx="20">
                  <c:v>14</c:v>
                </c:pt>
                <c:pt idx="21">
                  <c:v>15</c:v>
                </c:pt>
                <c:pt idx="22">
                  <c:v>16</c:v>
                </c:pt>
                <c:pt idx="23">
                  <c:v>17</c:v>
                </c:pt>
                <c:pt idx="24">
                  <c:v>18</c:v>
                </c:pt>
                <c:pt idx="25">
                  <c:v>19</c:v>
                </c:pt>
                <c:pt idx="26">
                  <c:v>20</c:v>
                </c:pt>
                <c:pt idx="27">
                  <c:v>21</c:v>
                </c:pt>
                <c:pt idx="28">
                  <c:v>22</c:v>
                </c:pt>
                <c:pt idx="29">
                  <c:v>23</c:v>
                </c:pt>
                <c:pt idx="30">
                  <c:v>24</c:v>
                </c:pt>
                <c:pt idx="31">
                  <c:v>25</c:v>
                </c:pt>
                <c:pt idx="32">
                  <c:v>26</c:v>
                </c:pt>
                <c:pt idx="33">
                  <c:v>27</c:v>
                </c:pt>
                <c:pt idx="34">
                  <c:v>28</c:v>
                </c:pt>
                <c:pt idx="35">
                  <c:v>28</c:v>
                </c:pt>
                <c:pt idx="36">
                  <c:v>29</c:v>
                </c:pt>
                <c:pt idx="37">
                  <c:v>29</c:v>
                </c:pt>
                <c:pt idx="38">
                  <c:v>29</c:v>
                </c:pt>
                <c:pt idx="39">
                  <c:v>29</c:v>
                </c:pt>
                <c:pt idx="40">
                  <c:v>29</c:v>
                </c:pt>
                <c:pt idx="41">
                  <c:v>30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gamedata!$K$1</c:f>
              <c:strCache>
                <c:ptCount val="1"/>
                <c:pt idx="0">
                  <c:v>Winter</c:v>
                </c:pt>
              </c:strCache>
            </c:strRef>
          </c:tx>
          <c:xVal>
            <c:numRef>
              <c:f>gamedata!$H$2:$H$43</c:f>
              <c:numCache>
                <c:formatCode>General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gamedata!$K$2:$K$43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gamedata!$L$1</c:f>
              <c:strCache>
                <c:ptCount val="1"/>
                <c:pt idx="0">
                  <c:v>Lava</c:v>
                </c:pt>
              </c:strCache>
            </c:strRef>
          </c:tx>
          <c:xVal>
            <c:numRef>
              <c:f>gamedata!$H$2:$H$43</c:f>
              <c:numCache>
                <c:formatCode>General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gamedata!$L$2:$L$43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16192"/>
        <c:axId val="39698432"/>
      </c:scatterChart>
      <c:valAx>
        <c:axId val="3941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/>
                  <a:t>Iteration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698432"/>
        <c:crosses val="autoZero"/>
        <c:crossBetween val="midCat"/>
      </c:valAx>
      <c:valAx>
        <c:axId val="396984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CA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41619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F68B7-A91F-4E7C-86C0-34AFC0A05B9A}" type="datetimeFigureOut">
              <a:rPr lang="en-CA" smtClean="0"/>
              <a:t>26/04/2016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7D260-ACF7-421B-A20B-4D45873EA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888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92E7-4023-4E45-90FF-F6B4F470CF40}" type="datetime1">
              <a:rPr lang="en-CA" smtClean="0"/>
              <a:t>26/04/2016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6FCA-B9E7-4B27-AEFD-7C4275E21A80}" type="datetime1">
              <a:rPr lang="en-CA" smtClean="0"/>
              <a:t>26/04/2016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9BB9-5CD5-4701-BF3E-8ECB9321F7DD}" type="datetime1">
              <a:rPr lang="en-CA" smtClean="0"/>
              <a:t>26/04/2016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D5F3-DCED-4093-9584-B4E2AB6A8872}" type="datetime1">
              <a:rPr lang="en-CA" smtClean="0"/>
              <a:t>26/04/2016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8784-9ED1-4B0B-BD1F-DD14FFDFBB2D}" type="datetime1">
              <a:rPr lang="en-CA" smtClean="0"/>
              <a:t>26/04/2016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F5CE-3B1D-4E77-A445-CCE87726A0C7}" type="datetime1">
              <a:rPr lang="en-CA" smtClean="0"/>
              <a:t>26/04/2016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48D8-DFC2-4302-BD87-EA19AE3C4D3B}" type="datetime1">
              <a:rPr lang="en-CA" smtClean="0"/>
              <a:t>26/04/2016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4A18-8DEE-4FAE-911E-38D854C78A41}" type="datetime1">
              <a:rPr lang="en-CA" smtClean="0"/>
              <a:t>26/04/2016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98E-1E8A-4162-B357-FA28F90445C8}" type="datetime1">
              <a:rPr lang="en-CA" smtClean="0"/>
              <a:t>26/04/2016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873-3982-43F5-99B5-4D530BFE6ECC}" type="datetime1">
              <a:rPr lang="en-CA" smtClean="0"/>
              <a:t>26/04/2016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D5D8-DF3E-4032-A78A-6DEB3AFB9DEC}" type="datetime1">
              <a:rPr lang="en-CA" smtClean="0"/>
              <a:t>26/04/2016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446713-1389-4FCE-A5B5-B61FE7D3148B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25907C-37AA-4080-B869-3466652A597E}" type="datetime1">
              <a:rPr lang="en-CA" smtClean="0"/>
              <a:t>26/04/2016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446713-1389-4FCE-A5B5-B61FE7D3148B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Multi – Armed Bandit Application on </a:t>
            </a:r>
            <a:br>
              <a:rPr lang="en-CA" dirty="0" smtClean="0"/>
            </a:br>
            <a:r>
              <a:rPr lang="en-CA" dirty="0" smtClean="0"/>
              <a:t>Game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2996952"/>
            <a:ext cx="4672608" cy="838944"/>
          </a:xfrm>
        </p:spPr>
        <p:txBody>
          <a:bodyPr/>
          <a:lstStyle/>
          <a:p>
            <a:pPr algn="l"/>
            <a:r>
              <a:rPr lang="en-CA" dirty="0" smtClean="0"/>
              <a:t>By: Kenny </a:t>
            </a:r>
            <a:r>
              <a:rPr lang="en-CA" dirty="0" err="1" smtClean="0"/>
              <a:t>Raharjo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7" y="3501008"/>
            <a:ext cx="4541772" cy="45417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57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Multi-Armed Bandit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Bandit algorithm: basic </a:t>
            </a:r>
            <a:r>
              <a:rPr lang="en-CA" dirty="0" smtClean="0"/>
              <a:t>idea</a:t>
            </a:r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10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50143"/>
            <a:ext cx="7331709" cy="36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Multi-Armed Bandit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Bandit </a:t>
            </a:r>
            <a:r>
              <a:rPr lang="en-CA" dirty="0" smtClean="0"/>
              <a:t>algorithm: </a:t>
            </a:r>
            <a:r>
              <a:rPr lang="el-GR" dirty="0" smtClean="0"/>
              <a:t>ε-</a:t>
            </a:r>
            <a:r>
              <a:rPr lang="en-CA" dirty="0"/>
              <a:t>greedy </a:t>
            </a:r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  <a:p>
            <a:r>
              <a:rPr lang="en-CA" dirty="0" smtClean="0"/>
              <a:t>P(explore </a:t>
            </a:r>
            <a:r>
              <a:rPr lang="en-CA" dirty="0" smtClean="0"/>
              <a:t>choices) = </a:t>
            </a:r>
            <a:r>
              <a:rPr lang="el-GR" dirty="0" smtClean="0"/>
              <a:t>ε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P(exploit </a:t>
            </a:r>
            <a:r>
              <a:rPr lang="en-CA" dirty="0" smtClean="0"/>
              <a:t>best choice so far) = 1 </a:t>
            </a:r>
            <a:r>
              <a:rPr lang="en-CA" dirty="0" smtClean="0"/>
              <a:t>– </a:t>
            </a:r>
            <a:r>
              <a:rPr lang="el-GR" dirty="0" smtClean="0"/>
              <a:t>ε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Guarantee random behavior</a:t>
            </a:r>
          </a:p>
          <a:p>
            <a:endParaRPr lang="en-CA" dirty="0"/>
          </a:p>
          <a:p>
            <a:r>
              <a:rPr lang="en-CA" dirty="0" smtClean="0"/>
              <a:t>Common practice: Initial data (seed)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37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Multi-Armed Bandit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Pros:</a:t>
            </a:r>
          </a:p>
          <a:p>
            <a:pPr lvl="2"/>
            <a:r>
              <a:rPr lang="en-CA" dirty="0" smtClean="0"/>
              <a:t>Re-evaluate bad draws</a:t>
            </a:r>
          </a:p>
          <a:p>
            <a:pPr lvl="2"/>
            <a:r>
              <a:rPr lang="en-CA" dirty="0" smtClean="0"/>
              <a:t>No supervision </a:t>
            </a:r>
            <a:r>
              <a:rPr lang="en-CA" dirty="0" smtClean="0"/>
              <a:t>needed</a:t>
            </a:r>
          </a:p>
          <a:p>
            <a:pPr lvl="2"/>
            <a:endParaRPr lang="en-CA" dirty="0" smtClean="0"/>
          </a:p>
          <a:p>
            <a:pPr marL="667512" lvl="2" indent="0">
              <a:buNone/>
            </a:pPr>
            <a:endParaRPr lang="en-CA" dirty="0" smtClean="0"/>
          </a:p>
          <a:p>
            <a:r>
              <a:rPr lang="en-CA" dirty="0" smtClean="0"/>
              <a:t>Cons</a:t>
            </a:r>
            <a:r>
              <a:rPr lang="en-CA" dirty="0" smtClean="0"/>
              <a:t>:</a:t>
            </a:r>
          </a:p>
          <a:p>
            <a:pPr lvl="2"/>
            <a:r>
              <a:rPr lang="en-CA" dirty="0" smtClean="0"/>
              <a:t>Result focused</a:t>
            </a:r>
          </a:p>
          <a:p>
            <a:pPr lvl="2"/>
            <a:r>
              <a:rPr lang="en-CA" dirty="0" smtClean="0"/>
              <a:t>Does not explain </a:t>
            </a:r>
            <a:r>
              <a:rPr lang="en-CA" dirty="0" smtClean="0"/>
              <a:t>trends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0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Applying MAB to game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Dynamically changing content</a:t>
            </a:r>
          </a:p>
          <a:p>
            <a:pPr lvl="2"/>
            <a:r>
              <a:rPr lang="en-CA" dirty="0" smtClean="0"/>
              <a:t>Infinite Mario</a:t>
            </a:r>
          </a:p>
          <a:p>
            <a:pPr lvl="2"/>
            <a:r>
              <a:rPr lang="en-CA" dirty="0" smtClean="0"/>
              <a:t>Mario </a:t>
            </a:r>
            <a:r>
              <a:rPr lang="en-CA" dirty="0" smtClean="0"/>
              <a:t>Kart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MAB constantly improve game (difficult or design) over time</a:t>
            </a:r>
          </a:p>
          <a:p>
            <a:pPr lvl="1"/>
            <a:r>
              <a:rPr lang="en-CA" smtClean="0"/>
              <a:t>Maximize Satisfaction</a:t>
            </a:r>
            <a:endParaRPr lang="en-CA" dirty="0" smtClean="0"/>
          </a:p>
          <a:p>
            <a:pPr lvl="1"/>
            <a:r>
              <a:rPr lang="en-CA" dirty="0" smtClean="0"/>
              <a:t>Happy customers -&gt; $$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32" y="1700808"/>
            <a:ext cx="2915816" cy="24033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25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Study 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Simple, short retro RPG game (</a:t>
            </a:r>
            <a:r>
              <a:rPr lang="en-CA" dirty="0"/>
              <a:t>5</a:t>
            </a:r>
            <a:r>
              <a:rPr lang="en-CA" dirty="0" smtClean="0"/>
              <a:t>-7 minutes</a:t>
            </a:r>
            <a:r>
              <a:rPr lang="en-CA" dirty="0" smtClean="0"/>
              <a:t>)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Arms: different skin (aesthetic)</a:t>
            </a:r>
          </a:p>
          <a:p>
            <a:endParaRPr lang="en-CA" dirty="0"/>
          </a:p>
          <a:p>
            <a:r>
              <a:rPr lang="en-CA" dirty="0" smtClean="0"/>
              <a:t>Reward: Game </a:t>
            </a:r>
            <a:r>
              <a:rPr lang="en-CA" dirty="0" smtClean="0"/>
              <a:t>time</a:t>
            </a:r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  <a:p>
            <a:r>
              <a:rPr lang="en-CA" dirty="0" smtClean="0"/>
              <a:t>Compute  optimal skin</a:t>
            </a:r>
          </a:p>
          <a:p>
            <a:endParaRPr lang="en-CA" dirty="0"/>
          </a:p>
          <a:p>
            <a:r>
              <a:rPr lang="en-CA" dirty="0" smtClean="0"/>
              <a:t>One skin per game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  <a:p>
            <a:r>
              <a:rPr lang="en-CA" dirty="0" smtClean="0"/>
              <a:t>Data saved </a:t>
            </a:r>
            <a:r>
              <a:rPr lang="en-CA" dirty="0" smtClean="0"/>
              <a:t>in a database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87" y="2160240"/>
            <a:ext cx="1992217" cy="234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52" y="4509120"/>
            <a:ext cx="1986740" cy="23488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14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87" y="4509120"/>
            <a:ext cx="202927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0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Result and 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ε-</a:t>
            </a:r>
            <a:r>
              <a:rPr lang="en-CA" dirty="0"/>
              <a:t>Greedy </a:t>
            </a:r>
            <a:r>
              <a:rPr lang="en-CA" dirty="0" smtClean="0"/>
              <a:t>algorith</a:t>
            </a:r>
            <a:r>
              <a:rPr lang="en-CA" dirty="0"/>
              <a:t>m</a:t>
            </a:r>
          </a:p>
          <a:p>
            <a:endParaRPr lang="en-CA" dirty="0" smtClean="0"/>
          </a:p>
          <a:p>
            <a:r>
              <a:rPr lang="en-CA" dirty="0" smtClean="0"/>
              <a:t>Plot </a:t>
            </a:r>
            <a:r>
              <a:rPr lang="en-CA" dirty="0" smtClean="0"/>
              <a:t>Frequency VS Iteration #</a:t>
            </a:r>
          </a:p>
          <a:p>
            <a:endParaRPr lang="en-CA" dirty="0"/>
          </a:p>
          <a:p>
            <a:r>
              <a:rPr lang="en-CA" dirty="0" smtClean="0"/>
              <a:t>42 data points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Winner: Variant 0 (Forest</a:t>
            </a:r>
            <a:r>
              <a:rPr lang="en-CA" dirty="0" smtClean="0"/>
              <a:t>)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All options re-evaluated</a:t>
            </a:r>
          </a:p>
          <a:p>
            <a:endParaRPr lang="en-CA" dirty="0"/>
          </a:p>
          <a:p>
            <a:r>
              <a:rPr lang="en-CA" dirty="0" smtClean="0"/>
              <a:t>Could Improve by:</a:t>
            </a:r>
          </a:p>
          <a:p>
            <a:pPr lvl="1"/>
            <a:r>
              <a:rPr lang="en-CA" dirty="0" smtClean="0"/>
              <a:t>More samples</a:t>
            </a:r>
          </a:p>
          <a:p>
            <a:pPr lvl="1"/>
            <a:r>
              <a:rPr lang="en-CA" dirty="0" smtClean="0"/>
              <a:t>Reward as function of time and score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15</a:t>
            </a:fld>
            <a:endParaRPr lang="en-CA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241016"/>
              </p:ext>
            </p:extLst>
          </p:nvPr>
        </p:nvGraphicFramePr>
        <p:xfrm>
          <a:off x="4427984" y="1988840"/>
          <a:ext cx="4716016" cy="359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18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Q&amp;A</a:t>
            </a:r>
            <a:endParaRPr lang="en-CA" dirty="0"/>
          </a:p>
          <a:p>
            <a:r>
              <a:rPr lang="en-CA" dirty="0" smtClean="0"/>
              <a:t>Contact: KennyRaharjo@gmail.com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21695"/>
            <a:ext cx="7003539" cy="36363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58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10376"/>
          </a:xfrm>
        </p:spPr>
        <p:txBody>
          <a:bodyPr/>
          <a:lstStyle/>
          <a:p>
            <a:pPr algn="ctr"/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Problem scope and goals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Game development trend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Multi-armed </a:t>
            </a:r>
            <a:r>
              <a:rPr lang="en-CA" dirty="0" smtClean="0"/>
              <a:t>bandit (MAB) </a:t>
            </a:r>
            <a:r>
              <a:rPr lang="en-CA" dirty="0" smtClean="0"/>
              <a:t>introduction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Integrating MAB into game development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Project finding and results</a:t>
            </a:r>
            <a:br>
              <a:rPr lang="en-CA" dirty="0" smtClean="0"/>
            </a:b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Video Games rapidly developing</a:t>
            </a:r>
            <a:br>
              <a:rPr lang="en-CA" dirty="0" smtClean="0"/>
            </a:br>
            <a:endParaRPr lang="en-CA" dirty="0"/>
          </a:p>
          <a:p>
            <a:r>
              <a:rPr lang="en-CA" dirty="0" smtClean="0"/>
              <a:t>Current generation have shorter attention span</a:t>
            </a:r>
            <a:endParaRPr lang="en-CA" dirty="0"/>
          </a:p>
          <a:p>
            <a:pPr lvl="2"/>
            <a:r>
              <a:rPr lang="en-CA" dirty="0" smtClean="0"/>
              <a:t>Thanks technology!</a:t>
            </a:r>
          </a:p>
          <a:p>
            <a:endParaRPr lang="en-CA" dirty="0" smtClean="0"/>
          </a:p>
          <a:p>
            <a:r>
              <a:rPr lang="en-CA" dirty="0" smtClean="0"/>
              <a:t>Easily give up /frustrated on games.</a:t>
            </a:r>
          </a:p>
          <a:p>
            <a:pPr lvl="2"/>
            <a:r>
              <a:rPr lang="en-CA" dirty="0" smtClean="0"/>
              <a:t>Too hard</a:t>
            </a:r>
          </a:p>
          <a:p>
            <a:pPr lvl="2"/>
            <a:r>
              <a:rPr lang="en-CA" dirty="0" smtClean="0"/>
              <a:t>Repetitive</a:t>
            </a:r>
          </a:p>
          <a:p>
            <a:pPr lvl="2"/>
            <a:r>
              <a:rPr lang="en-CA" dirty="0" smtClean="0"/>
              <a:t>Boring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Challenge: Develop </a:t>
            </a:r>
            <a:r>
              <a:rPr lang="en-CA" dirty="0" smtClean="0"/>
              <a:t>engaging games</a:t>
            </a:r>
          </a:p>
          <a:p>
            <a:endParaRPr lang="en-CA" dirty="0"/>
          </a:p>
          <a:p>
            <a:r>
              <a:rPr lang="en-CA" dirty="0" smtClean="0"/>
              <a:t>Use MAB to optimize </a:t>
            </a:r>
            <a:r>
              <a:rPr lang="en-CA" dirty="0" smtClean="0"/>
              <a:t>happiness</a:t>
            </a:r>
          </a:p>
          <a:p>
            <a:pPr lvl="1"/>
            <a:r>
              <a:rPr lang="en-CA" dirty="0" smtClean="0"/>
              <a:t>Player satisfaction </a:t>
            </a:r>
            <a:r>
              <a:rPr lang="en-CA" dirty="0" smtClean="0"/>
              <a:t>-&gt; </a:t>
            </a:r>
            <a:r>
              <a:rPr lang="en-CA" dirty="0" smtClean="0"/>
              <a:t>Revenue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2978434"/>
            <a:ext cx="3353520" cy="26828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6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Why Game?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People play video games to :</a:t>
            </a:r>
            <a:endParaRPr lang="en-CA" dirty="0"/>
          </a:p>
          <a:p>
            <a:pPr lvl="1"/>
            <a:r>
              <a:rPr lang="en-CA" dirty="0" smtClean="0"/>
              <a:t>Destress</a:t>
            </a:r>
          </a:p>
          <a:p>
            <a:pPr lvl="1"/>
            <a:r>
              <a:rPr lang="en-CA" dirty="0" smtClean="0"/>
              <a:t>Pass time</a:t>
            </a:r>
          </a:p>
          <a:p>
            <a:pPr lvl="1"/>
            <a:r>
              <a:rPr lang="en-CA" dirty="0" smtClean="0"/>
              <a:t>Edutainment (Educational Entertainment)</a:t>
            </a:r>
          </a:p>
          <a:p>
            <a:pPr lvl="1"/>
            <a:r>
              <a:rPr lang="en-CA" dirty="0" smtClean="0"/>
              <a:t>Self – esteem boost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86" y="4433768"/>
            <a:ext cx="4346993" cy="2459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5147"/>
            <a:ext cx="3275856" cy="244285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3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Gaming Trend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35480"/>
            <a:ext cx="8291264" cy="4373840"/>
          </a:xfrm>
        </p:spPr>
        <p:txBody>
          <a:bodyPr>
            <a:normAutofit/>
          </a:bodyPr>
          <a:lstStyle/>
          <a:p>
            <a:r>
              <a:rPr lang="en-CA" dirty="0" smtClean="0"/>
              <a:t>Technology advancing rapidly</a:t>
            </a:r>
          </a:p>
          <a:p>
            <a:endParaRPr lang="en-CA" dirty="0" smtClean="0"/>
          </a:p>
          <a:p>
            <a:r>
              <a:rPr lang="en-CA" dirty="0"/>
              <a:t>Gaming has become a “norm</a:t>
            </a:r>
            <a:r>
              <a:rPr lang="en-CA" dirty="0" smtClean="0"/>
              <a:t>”</a:t>
            </a:r>
          </a:p>
          <a:p>
            <a:pPr lvl="1"/>
            <a:r>
              <a:rPr lang="en-CA" dirty="0" smtClean="0"/>
              <a:t>Smartphone availability</a:t>
            </a:r>
          </a:p>
          <a:p>
            <a:pPr lvl="1"/>
            <a:r>
              <a:rPr lang="en-CA" dirty="0" smtClean="0"/>
              <a:t>All ages</a:t>
            </a:r>
          </a:p>
          <a:p>
            <a:pPr lvl="1"/>
            <a:r>
              <a:rPr lang="en-CA" dirty="0" smtClean="0"/>
              <a:t>32% of phone time: games</a:t>
            </a:r>
          </a:p>
          <a:p>
            <a:endParaRPr lang="en-CA" dirty="0"/>
          </a:p>
          <a:p>
            <a:r>
              <a:rPr lang="en-CA" dirty="0" smtClean="0"/>
              <a:t>Nintendo</a:t>
            </a:r>
          </a:p>
          <a:p>
            <a:pPr lvl="1"/>
            <a:r>
              <a:rPr lang="en-CA" dirty="0" smtClean="0"/>
              <a:t>Console -&gt; Mobile</a:t>
            </a:r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97475"/>
            <a:ext cx="4286335" cy="34605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1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Gaming 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n-CA" dirty="0"/>
              <a:t>O</a:t>
            </a:r>
            <a:r>
              <a:rPr lang="en-CA" dirty="0" smtClean="0"/>
              <a:t>ffline games: hard to collect data and fix bugs.</a:t>
            </a:r>
          </a:p>
          <a:p>
            <a:pPr lvl="1"/>
            <a:r>
              <a:rPr lang="en-CA" dirty="0" smtClean="0"/>
              <a:t>Glitches and bugs will stay. Developers will pay.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/>
              <a:t>O</a:t>
            </a:r>
            <a:r>
              <a:rPr lang="en-CA" dirty="0" smtClean="0"/>
              <a:t>nline games: </a:t>
            </a:r>
            <a:r>
              <a:rPr lang="en-CA" dirty="0"/>
              <a:t>easy data </a:t>
            </a:r>
            <a:r>
              <a:rPr lang="en-CA" dirty="0" smtClean="0"/>
              <a:t>collection and bug patches</a:t>
            </a:r>
          </a:p>
          <a:p>
            <a:pPr lvl="1"/>
            <a:r>
              <a:rPr lang="en-CA" dirty="0" smtClean="0"/>
              <a:t>Bug fixes and </a:t>
            </a:r>
            <a:r>
              <a:rPr lang="en-CA" dirty="0" smtClean="0"/>
              <a:t>Downloadable Content (DLC)</a:t>
            </a:r>
            <a:endParaRPr lang="en-CA" dirty="0"/>
          </a:p>
          <a:p>
            <a:pPr marL="393192" lvl="1" indent="0">
              <a:buNone/>
            </a:pPr>
            <a:endParaRPr lang="en-CA" dirty="0"/>
          </a:p>
          <a:p>
            <a:r>
              <a:rPr lang="en-CA" dirty="0" smtClean="0"/>
              <a:t>Consumers: short attention span &amp; picky.</a:t>
            </a:r>
          </a:p>
          <a:p>
            <a:pPr lvl="1"/>
            <a:r>
              <a:rPr lang="en-CA" dirty="0" smtClean="0"/>
              <a:t>&lt; Goldfish attention span</a:t>
            </a:r>
          </a:p>
          <a:p>
            <a:pPr lvl="1"/>
            <a:r>
              <a:rPr lang="en-CA" dirty="0" smtClean="0"/>
              <a:t>Complain if game is bad</a:t>
            </a:r>
          </a:p>
          <a:p>
            <a:pPr marL="393192" lvl="1" indent="0">
              <a:buNone/>
            </a:pPr>
            <a:endParaRPr lang="en-CA" dirty="0" smtClean="0"/>
          </a:p>
          <a:p>
            <a:r>
              <a:rPr lang="en-CA" dirty="0" smtClean="0"/>
              <a:t>Solution?</a:t>
            </a:r>
            <a:endParaRPr lang="en-CA" dirty="0"/>
          </a:p>
          <a:p>
            <a:pPr marL="393192" lvl="1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91" y="5085184"/>
            <a:ext cx="4454483" cy="17693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8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Multi-Armed Bandit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Origin: Gambler in casino want to maximize winnings by playing slot </a:t>
            </a:r>
            <a:r>
              <a:rPr lang="en-CA" dirty="0" smtClean="0"/>
              <a:t>machines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/>
              <a:t>Balance exploration and exploitation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Objective: Given a set of K distinct arms, each with unknown reward distribution, find the maximum sum of rewards</a:t>
            </a:r>
            <a:r>
              <a:rPr lang="en-CA" dirty="0" smtClean="0"/>
              <a:t>.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Example: 3 slot machines</a:t>
            </a:r>
            <a:br>
              <a:rPr lang="en-CA" dirty="0" smtClean="0"/>
            </a:br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7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88" y="4581127"/>
            <a:ext cx="4597673" cy="227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Multi-Armed Bandit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Example: Restaurant example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lvl="1"/>
            <a:r>
              <a:rPr lang="en-CA" dirty="0" smtClean="0"/>
              <a:t>Arms: Restaurants</a:t>
            </a:r>
            <a:br>
              <a:rPr lang="en-CA" dirty="0" smtClean="0"/>
            </a:br>
            <a:endParaRPr lang="en-CA" dirty="0" smtClean="0"/>
          </a:p>
          <a:p>
            <a:pPr lvl="1"/>
            <a:r>
              <a:rPr lang="en-CA" dirty="0" smtClean="0"/>
              <a:t>Reward: Happiness</a:t>
            </a:r>
            <a:endParaRPr lang="en-CA" dirty="0" smtClean="0"/>
          </a:p>
          <a:p>
            <a:pPr marL="393192" lvl="1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Should </a:t>
            </a:r>
            <a:r>
              <a:rPr lang="en-CA" dirty="0" smtClean="0"/>
              <a:t>I:</a:t>
            </a:r>
          </a:p>
          <a:p>
            <a:pPr lvl="2"/>
            <a:r>
              <a:rPr lang="en-CA" dirty="0" smtClean="0"/>
              <a:t>Go to a new place to try?</a:t>
            </a:r>
          </a:p>
          <a:p>
            <a:pPr lvl="2"/>
            <a:r>
              <a:rPr lang="en-CA" dirty="0" smtClean="0"/>
              <a:t>Stick with best option?</a:t>
            </a:r>
            <a:endParaRPr lang="en-CA" dirty="0"/>
          </a:p>
          <a:p>
            <a:endParaRPr lang="en-C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7" y="4121656"/>
            <a:ext cx="4343403" cy="27363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9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Multi-Armed Bandit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Arms: Parameter choices</a:t>
            </a:r>
          </a:p>
          <a:p>
            <a:pPr lvl="1"/>
            <a:r>
              <a:rPr lang="en-CA" dirty="0" smtClean="0"/>
              <a:t>What you want to optimize</a:t>
            </a:r>
          </a:p>
          <a:p>
            <a:endParaRPr lang="en-CA" dirty="0"/>
          </a:p>
          <a:p>
            <a:r>
              <a:rPr lang="en-CA" dirty="0" smtClean="0"/>
              <a:t>Rewards: observed outcome</a:t>
            </a:r>
          </a:p>
          <a:p>
            <a:pPr lvl="1"/>
            <a:r>
              <a:rPr lang="en-CA" dirty="0" smtClean="0"/>
              <a:t>What you want to maximize</a:t>
            </a:r>
          </a:p>
          <a:p>
            <a:pPr lvl="1"/>
            <a:r>
              <a:rPr lang="en-CA" dirty="0" smtClean="0"/>
              <a:t>Might be a quantifiable value</a:t>
            </a:r>
          </a:p>
          <a:p>
            <a:pPr lvl="1"/>
            <a:r>
              <a:rPr lang="en-CA" dirty="0" smtClean="0"/>
              <a:t>Or a measure of happiness (Opportunity cost)</a:t>
            </a:r>
          </a:p>
          <a:p>
            <a:endParaRPr lang="en-CA" dirty="0"/>
          </a:p>
          <a:p>
            <a:r>
              <a:rPr lang="en-CA" dirty="0" smtClean="0"/>
              <a:t>Regret:  </a:t>
            </a:r>
            <a:r>
              <a:rPr lang="en-CA" dirty="0" smtClean="0"/>
              <a:t>Additional reward if started with optimal choice.</a:t>
            </a:r>
          </a:p>
          <a:p>
            <a:pPr lvl="1"/>
            <a:r>
              <a:rPr lang="en-CA" dirty="0" smtClean="0"/>
              <a:t>What </a:t>
            </a:r>
            <a:r>
              <a:rPr lang="en-CA" dirty="0"/>
              <a:t>you want to </a:t>
            </a:r>
            <a:r>
              <a:rPr lang="en-CA" dirty="0" smtClean="0"/>
              <a:t>minimize</a:t>
            </a:r>
          </a:p>
          <a:p>
            <a:pPr lvl="1"/>
            <a:r>
              <a:rPr lang="en-CA" dirty="0" smtClean="0"/>
              <a:t>MAB algorithms guarantee minimal </a:t>
            </a:r>
            <a:r>
              <a:rPr lang="en-CA" dirty="0" smtClean="0"/>
              <a:t>regret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6713-1389-4FCE-A5B5-B61FE7D3148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3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1391</TotalTime>
  <Words>283</Words>
  <Application>Microsoft Office PowerPoint</Application>
  <PresentationFormat>On-screen Show (4:3)</PresentationFormat>
  <Paragraphs>150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Multi – Armed Bandit Application on  Game Development</vt:lpstr>
      <vt:lpstr>Agenda</vt:lpstr>
      <vt:lpstr>Background</vt:lpstr>
      <vt:lpstr>Why Game?</vt:lpstr>
      <vt:lpstr>Gaming Trend</vt:lpstr>
      <vt:lpstr>Gaming Trend</vt:lpstr>
      <vt:lpstr>Multi-Armed Bandit</vt:lpstr>
      <vt:lpstr>Multi-Armed Bandit</vt:lpstr>
      <vt:lpstr>Multi-Armed Bandit</vt:lpstr>
      <vt:lpstr>Multi-Armed Bandit</vt:lpstr>
      <vt:lpstr>Multi-Armed Bandit</vt:lpstr>
      <vt:lpstr>Multi-Armed Bandit</vt:lpstr>
      <vt:lpstr>Applying MAB to game development</vt:lpstr>
      <vt:lpstr>Study Outline</vt:lpstr>
      <vt:lpstr>Result and Summary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puny</dc:creator>
  <cp:lastModifiedBy>puny</cp:lastModifiedBy>
  <cp:revision>75</cp:revision>
  <dcterms:created xsi:type="dcterms:W3CDTF">2016-04-23T18:57:16Z</dcterms:created>
  <dcterms:modified xsi:type="dcterms:W3CDTF">2016-04-26T20:16:28Z</dcterms:modified>
</cp:coreProperties>
</file>