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67"/>
  </p:notesMasterIdLst>
  <p:sldIdLst>
    <p:sldId id="358" r:id="rId2"/>
    <p:sldId id="256" r:id="rId3"/>
    <p:sldId id="359" r:id="rId4"/>
    <p:sldId id="257" r:id="rId5"/>
    <p:sldId id="265" r:id="rId6"/>
    <p:sldId id="269" r:id="rId7"/>
    <p:sldId id="360" r:id="rId8"/>
    <p:sldId id="303" r:id="rId9"/>
    <p:sldId id="268" r:id="rId10"/>
    <p:sldId id="361" r:id="rId11"/>
    <p:sldId id="345" r:id="rId12"/>
    <p:sldId id="347" r:id="rId13"/>
    <p:sldId id="346" r:id="rId14"/>
    <p:sldId id="348" r:id="rId15"/>
    <p:sldId id="362" r:id="rId16"/>
    <p:sldId id="277" r:id="rId17"/>
    <p:sldId id="278" r:id="rId18"/>
    <p:sldId id="279" r:id="rId19"/>
    <p:sldId id="349" r:id="rId20"/>
    <p:sldId id="350" r:id="rId21"/>
    <p:sldId id="351" r:id="rId22"/>
    <p:sldId id="352" r:id="rId23"/>
    <p:sldId id="281" r:id="rId24"/>
    <p:sldId id="282" r:id="rId25"/>
    <p:sldId id="283" r:id="rId26"/>
    <p:sldId id="285" r:id="rId27"/>
    <p:sldId id="286" r:id="rId28"/>
    <p:sldId id="353" r:id="rId29"/>
    <p:sldId id="354" r:id="rId30"/>
    <p:sldId id="355" r:id="rId31"/>
    <p:sldId id="289" r:id="rId32"/>
    <p:sldId id="290" r:id="rId33"/>
    <p:sldId id="356" r:id="rId34"/>
    <p:sldId id="291" r:id="rId35"/>
    <p:sldId id="292" r:id="rId36"/>
    <p:sldId id="294" r:id="rId37"/>
    <p:sldId id="357" r:id="rId38"/>
    <p:sldId id="295" r:id="rId39"/>
    <p:sldId id="296" r:id="rId40"/>
    <p:sldId id="344" r:id="rId41"/>
    <p:sldId id="297" r:id="rId42"/>
    <p:sldId id="305" r:id="rId43"/>
    <p:sldId id="306" r:id="rId44"/>
    <p:sldId id="308" r:id="rId45"/>
    <p:sldId id="307" r:id="rId46"/>
    <p:sldId id="311" r:id="rId47"/>
    <p:sldId id="312" r:id="rId48"/>
    <p:sldId id="314" r:id="rId49"/>
    <p:sldId id="316" r:id="rId50"/>
    <p:sldId id="317" r:id="rId51"/>
    <p:sldId id="320" r:id="rId52"/>
    <p:sldId id="321" r:id="rId53"/>
    <p:sldId id="323" r:id="rId54"/>
    <p:sldId id="325" r:id="rId55"/>
    <p:sldId id="327" r:id="rId56"/>
    <p:sldId id="330" r:id="rId57"/>
    <p:sldId id="332" r:id="rId58"/>
    <p:sldId id="333" r:id="rId59"/>
    <p:sldId id="336" r:id="rId60"/>
    <p:sldId id="339" r:id="rId61"/>
    <p:sldId id="342" r:id="rId62"/>
    <p:sldId id="343" r:id="rId63"/>
    <p:sldId id="364" r:id="rId64"/>
    <p:sldId id="363" r:id="rId65"/>
    <p:sldId id="309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A364CB-7520-47E9-9DEE-24E188099A7A}">
          <p14:sldIdLst>
            <p14:sldId id="358"/>
            <p14:sldId id="256"/>
            <p14:sldId id="359"/>
          </p14:sldIdLst>
        </p14:section>
        <p14:section name="Introduction" id="{AA3FA067-09D7-4982-9A0B-F7D2542FA6D9}">
          <p14:sldIdLst>
            <p14:sldId id="257"/>
            <p14:sldId id="265"/>
            <p14:sldId id="269"/>
            <p14:sldId id="360"/>
          </p14:sldIdLst>
        </p14:section>
        <p14:section name="Background" id="{DF65D2FF-BC68-4AB4-A6E9-DCB02C642D30}">
          <p14:sldIdLst>
            <p14:sldId id="303"/>
            <p14:sldId id="268"/>
            <p14:sldId id="361"/>
            <p14:sldId id="345"/>
            <p14:sldId id="347"/>
            <p14:sldId id="346"/>
            <p14:sldId id="348"/>
            <p14:sldId id="362"/>
            <p14:sldId id="277"/>
            <p14:sldId id="278"/>
            <p14:sldId id="279"/>
            <p14:sldId id="349"/>
            <p14:sldId id="350"/>
            <p14:sldId id="351"/>
            <p14:sldId id="352"/>
            <p14:sldId id="281"/>
            <p14:sldId id="282"/>
            <p14:sldId id="283"/>
            <p14:sldId id="285"/>
            <p14:sldId id="286"/>
            <p14:sldId id="353"/>
            <p14:sldId id="354"/>
            <p14:sldId id="355"/>
            <p14:sldId id="289"/>
            <p14:sldId id="290"/>
            <p14:sldId id="356"/>
            <p14:sldId id="291"/>
            <p14:sldId id="292"/>
            <p14:sldId id="294"/>
            <p14:sldId id="357"/>
            <p14:sldId id="295"/>
            <p14:sldId id="296"/>
            <p14:sldId id="344"/>
          </p14:sldIdLst>
        </p14:section>
        <p14:section name="Implementation" id="{F8CEAB70-15D4-43E9-A900-686DC116E442}">
          <p14:sldIdLst>
            <p14:sldId id="297"/>
          </p14:sldIdLst>
        </p14:section>
        <p14:section name="Results" id="{F6264899-2092-48B2-A5B7-93DE729DC494}">
          <p14:sldIdLst>
            <p14:sldId id="305"/>
            <p14:sldId id="306"/>
            <p14:sldId id="308"/>
            <p14:sldId id="307"/>
            <p14:sldId id="311"/>
            <p14:sldId id="312"/>
            <p14:sldId id="314"/>
            <p14:sldId id="316"/>
            <p14:sldId id="317"/>
            <p14:sldId id="320"/>
            <p14:sldId id="321"/>
            <p14:sldId id="323"/>
            <p14:sldId id="325"/>
            <p14:sldId id="327"/>
          </p14:sldIdLst>
        </p14:section>
        <p14:section name="Conclusions" id="{77158912-7862-4E4B-821C-2A0AE8E92481}">
          <p14:sldIdLst>
            <p14:sldId id="330"/>
            <p14:sldId id="332"/>
            <p14:sldId id="333"/>
            <p14:sldId id="336"/>
            <p14:sldId id="339"/>
            <p14:sldId id="342"/>
            <p14:sldId id="343"/>
            <p14:sldId id="364"/>
          </p14:sldIdLst>
        </p14:section>
        <p14:section name="Appendix" id="{EEA5D837-68AE-4DED-AFF3-E093FC0AD9BC}">
          <p14:sldIdLst>
            <p14:sldId id="363"/>
            <p14:sldId id="30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8"/>
    <a:srgbClr val="1D3955"/>
    <a:srgbClr val="CBC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586" autoAdjust="0"/>
  </p:normalViewPr>
  <p:slideViewPr>
    <p:cSldViewPr snapToGrid="0">
      <p:cViewPr>
        <p:scale>
          <a:sx n="120" d="100"/>
          <a:sy n="12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Relationship Id="rId4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Relationship Id="rId4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Relationship Id="rId4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Relationship Id="rId4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Relationship Id="rId4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 smtClean="0"/>
              <a:t>Time</a:t>
            </a:r>
            <a:endParaRPr lang="en-CA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410824706392529"/>
          <c:y val="0.12067677854474879"/>
          <c:w val="0.69302605303404796"/>
          <c:h val="0.70977863531848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Hash Teams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Sheet1!$C$3:$C$13</c:f>
              <c:numCache>
                <c:formatCode>General</c:formatCode>
                <c:ptCount val="11"/>
                <c:pt idx="0">
                  <c:v>50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500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2000</c:v>
                </c:pt>
                <c:pt idx="9">
                  <c:v>2500</c:v>
                </c:pt>
                <c:pt idx="10">
                  <c:v>3000</c:v>
                </c:pt>
              </c:numCache>
            </c:numRef>
          </c:xVal>
          <c:yVal>
            <c:numRef>
              <c:f>Sheet1!$A$3:$A$13</c:f>
              <c:numCache>
                <c:formatCode>General</c:formatCode>
                <c:ptCount val="11"/>
                <c:pt idx="0">
                  <c:v>235</c:v>
                </c:pt>
                <c:pt idx="1">
                  <c:v>250</c:v>
                </c:pt>
                <c:pt idx="2">
                  <c:v>248</c:v>
                </c:pt>
                <c:pt idx="3">
                  <c:v>250</c:v>
                </c:pt>
                <c:pt idx="4">
                  <c:v>248</c:v>
                </c:pt>
                <c:pt idx="5">
                  <c:v>240</c:v>
                </c:pt>
                <c:pt idx="6">
                  <c:v>238</c:v>
                </c:pt>
                <c:pt idx="7">
                  <c:v>235</c:v>
                </c:pt>
                <c:pt idx="8">
                  <c:v>215</c:v>
                </c:pt>
                <c:pt idx="9">
                  <c:v>200</c:v>
                </c:pt>
                <c:pt idx="10">
                  <c:v>200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Sheet1!$B$2</c:f>
              <c:strCache>
                <c:ptCount val="1"/>
                <c:pt idx="0">
                  <c:v>HHJ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Sheet1!$C$3:$C$13</c:f>
              <c:numCache>
                <c:formatCode>General</c:formatCode>
                <c:ptCount val="11"/>
                <c:pt idx="0">
                  <c:v>50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500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2000</c:v>
                </c:pt>
                <c:pt idx="9">
                  <c:v>2500</c:v>
                </c:pt>
                <c:pt idx="10">
                  <c:v>3000</c:v>
                </c:pt>
              </c:numCache>
            </c:numRef>
          </c:xVal>
          <c:yVal>
            <c:numRef>
              <c:f>Sheet1!$B$3:$B$13</c:f>
              <c:numCache>
                <c:formatCode>General</c:formatCode>
                <c:ptCount val="11"/>
                <c:pt idx="0">
                  <c:v>265</c:v>
                </c:pt>
                <c:pt idx="1">
                  <c:v>285</c:v>
                </c:pt>
                <c:pt idx="2">
                  <c:v>275</c:v>
                </c:pt>
                <c:pt idx="3">
                  <c:v>280</c:v>
                </c:pt>
                <c:pt idx="4">
                  <c:v>275</c:v>
                </c:pt>
                <c:pt idx="5">
                  <c:v>265</c:v>
                </c:pt>
                <c:pt idx="6">
                  <c:v>250</c:v>
                </c:pt>
                <c:pt idx="7">
                  <c:v>250</c:v>
                </c:pt>
                <c:pt idx="8">
                  <c:v>250</c:v>
                </c:pt>
                <c:pt idx="9">
                  <c:v>235</c:v>
                </c:pt>
                <c:pt idx="10">
                  <c:v>235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834496"/>
        <c:axId val="201836800"/>
      </c:scatterChart>
      <c:valAx>
        <c:axId val="201834496"/>
        <c:scaling>
          <c:orientation val="minMax"/>
          <c:max val="3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Memory Size (MB)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836800"/>
        <c:crosses val="autoZero"/>
        <c:crossBetween val="midCat"/>
        <c:majorUnit val="500"/>
        <c:minorUnit val="500"/>
      </c:valAx>
      <c:valAx>
        <c:axId val="20183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Time (Seconds)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8344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034568141381302"/>
          <c:y val="0.72937820342903537"/>
          <c:w val="0.36092102891549493"/>
          <c:h val="5.0812448165441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I/O Bytes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347812331623336"/>
          <c:y val="9.7911152669699048E-2"/>
          <c:w val="0.72558094335201684"/>
          <c:h val="0.693866103835729"/>
        </c:manualLayout>
      </c:layout>
      <c:scatterChart>
        <c:scatterStyle val="lineMarker"/>
        <c:varyColors val="0"/>
        <c:ser>
          <c:idx val="0"/>
          <c:order val="0"/>
          <c:tx>
            <c:strRef>
              <c:f>Summary!$O$8</c:f>
              <c:strCache>
                <c:ptCount val="1"/>
                <c:pt idx="0">
                  <c:v>DHJ Left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Summary!$P$2:$AA$2</c:f>
              <c:numCache>
                <c:formatCode>General</c:formatCode>
                <c:ptCount val="12"/>
                <c:pt idx="0">
                  <c:v>390.625</c:v>
                </c:pt>
                <c:pt idx="1">
                  <c:v>781.25</c:v>
                </c:pt>
                <c:pt idx="2">
                  <c:v>1171.875</c:v>
                </c:pt>
                <c:pt idx="3">
                  <c:v>1562.5</c:v>
                </c:pt>
                <c:pt idx="4">
                  <c:v>1953.125</c:v>
                </c:pt>
                <c:pt idx="5">
                  <c:v>2343.75</c:v>
                </c:pt>
                <c:pt idx="6">
                  <c:v>2734.375</c:v>
                </c:pt>
                <c:pt idx="7">
                  <c:v>3125</c:v>
                </c:pt>
                <c:pt idx="8">
                  <c:v>3515.625</c:v>
                </c:pt>
                <c:pt idx="9">
                  <c:v>3906.25</c:v>
                </c:pt>
                <c:pt idx="10">
                  <c:v>4296.875</c:v>
                </c:pt>
                <c:pt idx="11">
                  <c:v>4687.5</c:v>
                </c:pt>
              </c:numCache>
            </c:numRef>
          </c:xVal>
          <c:yVal>
            <c:numRef>
              <c:f>Summary!$P$8:$AA$8</c:f>
              <c:numCache>
                <c:formatCode>General</c:formatCode>
                <c:ptCount val="12"/>
                <c:pt idx="0">
                  <c:v>25302.9453125</c:v>
                </c:pt>
                <c:pt idx="1">
                  <c:v>22639.2890625</c:v>
                </c:pt>
                <c:pt idx="2">
                  <c:v>19974</c:v>
                </c:pt>
                <c:pt idx="3">
                  <c:v>17311.203125</c:v>
                </c:pt>
                <c:pt idx="4">
                  <c:v>14648.5625</c:v>
                </c:pt>
                <c:pt idx="5">
                  <c:v>11984.6484375</c:v>
                </c:pt>
                <c:pt idx="6">
                  <c:v>9322.2421875</c:v>
                </c:pt>
                <c:pt idx="7">
                  <c:v>6659.75</c:v>
                </c:pt>
                <c:pt idx="8">
                  <c:v>3995.2109375</c:v>
                </c:pt>
                <c:pt idx="9">
                  <c:v>1332.6796875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Summary!$O$9</c:f>
              <c:strCache>
                <c:ptCount val="1"/>
                <c:pt idx="0">
                  <c:v>DHJ Right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Summary!$P$2:$AA$2</c:f>
              <c:numCache>
                <c:formatCode>General</c:formatCode>
                <c:ptCount val="12"/>
                <c:pt idx="0">
                  <c:v>390.625</c:v>
                </c:pt>
                <c:pt idx="1">
                  <c:v>781.25</c:v>
                </c:pt>
                <c:pt idx="2">
                  <c:v>1171.875</c:v>
                </c:pt>
                <c:pt idx="3">
                  <c:v>1562.5</c:v>
                </c:pt>
                <c:pt idx="4">
                  <c:v>1953.125</c:v>
                </c:pt>
                <c:pt idx="5">
                  <c:v>2343.75</c:v>
                </c:pt>
                <c:pt idx="6">
                  <c:v>2734.375</c:v>
                </c:pt>
                <c:pt idx="7">
                  <c:v>3125</c:v>
                </c:pt>
                <c:pt idx="8">
                  <c:v>3515.625</c:v>
                </c:pt>
                <c:pt idx="9">
                  <c:v>3906.25</c:v>
                </c:pt>
                <c:pt idx="10">
                  <c:v>4296.875</c:v>
                </c:pt>
                <c:pt idx="11">
                  <c:v>4687.5</c:v>
                </c:pt>
              </c:numCache>
            </c:numRef>
          </c:xVal>
          <c:yVal>
            <c:numRef>
              <c:f>Summary!$P$9:$AA$9</c:f>
              <c:numCache>
                <c:formatCode>General</c:formatCode>
                <c:ptCount val="12"/>
                <c:pt idx="0">
                  <c:v>19175.3515625</c:v>
                </c:pt>
                <c:pt idx="1">
                  <c:v>14662.1953125</c:v>
                </c:pt>
                <c:pt idx="2">
                  <c:v>10150.0703125</c:v>
                </c:pt>
                <c:pt idx="3">
                  <c:v>5639.9140625</c:v>
                </c:pt>
                <c:pt idx="4">
                  <c:v>1128.34375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Summary!$O$10</c:f>
              <c:strCache>
                <c:ptCount val="1"/>
                <c:pt idx="0">
                  <c:v>GHT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Summary!$P$2:$AA$2</c:f>
              <c:numCache>
                <c:formatCode>General</c:formatCode>
                <c:ptCount val="12"/>
                <c:pt idx="0">
                  <c:v>390.625</c:v>
                </c:pt>
                <c:pt idx="1">
                  <c:v>781.25</c:v>
                </c:pt>
                <c:pt idx="2">
                  <c:v>1171.875</c:v>
                </c:pt>
                <c:pt idx="3">
                  <c:v>1562.5</c:v>
                </c:pt>
                <c:pt idx="4">
                  <c:v>1953.125</c:v>
                </c:pt>
                <c:pt idx="5">
                  <c:v>2343.75</c:v>
                </c:pt>
                <c:pt idx="6">
                  <c:v>2734.375</c:v>
                </c:pt>
                <c:pt idx="7">
                  <c:v>3125</c:v>
                </c:pt>
                <c:pt idx="8">
                  <c:v>3515.625</c:v>
                </c:pt>
                <c:pt idx="9">
                  <c:v>3906.25</c:v>
                </c:pt>
                <c:pt idx="10">
                  <c:v>4296.875</c:v>
                </c:pt>
                <c:pt idx="11">
                  <c:v>4687.5</c:v>
                </c:pt>
              </c:numCache>
            </c:numRef>
          </c:xVal>
          <c:yVal>
            <c:numRef>
              <c:f>Summary!$P$10:$AA$10</c:f>
              <c:numCache>
                <c:formatCode>General</c:formatCode>
                <c:ptCount val="12"/>
                <c:pt idx="0">
                  <c:v>14933.3671875</c:v>
                </c:pt>
                <c:pt idx="1">
                  <c:v>6895.5859375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984320"/>
        <c:axId val="204986624"/>
      </c:scatterChart>
      <c:valAx>
        <c:axId val="204984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Memory Size (MB)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002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86624"/>
        <c:crosses val="autoZero"/>
        <c:crossBetween val="midCat"/>
        <c:majorUnit val="1000"/>
      </c:valAx>
      <c:valAx>
        <c:axId val="20498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I/Os (MB)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84320"/>
        <c:crosses val="autoZero"/>
        <c:crossBetween val="midCat"/>
        <c:majorUnit val="5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460717410323708"/>
          <c:y val="0.11149130175232842"/>
          <c:w val="0.50260818487393144"/>
          <c:h val="5.1837561418539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Time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348381452318459"/>
          <c:y val="0.10909789591218225"/>
          <c:w val="0.77605796150481188"/>
          <c:h val="0.732621262017665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Summary!$R$15</c:f>
              <c:strCache>
                <c:ptCount val="1"/>
                <c:pt idx="0">
                  <c:v>DHJ Left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Summary!$S$14:$AA$14</c:f>
              <c:numCache>
                <c:formatCode>General</c:formatCode>
                <c:ptCount val="9"/>
                <c:pt idx="0">
                  <c:v>39.0625</c:v>
                </c:pt>
                <c:pt idx="1">
                  <c:v>78.125</c:v>
                </c:pt>
                <c:pt idx="2">
                  <c:v>117.1875</c:v>
                </c:pt>
                <c:pt idx="3">
                  <c:v>156.25</c:v>
                </c:pt>
                <c:pt idx="4">
                  <c:v>195.3125</c:v>
                </c:pt>
                <c:pt idx="5">
                  <c:v>234.375</c:v>
                </c:pt>
                <c:pt idx="6">
                  <c:v>273.4375</c:v>
                </c:pt>
                <c:pt idx="7">
                  <c:v>312.5</c:v>
                </c:pt>
                <c:pt idx="8">
                  <c:v>351.5625</c:v>
                </c:pt>
              </c:numCache>
            </c:numRef>
          </c:xVal>
          <c:yVal>
            <c:numRef>
              <c:f>Summary!$S$15:$AA$15</c:f>
              <c:numCache>
                <c:formatCode>General</c:formatCode>
                <c:ptCount val="9"/>
                <c:pt idx="0">
                  <c:v>196.49</c:v>
                </c:pt>
                <c:pt idx="1">
                  <c:v>197.8022</c:v>
                </c:pt>
                <c:pt idx="2">
                  <c:v>192.4282</c:v>
                </c:pt>
                <c:pt idx="3">
                  <c:v>185.05199999999999</c:v>
                </c:pt>
                <c:pt idx="4">
                  <c:v>183.33120000000002</c:v>
                </c:pt>
                <c:pt idx="5">
                  <c:v>180.28820000000002</c:v>
                </c:pt>
                <c:pt idx="6">
                  <c:v>183.0206</c:v>
                </c:pt>
                <c:pt idx="7">
                  <c:v>173.56779999999998</c:v>
                </c:pt>
                <c:pt idx="8">
                  <c:v>165.18720000000002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Summary!$R$16</c:f>
              <c:strCache>
                <c:ptCount val="1"/>
                <c:pt idx="0">
                  <c:v>DHJ Right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Summary!$S$14:$AA$14</c:f>
              <c:numCache>
                <c:formatCode>General</c:formatCode>
                <c:ptCount val="9"/>
                <c:pt idx="0">
                  <c:v>39.0625</c:v>
                </c:pt>
                <c:pt idx="1">
                  <c:v>78.125</c:v>
                </c:pt>
                <c:pt idx="2">
                  <c:v>117.1875</c:v>
                </c:pt>
                <c:pt idx="3">
                  <c:v>156.25</c:v>
                </c:pt>
                <c:pt idx="4">
                  <c:v>195.3125</c:v>
                </c:pt>
                <c:pt idx="5">
                  <c:v>234.375</c:v>
                </c:pt>
                <c:pt idx="6">
                  <c:v>273.4375</c:v>
                </c:pt>
                <c:pt idx="7">
                  <c:v>312.5</c:v>
                </c:pt>
                <c:pt idx="8">
                  <c:v>351.5625</c:v>
                </c:pt>
              </c:numCache>
            </c:numRef>
          </c:xVal>
          <c:yVal>
            <c:numRef>
              <c:f>Summary!$S$16:$AA$16</c:f>
              <c:numCache>
                <c:formatCode>General</c:formatCode>
                <c:ptCount val="9"/>
                <c:pt idx="0">
                  <c:v>364.82640000000004</c:v>
                </c:pt>
                <c:pt idx="1">
                  <c:v>304.58499999999998</c:v>
                </c:pt>
                <c:pt idx="2">
                  <c:v>261.3424</c:v>
                </c:pt>
                <c:pt idx="3">
                  <c:v>212.4264</c:v>
                </c:pt>
                <c:pt idx="4">
                  <c:v>182.19279999999998</c:v>
                </c:pt>
                <c:pt idx="5">
                  <c:v>164.34220000000002</c:v>
                </c:pt>
                <c:pt idx="6">
                  <c:v>162.10220000000001</c:v>
                </c:pt>
                <c:pt idx="7">
                  <c:v>142.01939999999999</c:v>
                </c:pt>
                <c:pt idx="8">
                  <c:v>156.38560000000001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Summary!$R$17</c:f>
              <c:strCache>
                <c:ptCount val="1"/>
                <c:pt idx="0">
                  <c:v>GHT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Summary!$S$14:$AA$14</c:f>
              <c:numCache>
                <c:formatCode>General</c:formatCode>
                <c:ptCount val="9"/>
                <c:pt idx="0">
                  <c:v>39.0625</c:v>
                </c:pt>
                <c:pt idx="1">
                  <c:v>78.125</c:v>
                </c:pt>
                <c:pt idx="2">
                  <c:v>117.1875</c:v>
                </c:pt>
                <c:pt idx="3">
                  <c:v>156.25</c:v>
                </c:pt>
                <c:pt idx="4">
                  <c:v>195.3125</c:v>
                </c:pt>
                <c:pt idx="5">
                  <c:v>234.375</c:v>
                </c:pt>
                <c:pt idx="6">
                  <c:v>273.4375</c:v>
                </c:pt>
                <c:pt idx="7">
                  <c:v>312.5</c:v>
                </c:pt>
                <c:pt idx="8">
                  <c:v>351.5625</c:v>
                </c:pt>
              </c:numCache>
            </c:numRef>
          </c:xVal>
          <c:yVal>
            <c:numRef>
              <c:f>Summary!$S$17:$AA$17</c:f>
              <c:numCache>
                <c:formatCode>General</c:formatCode>
                <c:ptCount val="9"/>
                <c:pt idx="0">
                  <c:v>478.416</c:v>
                </c:pt>
                <c:pt idx="1">
                  <c:v>300.24400000000003</c:v>
                </c:pt>
                <c:pt idx="2">
                  <c:v>305.7602</c:v>
                </c:pt>
                <c:pt idx="3">
                  <c:v>190.74979999999999</c:v>
                </c:pt>
                <c:pt idx="4">
                  <c:v>175.75</c:v>
                </c:pt>
                <c:pt idx="5">
                  <c:v>172.34379999999999</c:v>
                </c:pt>
                <c:pt idx="6">
                  <c:v>166.94039999999998</c:v>
                </c:pt>
                <c:pt idx="7">
                  <c:v>158.69239999999999</c:v>
                </c:pt>
                <c:pt idx="8">
                  <c:v>179.0898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085312"/>
        <c:axId val="205112448"/>
      </c:scatterChart>
      <c:valAx>
        <c:axId val="205085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Memory Size (MB)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002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112448"/>
        <c:crosses val="autoZero"/>
        <c:crossBetween val="midCat"/>
      </c:valAx>
      <c:valAx>
        <c:axId val="205112448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Time (seconds)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085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936286089238842"/>
          <c:y val="0.13240759269732166"/>
          <c:w val="0.5090518372703412"/>
          <c:h val="5.33503339592398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I/O Bytes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840082795313978"/>
          <c:y val="0.11118684333406348"/>
          <c:w val="0.73039698204599701"/>
          <c:h val="0.72889900610764891"/>
        </c:manualLayout>
      </c:layout>
      <c:scatterChart>
        <c:scatterStyle val="lineMarker"/>
        <c:varyColors val="0"/>
        <c:ser>
          <c:idx val="0"/>
          <c:order val="0"/>
          <c:tx>
            <c:strRef>
              <c:f>Summary!$R$20</c:f>
              <c:strCache>
                <c:ptCount val="1"/>
                <c:pt idx="0">
                  <c:v>DHJ Left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Summary!$S$14:$AA$14</c:f>
              <c:numCache>
                <c:formatCode>General</c:formatCode>
                <c:ptCount val="9"/>
                <c:pt idx="0">
                  <c:v>39.0625</c:v>
                </c:pt>
                <c:pt idx="1">
                  <c:v>78.125</c:v>
                </c:pt>
                <c:pt idx="2">
                  <c:v>117.1875</c:v>
                </c:pt>
                <c:pt idx="3">
                  <c:v>156.25</c:v>
                </c:pt>
                <c:pt idx="4">
                  <c:v>195.3125</c:v>
                </c:pt>
                <c:pt idx="5">
                  <c:v>234.375</c:v>
                </c:pt>
                <c:pt idx="6">
                  <c:v>273.4375</c:v>
                </c:pt>
                <c:pt idx="7">
                  <c:v>312.5</c:v>
                </c:pt>
                <c:pt idx="8">
                  <c:v>351.5625</c:v>
                </c:pt>
              </c:numCache>
            </c:numRef>
          </c:xVal>
          <c:yVal>
            <c:numRef>
              <c:f>Summary!$S$20:$AA$20</c:f>
              <c:numCache>
                <c:formatCode>General</c:formatCode>
                <c:ptCount val="9"/>
                <c:pt idx="0">
                  <c:v>30317.703125</c:v>
                </c:pt>
                <c:pt idx="1">
                  <c:v>29450.8359375</c:v>
                </c:pt>
                <c:pt idx="2">
                  <c:v>28584.2734375</c:v>
                </c:pt>
                <c:pt idx="3">
                  <c:v>27717.5</c:v>
                </c:pt>
                <c:pt idx="4">
                  <c:v>27067.2890625</c:v>
                </c:pt>
                <c:pt idx="5">
                  <c:v>25302.9453125</c:v>
                </c:pt>
                <c:pt idx="6">
                  <c:v>25302.9453125</c:v>
                </c:pt>
                <c:pt idx="7">
                  <c:v>25302.9453125</c:v>
                </c:pt>
                <c:pt idx="8">
                  <c:v>25302.9453125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Summary!$R$21</c:f>
              <c:strCache>
                <c:ptCount val="1"/>
                <c:pt idx="0">
                  <c:v>DHJ Right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Summary!$S$14:$AA$14</c:f>
              <c:numCache>
                <c:formatCode>General</c:formatCode>
                <c:ptCount val="9"/>
                <c:pt idx="0">
                  <c:v>39.0625</c:v>
                </c:pt>
                <c:pt idx="1">
                  <c:v>78.125</c:v>
                </c:pt>
                <c:pt idx="2">
                  <c:v>117.1875</c:v>
                </c:pt>
                <c:pt idx="3">
                  <c:v>156.25</c:v>
                </c:pt>
                <c:pt idx="4">
                  <c:v>195.3125</c:v>
                </c:pt>
                <c:pt idx="5">
                  <c:v>234.375</c:v>
                </c:pt>
                <c:pt idx="6">
                  <c:v>273.4375</c:v>
                </c:pt>
                <c:pt idx="7">
                  <c:v>312.5</c:v>
                </c:pt>
                <c:pt idx="8">
                  <c:v>351.5625</c:v>
                </c:pt>
              </c:numCache>
            </c:numRef>
          </c:xVal>
          <c:yVal>
            <c:numRef>
              <c:f>Summary!$S$21:$AA$21</c:f>
              <c:numCache>
                <c:formatCode>General</c:formatCode>
                <c:ptCount val="9"/>
                <c:pt idx="0">
                  <c:v>57154.640625</c:v>
                </c:pt>
                <c:pt idx="1">
                  <c:v>49014.890625</c:v>
                </c:pt>
                <c:pt idx="2">
                  <c:v>39752.2265625</c:v>
                </c:pt>
                <c:pt idx="3">
                  <c:v>31608.984375</c:v>
                </c:pt>
                <c:pt idx="4">
                  <c:v>25501.0234375</c:v>
                </c:pt>
                <c:pt idx="5">
                  <c:v>20303.875</c:v>
                </c:pt>
                <c:pt idx="6">
                  <c:v>20303.875</c:v>
                </c:pt>
                <c:pt idx="7">
                  <c:v>19175.3515625</c:v>
                </c:pt>
                <c:pt idx="8">
                  <c:v>19175.3515625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Summary!$R$22</c:f>
              <c:strCache>
                <c:ptCount val="1"/>
                <c:pt idx="0">
                  <c:v>GHT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Summary!$S$14:$AA$14</c:f>
              <c:numCache>
                <c:formatCode>General</c:formatCode>
                <c:ptCount val="9"/>
                <c:pt idx="0">
                  <c:v>39.0625</c:v>
                </c:pt>
                <c:pt idx="1">
                  <c:v>78.125</c:v>
                </c:pt>
                <c:pt idx="2">
                  <c:v>117.1875</c:v>
                </c:pt>
                <c:pt idx="3">
                  <c:v>156.25</c:v>
                </c:pt>
                <c:pt idx="4">
                  <c:v>195.3125</c:v>
                </c:pt>
                <c:pt idx="5">
                  <c:v>234.375</c:v>
                </c:pt>
                <c:pt idx="6">
                  <c:v>273.4375</c:v>
                </c:pt>
                <c:pt idx="7">
                  <c:v>312.5</c:v>
                </c:pt>
                <c:pt idx="8">
                  <c:v>351.5625</c:v>
                </c:pt>
              </c:numCache>
            </c:numRef>
          </c:xVal>
          <c:yVal>
            <c:numRef>
              <c:f>Summary!$S$22:$AA$22</c:f>
              <c:numCache>
                <c:formatCode>General</c:formatCode>
                <c:ptCount val="9"/>
                <c:pt idx="0">
                  <c:v>4518429.53125</c:v>
                </c:pt>
                <c:pt idx="1">
                  <c:v>4255606.03515625</c:v>
                </c:pt>
                <c:pt idx="2">
                  <c:v>37963.4609375</c:v>
                </c:pt>
                <c:pt idx="3">
                  <c:v>21825.7265625</c:v>
                </c:pt>
                <c:pt idx="4">
                  <c:v>20677.203125</c:v>
                </c:pt>
                <c:pt idx="5">
                  <c:v>19528.171875</c:v>
                </c:pt>
                <c:pt idx="6">
                  <c:v>19528.171875</c:v>
                </c:pt>
                <c:pt idx="7">
                  <c:v>18379.1171875</c:v>
                </c:pt>
                <c:pt idx="8">
                  <c:v>17229.8828125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236864"/>
        <c:axId val="205239424"/>
      </c:scatterChart>
      <c:valAx>
        <c:axId val="205236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Memory Size (MB)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002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39424"/>
        <c:crosses val="autoZero"/>
        <c:crossBetween val="midCat"/>
      </c:valAx>
      <c:valAx>
        <c:axId val="205239424"/>
        <c:scaling>
          <c:orientation val="minMax"/>
          <c:max val="7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I/Os (MB)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36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658508311461066"/>
          <c:y val="0.12293602590701629"/>
          <c:w val="0.51655739818877477"/>
          <c:h val="5.3317908721125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Summary!$A$4</c:f>
              <c:strCache>
                <c:ptCount val="1"/>
                <c:pt idx="0">
                  <c:v>False Drops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Summary!$B$2:$H$2</c:f>
              <c:numCache>
                <c:formatCode>General</c:formatCode>
                <c:ptCount val="7"/>
                <c:pt idx="0">
                  <c:v>0.1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  <c:pt idx="4">
                  <c:v>1.5</c:v>
                </c:pt>
                <c:pt idx="5">
                  <c:v>2</c:v>
                </c:pt>
                <c:pt idx="6">
                  <c:v>4</c:v>
                </c:pt>
              </c:numCache>
            </c:numRef>
          </c:cat>
          <c:val>
            <c:numRef>
              <c:f>Summary!$B$4:$H$4</c:f>
              <c:numCache>
                <c:formatCode>General</c:formatCode>
                <c:ptCount val="7"/>
                <c:pt idx="0">
                  <c:v>354794600</c:v>
                </c:pt>
                <c:pt idx="1">
                  <c:v>81259900</c:v>
                </c:pt>
                <c:pt idx="2">
                  <c:v>81259900</c:v>
                </c:pt>
                <c:pt idx="3">
                  <c:v>81259900</c:v>
                </c:pt>
                <c:pt idx="4">
                  <c:v>14230460</c:v>
                </c:pt>
                <c:pt idx="5">
                  <c:v>28499890</c:v>
                </c:pt>
                <c:pt idx="6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417472"/>
        <c:axId val="205436416"/>
      </c:lineChart>
      <c:catAx>
        <c:axId val="205417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Bitmap Size Multiplyer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36416"/>
        <c:crosses val="autoZero"/>
        <c:auto val="1"/>
        <c:lblAlgn val="ctr"/>
        <c:lblOffset val="100"/>
        <c:noMultiLvlLbl val="0"/>
      </c:catAx>
      <c:valAx>
        <c:axId val="20543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False Drops (Millions)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17472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Summary!$A$3</c:f>
              <c:strCache>
                <c:ptCount val="1"/>
                <c:pt idx="0">
                  <c:v>Time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Summary!$B$2:$H$2</c:f>
              <c:numCache>
                <c:formatCode>General</c:formatCode>
                <c:ptCount val="7"/>
                <c:pt idx="0">
                  <c:v>0.1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  <c:pt idx="4">
                  <c:v>1.5</c:v>
                </c:pt>
                <c:pt idx="5">
                  <c:v>2</c:v>
                </c:pt>
                <c:pt idx="6">
                  <c:v>4</c:v>
                </c:pt>
              </c:numCache>
            </c:numRef>
          </c:cat>
          <c:val>
            <c:numRef>
              <c:f>Summary!$B$3:$H$3</c:f>
              <c:numCache>
                <c:formatCode>General</c:formatCode>
                <c:ptCount val="7"/>
                <c:pt idx="0">
                  <c:v>359.34750000000003</c:v>
                </c:pt>
                <c:pt idx="1">
                  <c:v>247.51499999999999</c:v>
                </c:pt>
                <c:pt idx="2">
                  <c:v>241.72333333333333</c:v>
                </c:pt>
                <c:pt idx="3">
                  <c:v>244.92750000000001</c:v>
                </c:pt>
                <c:pt idx="4">
                  <c:v>237.30250000000001</c:v>
                </c:pt>
                <c:pt idx="5">
                  <c:v>234.27250000000001</c:v>
                </c:pt>
                <c:pt idx="6">
                  <c:v>210.87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383168"/>
        <c:axId val="205651968"/>
      </c:lineChart>
      <c:catAx>
        <c:axId val="205383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Bitmap Size Multiplyer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51968"/>
        <c:crosses val="autoZero"/>
        <c:auto val="1"/>
        <c:lblAlgn val="ctr"/>
        <c:lblOffset val="100"/>
        <c:noMultiLvlLbl val="0"/>
      </c:catAx>
      <c:valAx>
        <c:axId val="20565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Time</a:t>
                </a:r>
                <a:r>
                  <a:rPr lang="en-CA" sz="1400" baseline="0"/>
                  <a:t> (seconds)</a:t>
                </a:r>
                <a:endParaRPr lang="en-CA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8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Time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984273840769903"/>
          <c:y val="0.11893752363923941"/>
          <c:w val="0.77843503937007874"/>
          <c:h val="0.73505988607319273"/>
        </c:manualLayout>
      </c:layout>
      <c:scatterChart>
        <c:scatterStyle val="lineMarker"/>
        <c:varyColors val="0"/>
        <c:ser>
          <c:idx val="0"/>
          <c:order val="0"/>
          <c:tx>
            <c:strRef>
              <c:f>Summary!$I$5</c:f>
              <c:strCache>
                <c:ptCount val="1"/>
                <c:pt idx="0">
                  <c:v>SHARP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Summary!$J$4:$O$4</c:f>
              <c:numCache>
                <c:formatCode>General</c:formatCode>
                <c:ptCount val="6"/>
                <c:pt idx="0">
                  <c:v>390.625</c:v>
                </c:pt>
                <c:pt idx="1">
                  <c:v>781.25</c:v>
                </c:pt>
                <c:pt idx="2">
                  <c:v>1171.875</c:v>
                </c:pt>
                <c:pt idx="3">
                  <c:v>1562.5</c:v>
                </c:pt>
                <c:pt idx="4">
                  <c:v>1953.125</c:v>
                </c:pt>
                <c:pt idx="5">
                  <c:v>2343.75</c:v>
                </c:pt>
              </c:numCache>
            </c:numRef>
          </c:xVal>
          <c:yVal>
            <c:numRef>
              <c:f>Summary!$J$5:$O$5</c:f>
              <c:numCache>
                <c:formatCode>General</c:formatCode>
                <c:ptCount val="6"/>
                <c:pt idx="0">
                  <c:v>154.38139999999999</c:v>
                </c:pt>
                <c:pt idx="1">
                  <c:v>133.11760000000001</c:v>
                </c:pt>
                <c:pt idx="2">
                  <c:v>106.77380000000001</c:v>
                </c:pt>
                <c:pt idx="3">
                  <c:v>107.04339999999999</c:v>
                </c:pt>
                <c:pt idx="4">
                  <c:v>107.19839999999999</c:v>
                </c:pt>
                <c:pt idx="5">
                  <c:v>107.0986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Summary!$I$6</c:f>
              <c:strCache>
                <c:ptCount val="1"/>
                <c:pt idx="0">
                  <c:v>DHJ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Summary!$J$4:$O$4</c:f>
              <c:numCache>
                <c:formatCode>General</c:formatCode>
                <c:ptCount val="6"/>
                <c:pt idx="0">
                  <c:v>390.625</c:v>
                </c:pt>
                <c:pt idx="1">
                  <c:v>781.25</c:v>
                </c:pt>
                <c:pt idx="2">
                  <c:v>1171.875</c:v>
                </c:pt>
                <c:pt idx="3">
                  <c:v>1562.5</c:v>
                </c:pt>
                <c:pt idx="4">
                  <c:v>1953.125</c:v>
                </c:pt>
                <c:pt idx="5">
                  <c:v>2343.75</c:v>
                </c:pt>
              </c:numCache>
            </c:numRef>
          </c:xVal>
          <c:yVal>
            <c:numRef>
              <c:f>Summary!$J$6:$O$6</c:f>
              <c:numCache>
                <c:formatCode>General</c:formatCode>
                <c:ptCount val="6"/>
                <c:pt idx="0">
                  <c:v>300.65540000000004</c:v>
                </c:pt>
                <c:pt idx="1">
                  <c:v>243.95660000000001</c:v>
                </c:pt>
                <c:pt idx="2">
                  <c:v>184.78440000000001</c:v>
                </c:pt>
                <c:pt idx="3">
                  <c:v>139.1566</c:v>
                </c:pt>
                <c:pt idx="4">
                  <c:v>140.79814285714286</c:v>
                </c:pt>
                <c:pt idx="5">
                  <c:v>119.6606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724672"/>
        <c:axId val="205747712"/>
      </c:scatterChart>
      <c:valAx>
        <c:axId val="205724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Memory Size</a:t>
                </a:r>
                <a:r>
                  <a:rPr lang="en-CA" sz="1400" baseline="0"/>
                  <a:t> (MB)</a:t>
                </a:r>
                <a:endParaRPr lang="en-CA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002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47712"/>
        <c:crosses val="autoZero"/>
        <c:crossBetween val="midCat"/>
        <c:majorUnit val="500"/>
      </c:valAx>
      <c:valAx>
        <c:axId val="20574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Time (seconds)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24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695253718285219"/>
          <c:y val="0.12408990360921048"/>
          <c:w val="0.28831714785651791"/>
          <c:h val="4.9126981398067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I/O Bytes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287270341207346"/>
          <c:y val="0.10797668558340254"/>
          <c:w val="0.72540507436570434"/>
          <c:h val="0.75438600914944387"/>
        </c:manualLayout>
      </c:layout>
      <c:scatterChart>
        <c:scatterStyle val="lineMarker"/>
        <c:varyColors val="0"/>
        <c:ser>
          <c:idx val="0"/>
          <c:order val="0"/>
          <c:tx>
            <c:strRef>
              <c:f>Summary!$I$9</c:f>
              <c:strCache>
                <c:ptCount val="1"/>
                <c:pt idx="0">
                  <c:v>SHARP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Summary!$J$4:$O$4</c:f>
              <c:numCache>
                <c:formatCode>General</c:formatCode>
                <c:ptCount val="6"/>
                <c:pt idx="0">
                  <c:v>390.625</c:v>
                </c:pt>
                <c:pt idx="1">
                  <c:v>781.25</c:v>
                </c:pt>
                <c:pt idx="2">
                  <c:v>1171.875</c:v>
                </c:pt>
                <c:pt idx="3">
                  <c:v>1562.5</c:v>
                </c:pt>
                <c:pt idx="4">
                  <c:v>1953.125</c:v>
                </c:pt>
                <c:pt idx="5">
                  <c:v>2343.75</c:v>
                </c:pt>
              </c:numCache>
            </c:numRef>
          </c:xVal>
          <c:yVal>
            <c:numRef>
              <c:f>Summary!$J$9:$O$9</c:f>
              <c:numCache>
                <c:formatCode>General</c:formatCode>
                <c:ptCount val="6"/>
                <c:pt idx="0">
                  <c:v>16526.25</c:v>
                </c:pt>
                <c:pt idx="1">
                  <c:v>12813.19140625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Summary!$I$10</c:f>
              <c:strCache>
                <c:ptCount val="1"/>
                <c:pt idx="0">
                  <c:v>DHJ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Summary!$J$4:$O$4</c:f>
              <c:numCache>
                <c:formatCode>General</c:formatCode>
                <c:ptCount val="6"/>
                <c:pt idx="0">
                  <c:v>390.625</c:v>
                </c:pt>
                <c:pt idx="1">
                  <c:v>781.25</c:v>
                </c:pt>
                <c:pt idx="2">
                  <c:v>1171.875</c:v>
                </c:pt>
                <c:pt idx="3">
                  <c:v>1562.5</c:v>
                </c:pt>
                <c:pt idx="4">
                  <c:v>1953.125</c:v>
                </c:pt>
                <c:pt idx="5">
                  <c:v>2343.75</c:v>
                </c:pt>
              </c:numCache>
            </c:numRef>
          </c:xVal>
          <c:yVal>
            <c:numRef>
              <c:f>Summary!$J$10:$O$10</c:f>
              <c:numCache>
                <c:formatCode>General</c:formatCode>
                <c:ptCount val="6"/>
                <c:pt idx="0">
                  <c:v>39083.8515625</c:v>
                </c:pt>
                <c:pt idx="1">
                  <c:v>29884.734375</c:v>
                </c:pt>
                <c:pt idx="2">
                  <c:v>20687.875</c:v>
                </c:pt>
                <c:pt idx="3">
                  <c:v>11495.1484375</c:v>
                </c:pt>
                <c:pt idx="4">
                  <c:v>2299.765625</c:v>
                </c:pt>
                <c:pt idx="5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809920"/>
        <c:axId val="205820672"/>
      </c:scatterChart>
      <c:valAx>
        <c:axId val="205809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Memory Size (MB)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002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20672"/>
        <c:crosses val="autoZero"/>
        <c:crossBetween val="midCat"/>
        <c:majorUnit val="500"/>
      </c:valAx>
      <c:valAx>
        <c:axId val="205820672"/>
        <c:scaling>
          <c:orientation val="minMax"/>
          <c:max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I/Os (MB)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099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306364829396324"/>
          <c:y val="0.12806493413908829"/>
          <c:w val="0.28831714785651791"/>
          <c:h val="4.91269701367419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I/O Bytes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781126179815096"/>
          <c:y val="0.12843210567919452"/>
          <c:w val="0.68346198905762301"/>
          <c:h val="0.6906480380753131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Hash Teams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Sheet1!$C$3:$C$13</c:f>
              <c:numCache>
                <c:formatCode>General</c:formatCode>
                <c:ptCount val="11"/>
                <c:pt idx="0">
                  <c:v>50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500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2000</c:v>
                </c:pt>
                <c:pt idx="9">
                  <c:v>2500</c:v>
                </c:pt>
                <c:pt idx="10">
                  <c:v>3000</c:v>
                </c:pt>
              </c:numCache>
            </c:numRef>
          </c:xVal>
          <c:yVal>
            <c:numRef>
              <c:f>Sheet1!$A$3:$A$13</c:f>
              <c:numCache>
                <c:formatCode>General</c:formatCode>
                <c:ptCount val="11"/>
                <c:pt idx="0">
                  <c:v>11500</c:v>
                </c:pt>
                <c:pt idx="1">
                  <c:v>11450</c:v>
                </c:pt>
                <c:pt idx="2">
                  <c:v>11100</c:v>
                </c:pt>
                <c:pt idx="3">
                  <c:v>10700</c:v>
                </c:pt>
                <c:pt idx="4">
                  <c:v>10000</c:v>
                </c:pt>
                <c:pt idx="5">
                  <c:v>7200</c:v>
                </c:pt>
                <c:pt idx="6">
                  <c:v>5800</c:v>
                </c:pt>
                <c:pt idx="7">
                  <c:v>4200</c:v>
                </c:pt>
                <c:pt idx="8">
                  <c:v>1800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Sheet1!$B$2</c:f>
              <c:strCache>
                <c:ptCount val="1"/>
                <c:pt idx="0">
                  <c:v>HHJ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Sheet1!$C$3:$C$13</c:f>
              <c:numCache>
                <c:formatCode>General</c:formatCode>
                <c:ptCount val="11"/>
                <c:pt idx="0">
                  <c:v>50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500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2000</c:v>
                </c:pt>
                <c:pt idx="9">
                  <c:v>2500</c:v>
                </c:pt>
                <c:pt idx="10">
                  <c:v>3000</c:v>
                </c:pt>
              </c:numCache>
            </c:numRef>
          </c:xVal>
          <c:yVal>
            <c:numRef>
              <c:f>Sheet1!$B$3:$B$13</c:f>
              <c:numCache>
                <c:formatCode>General</c:formatCode>
                <c:ptCount val="11"/>
                <c:pt idx="0">
                  <c:v>18200</c:v>
                </c:pt>
                <c:pt idx="1">
                  <c:v>18100</c:v>
                </c:pt>
                <c:pt idx="2">
                  <c:v>17750</c:v>
                </c:pt>
                <c:pt idx="3">
                  <c:v>17200</c:v>
                </c:pt>
                <c:pt idx="4">
                  <c:v>16100</c:v>
                </c:pt>
                <c:pt idx="5">
                  <c:v>14000</c:v>
                </c:pt>
                <c:pt idx="6">
                  <c:v>9600</c:v>
                </c:pt>
                <c:pt idx="7">
                  <c:v>9600</c:v>
                </c:pt>
                <c:pt idx="8">
                  <c:v>9600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747456"/>
        <c:axId val="201754112"/>
      </c:scatterChart>
      <c:valAx>
        <c:axId val="201747456"/>
        <c:scaling>
          <c:orientation val="minMax"/>
          <c:max val="30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dirty="0" smtClean="0"/>
                  <a:t>Memory Size (MB)</a:t>
                </a:r>
                <a:endParaRPr lang="en-CA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002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54112"/>
        <c:crosses val="autoZero"/>
        <c:crossBetween val="midCat"/>
        <c:majorUnit val="500"/>
      </c:valAx>
      <c:valAx>
        <c:axId val="20175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 dirty="0"/>
                  <a:t>I/</a:t>
                </a:r>
                <a:r>
                  <a:rPr lang="en-CA" sz="1600" dirty="0" err="1"/>
                  <a:t>Os</a:t>
                </a:r>
                <a:r>
                  <a:rPr lang="en-CA" sz="1600" baseline="0" dirty="0"/>
                  <a:t>  (MB)</a:t>
                </a:r>
                <a:endParaRPr lang="en-CA" sz="16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002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47456"/>
        <c:crosses val="autoZero"/>
        <c:crossBetween val="midCat"/>
        <c:majorUnit val="4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929700738734335"/>
          <c:y val="0.16614658028073204"/>
          <c:w val="0.33566625506002318"/>
          <c:h val="5.11918832127388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Time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199456945642344"/>
          <c:y val="0.10172181233251357"/>
          <c:w val="0.72456766563646735"/>
          <c:h val="0.7256929891637561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GHT Exact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Sheet1!$A$3:$A$13</c:f>
              <c:numCache>
                <c:formatCode>General</c:formatCode>
                <c:ptCount val="11"/>
                <c:pt idx="0">
                  <c:v>50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500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2000</c:v>
                </c:pt>
                <c:pt idx="9">
                  <c:v>2500</c:v>
                </c:pt>
                <c:pt idx="10">
                  <c:v>3000</c:v>
                </c:pt>
              </c:numCache>
            </c:numRef>
          </c:xVal>
          <c:yVal>
            <c:numRef>
              <c:f>Sheet1!$B$3:$B$13</c:f>
              <c:numCache>
                <c:formatCode>General</c:formatCode>
                <c:ptCount val="11"/>
                <c:pt idx="2">
                  <c:v>810</c:v>
                </c:pt>
                <c:pt idx="3">
                  <c:v>805</c:v>
                </c:pt>
                <c:pt idx="4">
                  <c:v>807</c:v>
                </c:pt>
                <c:pt idx="5">
                  <c:v>760</c:v>
                </c:pt>
                <c:pt idx="6">
                  <c:v>740</c:v>
                </c:pt>
                <c:pt idx="7">
                  <c:v>725</c:v>
                </c:pt>
                <c:pt idx="8">
                  <c:v>726</c:v>
                </c:pt>
                <c:pt idx="9">
                  <c:v>728</c:v>
                </c:pt>
                <c:pt idx="10">
                  <c:v>728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GHT Bitmap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Sheet1!$A$3:$A$13</c:f>
              <c:numCache>
                <c:formatCode>General</c:formatCode>
                <c:ptCount val="11"/>
                <c:pt idx="0">
                  <c:v>50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500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2000</c:v>
                </c:pt>
                <c:pt idx="9">
                  <c:v>2500</c:v>
                </c:pt>
                <c:pt idx="10">
                  <c:v>3000</c:v>
                </c:pt>
              </c:numCache>
            </c:numRef>
          </c:xVal>
          <c:yVal>
            <c:numRef>
              <c:f>Sheet1!$C$3:$C$13</c:f>
              <c:numCache>
                <c:formatCode>General</c:formatCode>
                <c:ptCount val="11"/>
                <c:pt idx="2">
                  <c:v>990</c:v>
                </c:pt>
                <c:pt idx="3">
                  <c:v>840</c:v>
                </c:pt>
                <c:pt idx="4">
                  <c:v>835</c:v>
                </c:pt>
                <c:pt idx="5">
                  <c:v>810</c:v>
                </c:pt>
                <c:pt idx="6">
                  <c:v>795</c:v>
                </c:pt>
                <c:pt idx="7">
                  <c:v>782</c:v>
                </c:pt>
                <c:pt idx="8">
                  <c:v>782</c:v>
                </c:pt>
                <c:pt idx="9">
                  <c:v>782</c:v>
                </c:pt>
                <c:pt idx="10">
                  <c:v>782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HHJ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Sheet1!$A$3:$A$13</c:f>
              <c:numCache>
                <c:formatCode>General</c:formatCode>
                <c:ptCount val="11"/>
                <c:pt idx="0">
                  <c:v>50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500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2000</c:v>
                </c:pt>
                <c:pt idx="9">
                  <c:v>2500</c:v>
                </c:pt>
                <c:pt idx="10">
                  <c:v>3000</c:v>
                </c:pt>
              </c:numCache>
            </c:numRef>
          </c:xVal>
          <c:yVal>
            <c:numRef>
              <c:f>Sheet1!$D$3:$D$13</c:f>
              <c:numCache>
                <c:formatCode>General</c:formatCode>
                <c:ptCount val="11"/>
                <c:pt idx="0">
                  <c:v>845</c:v>
                </c:pt>
                <c:pt idx="1">
                  <c:v>795</c:v>
                </c:pt>
                <c:pt idx="2">
                  <c:v>800</c:v>
                </c:pt>
                <c:pt idx="3">
                  <c:v>791</c:v>
                </c:pt>
                <c:pt idx="4">
                  <c:v>785</c:v>
                </c:pt>
                <c:pt idx="5">
                  <c:v>783</c:v>
                </c:pt>
                <c:pt idx="6">
                  <c:v>780</c:v>
                </c:pt>
                <c:pt idx="7">
                  <c:v>783</c:v>
                </c:pt>
                <c:pt idx="8">
                  <c:v>783</c:v>
                </c:pt>
                <c:pt idx="9">
                  <c:v>845</c:v>
                </c:pt>
                <c:pt idx="10">
                  <c:v>847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489216"/>
        <c:axId val="202491776"/>
      </c:scatterChart>
      <c:valAx>
        <c:axId val="202489216"/>
        <c:scaling>
          <c:orientation val="minMax"/>
          <c:max val="30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Memory Size (MB)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491776"/>
        <c:crosses val="autoZero"/>
        <c:crossBetween val="midCat"/>
        <c:majorUnit val="500"/>
      </c:valAx>
      <c:valAx>
        <c:axId val="202491776"/>
        <c:scaling>
          <c:orientation val="minMax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Time (Seconds)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4892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4849308019411"/>
          <c:y val="0.72841441400043827"/>
          <c:w val="0.62346140758716617"/>
          <c:h val="5.905553144439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I/O Bytes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171090312448582"/>
          <c:y val="9.157294213528934E-2"/>
          <c:w val="0.68999405252670043"/>
          <c:h val="0.7517153646101778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GHT Exact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Sheet1!$A$18:$A$28</c:f>
              <c:numCache>
                <c:formatCode>General</c:formatCode>
                <c:ptCount val="11"/>
                <c:pt idx="0">
                  <c:v>50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500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2000</c:v>
                </c:pt>
                <c:pt idx="9">
                  <c:v>2500</c:v>
                </c:pt>
                <c:pt idx="10">
                  <c:v>3000</c:v>
                </c:pt>
              </c:numCache>
            </c:numRef>
          </c:xVal>
          <c:yVal>
            <c:numRef>
              <c:f>Sheet1!$B$18:$B$28</c:f>
              <c:numCache>
                <c:formatCode>General</c:formatCode>
                <c:ptCount val="11"/>
                <c:pt idx="2">
                  <c:v>20300</c:v>
                </c:pt>
                <c:pt idx="3">
                  <c:v>19000</c:v>
                </c:pt>
                <c:pt idx="4">
                  <c:v>15900</c:v>
                </c:pt>
                <c:pt idx="5">
                  <c:v>5100</c:v>
                </c:pt>
                <c:pt idx="6">
                  <c:v>2400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Sheet1!$C$17</c:f>
              <c:strCache>
                <c:ptCount val="1"/>
                <c:pt idx="0">
                  <c:v>GHT Bitmap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Sheet1!$A$18:$A$28</c:f>
              <c:numCache>
                <c:formatCode>General</c:formatCode>
                <c:ptCount val="11"/>
                <c:pt idx="0">
                  <c:v>50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500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2000</c:v>
                </c:pt>
                <c:pt idx="9">
                  <c:v>2500</c:v>
                </c:pt>
                <c:pt idx="10">
                  <c:v>3000</c:v>
                </c:pt>
              </c:numCache>
            </c:numRef>
          </c:xVal>
          <c:yVal>
            <c:numRef>
              <c:f>Sheet1!$C$18:$C$28</c:f>
              <c:numCache>
                <c:formatCode>General</c:formatCode>
                <c:ptCount val="11"/>
                <c:pt idx="2">
                  <c:v>26000</c:v>
                </c:pt>
                <c:pt idx="3">
                  <c:v>19900</c:v>
                </c:pt>
                <c:pt idx="4">
                  <c:v>16500</c:v>
                </c:pt>
                <c:pt idx="5">
                  <c:v>5500</c:v>
                </c:pt>
                <c:pt idx="6">
                  <c:v>2500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Sheet1!$D$17</c:f>
              <c:strCache>
                <c:ptCount val="1"/>
                <c:pt idx="0">
                  <c:v>HHJ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Sheet1!$A$18:$A$28</c:f>
              <c:numCache>
                <c:formatCode>General</c:formatCode>
                <c:ptCount val="11"/>
                <c:pt idx="0">
                  <c:v>50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500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2000</c:v>
                </c:pt>
                <c:pt idx="9">
                  <c:v>2500</c:v>
                </c:pt>
                <c:pt idx="10">
                  <c:v>3000</c:v>
                </c:pt>
              </c:numCache>
            </c:numRef>
          </c:xVal>
          <c:yVal>
            <c:numRef>
              <c:f>Sheet1!$D$18:$D$28</c:f>
              <c:numCache>
                <c:formatCode>General</c:formatCode>
                <c:ptCount val="11"/>
                <c:pt idx="0">
                  <c:v>29500</c:v>
                </c:pt>
                <c:pt idx="1">
                  <c:v>29000</c:v>
                </c:pt>
                <c:pt idx="2">
                  <c:v>28100</c:v>
                </c:pt>
                <c:pt idx="3">
                  <c:v>27000</c:v>
                </c:pt>
                <c:pt idx="4">
                  <c:v>24000</c:v>
                </c:pt>
                <c:pt idx="5">
                  <c:v>22800</c:v>
                </c:pt>
                <c:pt idx="6">
                  <c:v>19000</c:v>
                </c:pt>
                <c:pt idx="7">
                  <c:v>19000</c:v>
                </c:pt>
                <c:pt idx="8">
                  <c:v>19000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074944"/>
        <c:axId val="203089792"/>
      </c:scatterChart>
      <c:valAx>
        <c:axId val="203074944"/>
        <c:scaling>
          <c:orientation val="minMax"/>
          <c:max val="30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Memory Size (MB)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089792"/>
        <c:crosses val="autoZero"/>
        <c:crossBetween val="midCat"/>
        <c:majorUnit val="500"/>
      </c:valAx>
      <c:valAx>
        <c:axId val="203089792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I/Os (MB)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0749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53638598331115"/>
          <c:y val="0.1126740208818641"/>
          <c:w val="0.62344795095968863"/>
          <c:h val="5.5012609976320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Time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137524990420528"/>
          <c:y val="0.10172181233251357"/>
          <c:w val="0.71887917001457524"/>
          <c:h val="0.71619179431549673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SHARP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Sheet1!$A$3:$A$14</c:f>
              <c:numCache>
                <c:formatCode>General</c:formatCode>
                <c:ptCount val="12"/>
                <c:pt idx="0">
                  <c:v>25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300</c:v>
                </c:pt>
                <c:pt idx="5">
                  <c:v>500</c:v>
                </c:pt>
                <c:pt idx="6">
                  <c:v>1000</c:v>
                </c:pt>
                <c:pt idx="7">
                  <c:v>1250</c:v>
                </c:pt>
                <c:pt idx="8">
                  <c:v>1500</c:v>
                </c:pt>
                <c:pt idx="9">
                  <c:v>2000</c:v>
                </c:pt>
                <c:pt idx="10">
                  <c:v>2500</c:v>
                </c:pt>
                <c:pt idx="11">
                  <c:v>3000</c:v>
                </c:pt>
              </c:numCache>
            </c:numRef>
          </c:xVal>
          <c:yVal>
            <c:numRef>
              <c:f>Sheet1!$B$3:$B$14</c:f>
              <c:numCache>
                <c:formatCode>General</c:formatCode>
                <c:ptCount val="12"/>
                <c:pt idx="0">
                  <c:v>1210</c:v>
                </c:pt>
                <c:pt idx="1">
                  <c:v>1050</c:v>
                </c:pt>
                <c:pt idx="2">
                  <c:v>910</c:v>
                </c:pt>
                <c:pt idx="3">
                  <c:v>820</c:v>
                </c:pt>
                <c:pt idx="4">
                  <c:v>810</c:v>
                </c:pt>
                <c:pt idx="5">
                  <c:v>800</c:v>
                </c:pt>
                <c:pt idx="6">
                  <c:v>760</c:v>
                </c:pt>
                <c:pt idx="7">
                  <c:v>710</c:v>
                </c:pt>
                <c:pt idx="8">
                  <c:v>720</c:v>
                </c:pt>
                <c:pt idx="9">
                  <c:v>710</c:v>
                </c:pt>
                <c:pt idx="10">
                  <c:v>715</c:v>
                </c:pt>
                <c:pt idx="11">
                  <c:v>715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Sheet1!$C$2</c:f>
              <c:strCache>
                <c:ptCount val="1"/>
                <c:pt idx="0">
                  <c:v>HHJ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Sheet1!$A$3:$A$14</c:f>
              <c:numCache>
                <c:formatCode>General</c:formatCode>
                <c:ptCount val="12"/>
                <c:pt idx="0">
                  <c:v>25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300</c:v>
                </c:pt>
                <c:pt idx="5">
                  <c:v>500</c:v>
                </c:pt>
                <c:pt idx="6">
                  <c:v>1000</c:v>
                </c:pt>
                <c:pt idx="7">
                  <c:v>1250</c:v>
                </c:pt>
                <c:pt idx="8">
                  <c:v>1500</c:v>
                </c:pt>
                <c:pt idx="9">
                  <c:v>2000</c:v>
                </c:pt>
                <c:pt idx="10">
                  <c:v>2500</c:v>
                </c:pt>
                <c:pt idx="11">
                  <c:v>3000</c:v>
                </c:pt>
              </c:numCache>
            </c:numRef>
          </c:xVal>
          <c:yVal>
            <c:numRef>
              <c:f>Sheet1!$C$3:$C$14</c:f>
              <c:numCache>
                <c:formatCode>General</c:formatCode>
                <c:ptCount val="12"/>
                <c:pt idx="0">
                  <c:v>1000</c:v>
                </c:pt>
                <c:pt idx="1">
                  <c:v>980</c:v>
                </c:pt>
                <c:pt idx="2">
                  <c:v>975</c:v>
                </c:pt>
                <c:pt idx="3">
                  <c:v>915</c:v>
                </c:pt>
                <c:pt idx="4">
                  <c:v>910</c:v>
                </c:pt>
                <c:pt idx="5">
                  <c:v>900</c:v>
                </c:pt>
                <c:pt idx="6">
                  <c:v>890</c:v>
                </c:pt>
                <c:pt idx="7">
                  <c:v>880</c:v>
                </c:pt>
                <c:pt idx="8">
                  <c:v>885</c:v>
                </c:pt>
                <c:pt idx="9">
                  <c:v>875</c:v>
                </c:pt>
                <c:pt idx="10">
                  <c:v>855</c:v>
                </c:pt>
                <c:pt idx="11">
                  <c:v>860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142272"/>
        <c:axId val="203144576"/>
      </c:scatterChart>
      <c:valAx>
        <c:axId val="203142272"/>
        <c:scaling>
          <c:orientation val="minMax"/>
          <c:max val="30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Memory Size (MB)</a:t>
                </a:r>
              </a:p>
            </c:rich>
          </c:tx>
          <c:layout>
            <c:manualLayout>
              <c:xMode val="edge"/>
              <c:yMode val="edge"/>
              <c:x val="0.41152562240399559"/>
              <c:y val="0.9157810736840791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44576"/>
        <c:crosses val="autoZero"/>
        <c:crossBetween val="midCat"/>
        <c:majorUnit val="500"/>
      </c:valAx>
      <c:valAx>
        <c:axId val="203144576"/>
        <c:scaling>
          <c:orientation val="minMax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Time (Seconds)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42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755523278036852"/>
          <c:y val="0.72841438127320701"/>
          <c:w val="0.39093102508055361"/>
          <c:h val="5.344455458507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I/O Bytes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634187542151918"/>
          <c:y val="9.1572841967414872E-2"/>
          <c:w val="0.70895164899350149"/>
          <c:h val="0.73866866886138027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Sheet1!$B$18</c:f>
              <c:strCache>
                <c:ptCount val="1"/>
                <c:pt idx="0">
                  <c:v>SHARP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Sheet1!$A$19:$A$30</c:f>
              <c:numCache>
                <c:formatCode>General</c:formatCode>
                <c:ptCount val="12"/>
                <c:pt idx="0">
                  <c:v>25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300</c:v>
                </c:pt>
                <c:pt idx="5">
                  <c:v>500</c:v>
                </c:pt>
                <c:pt idx="6">
                  <c:v>1000</c:v>
                </c:pt>
                <c:pt idx="7">
                  <c:v>1250</c:v>
                </c:pt>
                <c:pt idx="8">
                  <c:v>1500</c:v>
                </c:pt>
                <c:pt idx="9">
                  <c:v>2000</c:v>
                </c:pt>
                <c:pt idx="10">
                  <c:v>2500</c:v>
                </c:pt>
                <c:pt idx="11">
                  <c:v>3000</c:v>
                </c:pt>
              </c:numCache>
            </c:numRef>
          </c:xVal>
          <c:yVal>
            <c:numRef>
              <c:f>Sheet1!$B$19:$B$30</c:f>
              <c:numCache>
                <c:formatCode>General</c:formatCode>
                <c:ptCount val="12"/>
                <c:pt idx="0">
                  <c:v>80100</c:v>
                </c:pt>
                <c:pt idx="1">
                  <c:v>50000</c:v>
                </c:pt>
                <c:pt idx="2">
                  <c:v>35000</c:v>
                </c:pt>
                <c:pt idx="3">
                  <c:v>25000</c:v>
                </c:pt>
                <c:pt idx="4">
                  <c:v>21000</c:v>
                </c:pt>
                <c:pt idx="5">
                  <c:v>16500</c:v>
                </c:pt>
                <c:pt idx="6">
                  <c:v>8000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Sheet1!$C$18</c:f>
              <c:strCache>
                <c:ptCount val="1"/>
                <c:pt idx="0">
                  <c:v>HHJ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Sheet1!$A$19:$A$30</c:f>
              <c:numCache>
                <c:formatCode>General</c:formatCode>
                <c:ptCount val="12"/>
                <c:pt idx="0">
                  <c:v>25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300</c:v>
                </c:pt>
                <c:pt idx="5">
                  <c:v>500</c:v>
                </c:pt>
                <c:pt idx="6">
                  <c:v>1000</c:v>
                </c:pt>
                <c:pt idx="7">
                  <c:v>1250</c:v>
                </c:pt>
                <c:pt idx="8">
                  <c:v>1500</c:v>
                </c:pt>
                <c:pt idx="9">
                  <c:v>2000</c:v>
                </c:pt>
                <c:pt idx="10">
                  <c:v>2500</c:v>
                </c:pt>
                <c:pt idx="11">
                  <c:v>3000</c:v>
                </c:pt>
              </c:numCache>
            </c:numRef>
          </c:xVal>
          <c:yVal>
            <c:numRef>
              <c:f>Sheet1!$C$19:$C$30</c:f>
              <c:numCache>
                <c:formatCode>General</c:formatCode>
                <c:ptCount val="12"/>
                <c:pt idx="0">
                  <c:v>50150</c:v>
                </c:pt>
                <c:pt idx="1">
                  <c:v>50100</c:v>
                </c:pt>
                <c:pt idx="2">
                  <c:v>50000</c:v>
                </c:pt>
                <c:pt idx="3">
                  <c:v>29000</c:v>
                </c:pt>
                <c:pt idx="4">
                  <c:v>28000</c:v>
                </c:pt>
                <c:pt idx="5">
                  <c:v>18400</c:v>
                </c:pt>
                <c:pt idx="6">
                  <c:v>17000</c:v>
                </c:pt>
                <c:pt idx="7">
                  <c:v>11000</c:v>
                </c:pt>
                <c:pt idx="8">
                  <c:v>11000</c:v>
                </c:pt>
                <c:pt idx="9">
                  <c:v>11000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223424"/>
        <c:axId val="203225728"/>
      </c:scatterChart>
      <c:valAx>
        <c:axId val="203223424"/>
        <c:scaling>
          <c:orientation val="minMax"/>
          <c:max val="30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Memory Size (MB)</a:t>
                </a:r>
              </a:p>
            </c:rich>
          </c:tx>
          <c:layout>
            <c:manualLayout>
              <c:xMode val="edge"/>
              <c:yMode val="edge"/>
              <c:x val="0.4275821362588198"/>
              <c:y val="0.9200325998370009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225728"/>
        <c:crosses val="autoZero"/>
        <c:crossBetween val="midCat"/>
        <c:majorUnit val="500"/>
      </c:valAx>
      <c:valAx>
        <c:axId val="203225728"/>
        <c:scaling>
          <c:orientation val="minMax"/>
          <c:max val="9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I/Os (MB)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223424"/>
        <c:crosses val="autoZero"/>
        <c:crossBetween val="midCat"/>
        <c:majorUnit val="10000"/>
        <c:minorUnit val="2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849040354330715"/>
          <c:y val="0.10941403718178261"/>
          <c:w val="0.37309977854330706"/>
          <c:h val="5.5012609976320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Time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677511859577673"/>
          <c:y val="0.11561486111945932"/>
          <c:w val="0.76298201522614895"/>
          <c:h val="0.64809453913376891"/>
        </c:manualLayout>
      </c:layout>
      <c:scatterChart>
        <c:scatterStyle val="lineMarker"/>
        <c:varyColors val="0"/>
        <c:ser>
          <c:idx val="0"/>
          <c:order val="0"/>
          <c:tx>
            <c:strRef>
              <c:f>Results!$N$22</c:f>
              <c:strCache>
                <c:ptCount val="1"/>
                <c:pt idx="0">
                  <c:v>DHJ Left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Results!$O$21:$Z$21</c:f>
              <c:numCache>
                <c:formatCode>General</c:formatCode>
                <c:ptCount val="12"/>
                <c:pt idx="0">
                  <c:v>390.625</c:v>
                </c:pt>
                <c:pt idx="1">
                  <c:v>781.25</c:v>
                </c:pt>
                <c:pt idx="2">
                  <c:v>1171.875</c:v>
                </c:pt>
                <c:pt idx="3">
                  <c:v>1562.5</c:v>
                </c:pt>
                <c:pt idx="4">
                  <c:v>1953.125</c:v>
                </c:pt>
                <c:pt idx="5">
                  <c:v>2343.75</c:v>
                </c:pt>
                <c:pt idx="6">
                  <c:v>2734.375</c:v>
                </c:pt>
                <c:pt idx="7">
                  <c:v>3125</c:v>
                </c:pt>
                <c:pt idx="8">
                  <c:v>3515.625</c:v>
                </c:pt>
                <c:pt idx="9">
                  <c:v>3906.25</c:v>
                </c:pt>
                <c:pt idx="10">
                  <c:v>4296.875</c:v>
                </c:pt>
                <c:pt idx="11">
                  <c:v>4687.5</c:v>
                </c:pt>
              </c:numCache>
            </c:numRef>
          </c:xVal>
          <c:yVal>
            <c:numRef>
              <c:f>Results!$O$22:$Z$22</c:f>
              <c:numCache>
                <c:formatCode>General</c:formatCode>
                <c:ptCount val="12"/>
                <c:pt idx="0">
                  <c:v>97.067999999999998</c:v>
                </c:pt>
                <c:pt idx="1">
                  <c:v>88.199399999999997</c:v>
                </c:pt>
                <c:pt idx="2">
                  <c:v>86.73660000000001</c:v>
                </c:pt>
                <c:pt idx="3">
                  <c:v>81.117199999999997</c:v>
                </c:pt>
                <c:pt idx="4">
                  <c:v>79.229799999999997</c:v>
                </c:pt>
                <c:pt idx="5">
                  <c:v>73.9572</c:v>
                </c:pt>
                <c:pt idx="6">
                  <c:v>72.045400000000001</c:v>
                </c:pt>
                <c:pt idx="7">
                  <c:v>70.773200000000003</c:v>
                </c:pt>
                <c:pt idx="8">
                  <c:v>69.578999999999994</c:v>
                </c:pt>
                <c:pt idx="9">
                  <c:v>67.532399999999996</c:v>
                </c:pt>
                <c:pt idx="10">
                  <c:v>64.8322</c:v>
                </c:pt>
                <c:pt idx="11">
                  <c:v>62.062199999999997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Results!$N$23</c:f>
              <c:strCache>
                <c:ptCount val="1"/>
                <c:pt idx="0">
                  <c:v>DHJ Right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Results!$O$21:$Z$21</c:f>
              <c:numCache>
                <c:formatCode>General</c:formatCode>
                <c:ptCount val="12"/>
                <c:pt idx="0">
                  <c:v>390.625</c:v>
                </c:pt>
                <c:pt idx="1">
                  <c:v>781.25</c:v>
                </c:pt>
                <c:pt idx="2">
                  <c:v>1171.875</c:v>
                </c:pt>
                <c:pt idx="3">
                  <c:v>1562.5</c:v>
                </c:pt>
                <c:pt idx="4">
                  <c:v>1953.125</c:v>
                </c:pt>
                <c:pt idx="5">
                  <c:v>2343.75</c:v>
                </c:pt>
                <c:pt idx="6">
                  <c:v>2734.375</c:v>
                </c:pt>
                <c:pt idx="7">
                  <c:v>3125</c:v>
                </c:pt>
                <c:pt idx="8">
                  <c:v>3515.625</c:v>
                </c:pt>
                <c:pt idx="9">
                  <c:v>3906.25</c:v>
                </c:pt>
                <c:pt idx="10">
                  <c:v>4296.875</c:v>
                </c:pt>
                <c:pt idx="11">
                  <c:v>4687.5</c:v>
                </c:pt>
              </c:numCache>
            </c:numRef>
          </c:xVal>
          <c:yVal>
            <c:numRef>
              <c:f>Results!$O$23:$Z$23</c:f>
              <c:numCache>
                <c:formatCode>General</c:formatCode>
                <c:ptCount val="12"/>
                <c:pt idx="0">
                  <c:v>81.827199999999991</c:v>
                </c:pt>
                <c:pt idx="1">
                  <c:v>75.989399999999989</c:v>
                </c:pt>
                <c:pt idx="2">
                  <c:v>69.376000000000005</c:v>
                </c:pt>
                <c:pt idx="3">
                  <c:v>65.226199999999992</c:v>
                </c:pt>
                <c:pt idx="4">
                  <c:v>59.412800000000004</c:v>
                </c:pt>
                <c:pt idx="5">
                  <c:v>57.528800000000004</c:v>
                </c:pt>
                <c:pt idx="6">
                  <c:v>57.409199999999998</c:v>
                </c:pt>
                <c:pt idx="7">
                  <c:v>57.369599999999998</c:v>
                </c:pt>
                <c:pt idx="8">
                  <c:v>57.450400000000002</c:v>
                </c:pt>
                <c:pt idx="9">
                  <c:v>57.632199999999997</c:v>
                </c:pt>
                <c:pt idx="10">
                  <c:v>57.4726</c:v>
                </c:pt>
                <c:pt idx="11">
                  <c:v>57.56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Results!$N$24</c:f>
              <c:strCache>
                <c:ptCount val="1"/>
                <c:pt idx="0">
                  <c:v>Hash Teams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Results!$O$21:$Z$21</c:f>
              <c:numCache>
                <c:formatCode>General</c:formatCode>
                <c:ptCount val="12"/>
                <c:pt idx="0">
                  <c:v>390.625</c:v>
                </c:pt>
                <c:pt idx="1">
                  <c:v>781.25</c:v>
                </c:pt>
                <c:pt idx="2">
                  <c:v>1171.875</c:v>
                </c:pt>
                <c:pt idx="3">
                  <c:v>1562.5</c:v>
                </c:pt>
                <c:pt idx="4">
                  <c:v>1953.125</c:v>
                </c:pt>
                <c:pt idx="5">
                  <c:v>2343.75</c:v>
                </c:pt>
                <c:pt idx="6">
                  <c:v>2734.375</c:v>
                </c:pt>
                <c:pt idx="7">
                  <c:v>3125</c:v>
                </c:pt>
                <c:pt idx="8">
                  <c:v>3515.625</c:v>
                </c:pt>
                <c:pt idx="9">
                  <c:v>3906.25</c:v>
                </c:pt>
                <c:pt idx="10">
                  <c:v>4296.875</c:v>
                </c:pt>
                <c:pt idx="11">
                  <c:v>4687.5</c:v>
                </c:pt>
              </c:numCache>
            </c:numRef>
          </c:xVal>
          <c:yVal>
            <c:numRef>
              <c:f>Results!$O$24:$Z$24</c:f>
              <c:numCache>
                <c:formatCode>General</c:formatCode>
                <c:ptCount val="12"/>
                <c:pt idx="0">
                  <c:v>67.429199999999994</c:v>
                </c:pt>
                <c:pt idx="1">
                  <c:v>65.188000000000002</c:v>
                </c:pt>
                <c:pt idx="2">
                  <c:v>63.328800000000001</c:v>
                </c:pt>
                <c:pt idx="3">
                  <c:v>57.6098</c:v>
                </c:pt>
                <c:pt idx="4">
                  <c:v>51.934400000000004</c:v>
                </c:pt>
                <c:pt idx="5">
                  <c:v>50.081199999999995</c:v>
                </c:pt>
                <c:pt idx="6">
                  <c:v>50.081199999999995</c:v>
                </c:pt>
                <c:pt idx="7">
                  <c:v>50.106199999999994</c:v>
                </c:pt>
                <c:pt idx="8">
                  <c:v>50.081199999999995</c:v>
                </c:pt>
                <c:pt idx="9">
                  <c:v>50.106199999999994</c:v>
                </c:pt>
                <c:pt idx="10">
                  <c:v>50.081199999999995</c:v>
                </c:pt>
                <c:pt idx="11">
                  <c:v>50.106199999999994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449088"/>
        <c:axId val="203451392"/>
      </c:scatterChart>
      <c:valAx>
        <c:axId val="203449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Memory Size (MB)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002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51392"/>
        <c:crosses val="autoZero"/>
        <c:crossBetween val="midCat"/>
        <c:majorUnit val="1000"/>
      </c:valAx>
      <c:valAx>
        <c:axId val="2034513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 dirty="0"/>
                  <a:t>Time (Seconds)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490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30210624822239"/>
          <c:y val="0.63401147375662004"/>
          <c:w val="0.62959823064840115"/>
          <c:h val="5.49282660127990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I/O Bytes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507320342962948"/>
          <c:y val="0.1351696918778453"/>
          <c:w val="0.73136832277447827"/>
          <c:h val="0.62717310460261944"/>
        </c:manualLayout>
      </c:layout>
      <c:scatterChart>
        <c:scatterStyle val="lineMarker"/>
        <c:varyColors val="0"/>
        <c:ser>
          <c:idx val="0"/>
          <c:order val="0"/>
          <c:tx>
            <c:strRef>
              <c:f>Results!$N$27</c:f>
              <c:strCache>
                <c:ptCount val="1"/>
                <c:pt idx="0">
                  <c:v>DHJ Left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Results!$O$3:$Z$3</c:f>
              <c:numCache>
                <c:formatCode>General</c:formatCode>
                <c:ptCount val="12"/>
                <c:pt idx="0">
                  <c:v>390.625</c:v>
                </c:pt>
                <c:pt idx="1">
                  <c:v>781.25</c:v>
                </c:pt>
                <c:pt idx="2">
                  <c:v>1171.875</c:v>
                </c:pt>
                <c:pt idx="3">
                  <c:v>1562.5</c:v>
                </c:pt>
                <c:pt idx="4">
                  <c:v>1953.125</c:v>
                </c:pt>
                <c:pt idx="5">
                  <c:v>2343.75</c:v>
                </c:pt>
                <c:pt idx="6">
                  <c:v>2734.375</c:v>
                </c:pt>
                <c:pt idx="7">
                  <c:v>3125</c:v>
                </c:pt>
                <c:pt idx="8">
                  <c:v>3515.625</c:v>
                </c:pt>
                <c:pt idx="9">
                  <c:v>3906.25</c:v>
                </c:pt>
                <c:pt idx="10">
                  <c:v>4296.875</c:v>
                </c:pt>
                <c:pt idx="11">
                  <c:v>4687.5</c:v>
                </c:pt>
              </c:numCache>
            </c:numRef>
          </c:xVal>
          <c:yVal>
            <c:numRef>
              <c:f>Results!$O$27:$Z$27</c:f>
              <c:numCache>
                <c:formatCode>General</c:formatCode>
                <c:ptCount val="12"/>
                <c:pt idx="0">
                  <c:v>18806.21875</c:v>
                </c:pt>
                <c:pt idx="1">
                  <c:v>15960.390625</c:v>
                </c:pt>
                <c:pt idx="2">
                  <c:v>13114.65625</c:v>
                </c:pt>
                <c:pt idx="3">
                  <c:v>10268.6171875</c:v>
                </c:pt>
                <c:pt idx="4">
                  <c:v>8062.21875</c:v>
                </c:pt>
                <c:pt idx="5">
                  <c:v>6392.1171875</c:v>
                </c:pt>
                <c:pt idx="6">
                  <c:v>5113.734375</c:v>
                </c:pt>
                <c:pt idx="7">
                  <c:v>3835.2265625</c:v>
                </c:pt>
                <c:pt idx="8">
                  <c:v>3196.203125</c:v>
                </c:pt>
                <c:pt idx="9">
                  <c:v>1917.7734375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Results!$N$28</c:f>
              <c:strCache>
                <c:ptCount val="1"/>
                <c:pt idx="0">
                  <c:v>DHJ Right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Results!$O$3:$Z$3</c:f>
              <c:numCache>
                <c:formatCode>General</c:formatCode>
                <c:ptCount val="12"/>
                <c:pt idx="0">
                  <c:v>390.625</c:v>
                </c:pt>
                <c:pt idx="1">
                  <c:v>781.25</c:v>
                </c:pt>
                <c:pt idx="2">
                  <c:v>1171.875</c:v>
                </c:pt>
                <c:pt idx="3">
                  <c:v>1562.5</c:v>
                </c:pt>
                <c:pt idx="4">
                  <c:v>1953.125</c:v>
                </c:pt>
                <c:pt idx="5">
                  <c:v>2343.75</c:v>
                </c:pt>
                <c:pt idx="6">
                  <c:v>2734.375</c:v>
                </c:pt>
                <c:pt idx="7">
                  <c:v>3125</c:v>
                </c:pt>
                <c:pt idx="8">
                  <c:v>3515.625</c:v>
                </c:pt>
                <c:pt idx="9">
                  <c:v>3906.25</c:v>
                </c:pt>
                <c:pt idx="10">
                  <c:v>4296.875</c:v>
                </c:pt>
                <c:pt idx="11">
                  <c:v>4687.5</c:v>
                </c:pt>
              </c:numCache>
            </c:numRef>
          </c:xVal>
          <c:yVal>
            <c:numRef>
              <c:f>Results!$O$28:$Z$28</c:f>
              <c:numCache>
                <c:formatCode>General</c:formatCode>
                <c:ptCount val="12"/>
                <c:pt idx="0">
                  <c:v>17527.90625</c:v>
                </c:pt>
                <c:pt idx="1">
                  <c:v>13403.1484375</c:v>
                </c:pt>
                <c:pt idx="2">
                  <c:v>9279.34375</c:v>
                </c:pt>
                <c:pt idx="3">
                  <c:v>5155.328125</c:v>
                </c:pt>
                <c:pt idx="4">
                  <c:v>1031.09375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Results!$N$29</c:f>
              <c:strCache>
                <c:ptCount val="1"/>
                <c:pt idx="0">
                  <c:v>Hash Teams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Results!$O$3:$Z$3</c:f>
              <c:numCache>
                <c:formatCode>General</c:formatCode>
                <c:ptCount val="12"/>
                <c:pt idx="0">
                  <c:v>390.625</c:v>
                </c:pt>
                <c:pt idx="1">
                  <c:v>781.25</c:v>
                </c:pt>
                <c:pt idx="2">
                  <c:v>1171.875</c:v>
                </c:pt>
                <c:pt idx="3">
                  <c:v>1562.5</c:v>
                </c:pt>
                <c:pt idx="4">
                  <c:v>1953.125</c:v>
                </c:pt>
                <c:pt idx="5">
                  <c:v>2343.75</c:v>
                </c:pt>
                <c:pt idx="6">
                  <c:v>2734.375</c:v>
                </c:pt>
                <c:pt idx="7">
                  <c:v>3125</c:v>
                </c:pt>
                <c:pt idx="8">
                  <c:v>3515.625</c:v>
                </c:pt>
                <c:pt idx="9">
                  <c:v>3906.25</c:v>
                </c:pt>
                <c:pt idx="10">
                  <c:v>4296.875</c:v>
                </c:pt>
                <c:pt idx="11">
                  <c:v>4687.5</c:v>
                </c:pt>
              </c:numCache>
            </c:numRef>
          </c:xVal>
          <c:yVal>
            <c:numRef>
              <c:f>Results!$O$29:$Z$29</c:f>
              <c:numCache>
                <c:formatCode>General</c:formatCode>
                <c:ptCount val="12"/>
                <c:pt idx="0">
                  <c:v>9991.7578125</c:v>
                </c:pt>
                <c:pt idx="1">
                  <c:v>7640.484375</c:v>
                </c:pt>
                <c:pt idx="2">
                  <c:v>5289.65625</c:v>
                </c:pt>
                <c:pt idx="3">
                  <c:v>2938.6875</c:v>
                </c:pt>
                <c:pt idx="4">
                  <c:v>587.7421875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637504"/>
        <c:axId val="203639808"/>
      </c:scatterChart>
      <c:valAx>
        <c:axId val="203637504"/>
        <c:scaling>
          <c:orientation val="minMax"/>
          <c:max val="5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Memory Size (MB)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002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639808"/>
        <c:crosses val="autoZero"/>
        <c:crossBetween val="midCat"/>
        <c:majorUnit val="1000"/>
      </c:valAx>
      <c:valAx>
        <c:axId val="20363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I/Os (MB)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6375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576545701542799"/>
          <c:y val="0.14450920948043963"/>
          <c:w val="0.52423446065225365"/>
          <c:h val="5.24479323698358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Time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365048118985127"/>
          <c:y val="0.11337959317585304"/>
          <c:w val="0.76462729658792661"/>
          <c:h val="0.68202742532770155"/>
        </c:manualLayout>
      </c:layout>
      <c:scatterChart>
        <c:scatterStyle val="lineMarker"/>
        <c:varyColors val="0"/>
        <c:ser>
          <c:idx val="0"/>
          <c:order val="0"/>
          <c:tx>
            <c:strRef>
              <c:f>Summary!$O$3</c:f>
              <c:strCache>
                <c:ptCount val="1"/>
                <c:pt idx="0">
                  <c:v>DHJ Left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Summary!$P$2:$AA$2</c:f>
              <c:numCache>
                <c:formatCode>General</c:formatCode>
                <c:ptCount val="12"/>
                <c:pt idx="0">
                  <c:v>390.625</c:v>
                </c:pt>
                <c:pt idx="1">
                  <c:v>781.25</c:v>
                </c:pt>
                <c:pt idx="2">
                  <c:v>1171.875</c:v>
                </c:pt>
                <c:pt idx="3">
                  <c:v>1562.5</c:v>
                </c:pt>
                <c:pt idx="4">
                  <c:v>1953.125</c:v>
                </c:pt>
                <c:pt idx="5">
                  <c:v>2343.75</c:v>
                </c:pt>
                <c:pt idx="6">
                  <c:v>2734.375</c:v>
                </c:pt>
                <c:pt idx="7">
                  <c:v>3125</c:v>
                </c:pt>
                <c:pt idx="8">
                  <c:v>3515.625</c:v>
                </c:pt>
                <c:pt idx="9">
                  <c:v>3906.25</c:v>
                </c:pt>
                <c:pt idx="10">
                  <c:v>4296.875</c:v>
                </c:pt>
                <c:pt idx="11">
                  <c:v>4687.5</c:v>
                </c:pt>
              </c:numCache>
            </c:numRef>
          </c:xVal>
          <c:yVal>
            <c:numRef>
              <c:f>Summary!$P$3:$AA$3</c:f>
              <c:numCache>
                <c:formatCode>General</c:formatCode>
                <c:ptCount val="12"/>
                <c:pt idx="0">
                  <c:v>164.24340000000001</c:v>
                </c:pt>
                <c:pt idx="1">
                  <c:v>151.04479999999998</c:v>
                </c:pt>
                <c:pt idx="2">
                  <c:v>141.3912</c:v>
                </c:pt>
                <c:pt idx="3">
                  <c:v>125.64960000000001</c:v>
                </c:pt>
                <c:pt idx="4">
                  <c:v>119.8634</c:v>
                </c:pt>
                <c:pt idx="5">
                  <c:v>94.92880000000001</c:v>
                </c:pt>
                <c:pt idx="6">
                  <c:v>83.495999999999995</c:v>
                </c:pt>
                <c:pt idx="7">
                  <c:v>76.751999999999995</c:v>
                </c:pt>
                <c:pt idx="8">
                  <c:v>72.027199999999993</c:v>
                </c:pt>
                <c:pt idx="9">
                  <c:v>67.736000000000004</c:v>
                </c:pt>
                <c:pt idx="10">
                  <c:v>64.726199999999992</c:v>
                </c:pt>
                <c:pt idx="11">
                  <c:v>64.857199999999992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Summary!$O$4</c:f>
              <c:strCache>
                <c:ptCount val="1"/>
                <c:pt idx="0">
                  <c:v>DHJ Right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Summary!$P$2:$AA$2</c:f>
              <c:numCache>
                <c:formatCode>General</c:formatCode>
                <c:ptCount val="12"/>
                <c:pt idx="0">
                  <c:v>390.625</c:v>
                </c:pt>
                <c:pt idx="1">
                  <c:v>781.25</c:v>
                </c:pt>
                <c:pt idx="2">
                  <c:v>1171.875</c:v>
                </c:pt>
                <c:pt idx="3">
                  <c:v>1562.5</c:v>
                </c:pt>
                <c:pt idx="4">
                  <c:v>1953.125</c:v>
                </c:pt>
                <c:pt idx="5">
                  <c:v>2343.75</c:v>
                </c:pt>
                <c:pt idx="6">
                  <c:v>2734.375</c:v>
                </c:pt>
                <c:pt idx="7">
                  <c:v>3125</c:v>
                </c:pt>
                <c:pt idx="8">
                  <c:v>3515.625</c:v>
                </c:pt>
                <c:pt idx="9">
                  <c:v>3906.25</c:v>
                </c:pt>
                <c:pt idx="10">
                  <c:v>4296.875</c:v>
                </c:pt>
                <c:pt idx="11">
                  <c:v>4687.5</c:v>
                </c:pt>
              </c:numCache>
            </c:numRef>
          </c:xVal>
          <c:yVal>
            <c:numRef>
              <c:f>Summary!$P$4:$AA$4</c:f>
              <c:numCache>
                <c:formatCode>General</c:formatCode>
                <c:ptCount val="12"/>
                <c:pt idx="0">
                  <c:v>146.1728</c:v>
                </c:pt>
                <c:pt idx="1">
                  <c:v>122.61839999999999</c:v>
                </c:pt>
                <c:pt idx="2">
                  <c:v>110.71260000000001</c:v>
                </c:pt>
                <c:pt idx="3">
                  <c:v>98.477999999999994</c:v>
                </c:pt>
                <c:pt idx="4">
                  <c:v>92.18780000000001</c:v>
                </c:pt>
                <c:pt idx="5">
                  <c:v>90.218800000000002</c:v>
                </c:pt>
                <c:pt idx="6">
                  <c:v>90.943600000000004</c:v>
                </c:pt>
                <c:pt idx="7">
                  <c:v>90.31219999999999</c:v>
                </c:pt>
                <c:pt idx="8">
                  <c:v>90.868399999999994</c:v>
                </c:pt>
                <c:pt idx="9">
                  <c:v>90.278199999999998</c:v>
                </c:pt>
                <c:pt idx="10">
                  <c:v>90.537399999999991</c:v>
                </c:pt>
                <c:pt idx="11">
                  <c:v>90.168800000000005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Summary!$O$5</c:f>
              <c:strCache>
                <c:ptCount val="1"/>
                <c:pt idx="0">
                  <c:v>GHT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Summary!$P$2:$AA$2</c:f>
              <c:numCache>
                <c:formatCode>General</c:formatCode>
                <c:ptCount val="12"/>
                <c:pt idx="0">
                  <c:v>390.625</c:v>
                </c:pt>
                <c:pt idx="1">
                  <c:v>781.25</c:v>
                </c:pt>
                <c:pt idx="2">
                  <c:v>1171.875</c:v>
                </c:pt>
                <c:pt idx="3">
                  <c:v>1562.5</c:v>
                </c:pt>
                <c:pt idx="4">
                  <c:v>1953.125</c:v>
                </c:pt>
                <c:pt idx="5">
                  <c:v>2343.75</c:v>
                </c:pt>
                <c:pt idx="6">
                  <c:v>2734.375</c:v>
                </c:pt>
                <c:pt idx="7">
                  <c:v>3125</c:v>
                </c:pt>
                <c:pt idx="8">
                  <c:v>3515.625</c:v>
                </c:pt>
                <c:pt idx="9">
                  <c:v>3906.25</c:v>
                </c:pt>
                <c:pt idx="10">
                  <c:v>4296.875</c:v>
                </c:pt>
                <c:pt idx="11">
                  <c:v>4687.5</c:v>
                </c:pt>
              </c:numCache>
            </c:numRef>
          </c:xVal>
          <c:yVal>
            <c:numRef>
              <c:f>Summary!$P$5:$AA$5</c:f>
              <c:numCache>
                <c:formatCode>General</c:formatCode>
                <c:ptCount val="12"/>
                <c:pt idx="0">
                  <c:v>128.9836</c:v>
                </c:pt>
                <c:pt idx="1">
                  <c:v>110.881</c:v>
                </c:pt>
                <c:pt idx="2">
                  <c:v>101.4134</c:v>
                </c:pt>
                <c:pt idx="3">
                  <c:v>102.33139999999999</c:v>
                </c:pt>
                <c:pt idx="4">
                  <c:v>101.2732</c:v>
                </c:pt>
                <c:pt idx="5">
                  <c:v>101.39360000000001</c:v>
                </c:pt>
                <c:pt idx="6">
                  <c:v>101.5172</c:v>
                </c:pt>
                <c:pt idx="7">
                  <c:v>101.34639999999999</c:v>
                </c:pt>
                <c:pt idx="8">
                  <c:v>101.51860000000001</c:v>
                </c:pt>
                <c:pt idx="9">
                  <c:v>101.4286</c:v>
                </c:pt>
                <c:pt idx="10">
                  <c:v>101.232</c:v>
                </c:pt>
                <c:pt idx="11">
                  <c:v>101.42133333333332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591680"/>
        <c:axId val="203593984"/>
      </c:scatterChart>
      <c:valAx>
        <c:axId val="203591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Memory Size (MB)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002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593984"/>
        <c:crosses val="autoZero"/>
        <c:crossBetween val="midCat"/>
        <c:majorUnit val="1000"/>
      </c:valAx>
      <c:valAx>
        <c:axId val="20359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Time (seconds)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591680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516272965879263"/>
          <c:y val="0.71065739453388821"/>
          <c:w val="0.5090518372703412"/>
          <c:h val="5.14183508095522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4989-64E9-4044-84BA-26227FBEC18B}" type="datetimeFigureOut">
              <a:rPr lang="en-CA" smtClean="0"/>
              <a:t>29/06/2013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A0A18-B2BC-43DA-A2A4-9CEC2972B8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267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0A18-B2BC-43DA-A2A4-9CEC2972B84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215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bitmap is built while partitioning Orders on </a:t>
            </a:r>
            <a:r>
              <a:rPr lang="en-CA" dirty="0" err="1" smtClean="0"/>
              <a:t>custkey</a:t>
            </a:r>
            <a:endParaRPr lang="en-CA" dirty="0" smtClean="0"/>
          </a:p>
          <a:p>
            <a:r>
              <a:rPr lang="en-CA" dirty="0" smtClean="0"/>
              <a:t>For</a:t>
            </a:r>
            <a:r>
              <a:rPr lang="en-CA" baseline="0" dirty="0" smtClean="0"/>
              <a:t> each tuple we check to see which </a:t>
            </a:r>
            <a:r>
              <a:rPr lang="en-CA" baseline="0" dirty="0" err="1" smtClean="0"/>
              <a:t>orderkey</a:t>
            </a:r>
            <a:r>
              <a:rPr lang="en-CA" baseline="0" dirty="0" smtClean="0"/>
              <a:t> attributes map to </a:t>
            </a:r>
            <a:r>
              <a:rPr lang="en-CA" baseline="0" dirty="0" err="1" smtClean="0"/>
              <a:t>custkey</a:t>
            </a:r>
            <a:r>
              <a:rPr lang="en-CA" baseline="0" dirty="0" smtClean="0"/>
              <a:t> attributes and set the bit in the bitmap</a:t>
            </a:r>
          </a:p>
          <a:p>
            <a:r>
              <a:rPr lang="en-CA" baseline="0" dirty="0" smtClean="0"/>
              <a:t>Index = (</a:t>
            </a:r>
            <a:r>
              <a:rPr lang="en-CA" baseline="0" dirty="0" err="1" smtClean="0"/>
              <a:t>orderkey</a:t>
            </a:r>
            <a:r>
              <a:rPr lang="en-CA" baseline="0" dirty="0" smtClean="0"/>
              <a:t> + 1) mod 4</a:t>
            </a:r>
          </a:p>
          <a:p>
            <a:endParaRPr lang="en-CA" baseline="0" dirty="0" smtClean="0"/>
          </a:p>
          <a:p>
            <a:r>
              <a:rPr lang="en-CA" baseline="0" dirty="0" smtClean="0"/>
              <a:t>1,1 = 1,2</a:t>
            </a:r>
          </a:p>
          <a:p>
            <a:r>
              <a:rPr lang="en-CA" baseline="0" dirty="0" smtClean="0"/>
              <a:t>2,2 = 2,3</a:t>
            </a:r>
          </a:p>
          <a:p>
            <a:r>
              <a:rPr lang="en-CA" baseline="0" dirty="0" smtClean="0"/>
              <a:t>3,3 = 3,0</a:t>
            </a:r>
          </a:p>
          <a:p>
            <a:r>
              <a:rPr lang="en-CA" baseline="0" dirty="0" smtClean="0"/>
              <a:t>4,1 = 1,1</a:t>
            </a:r>
          </a:p>
          <a:p>
            <a:r>
              <a:rPr lang="en-CA" baseline="0" dirty="0" smtClean="0"/>
              <a:t>5,2 = 2,3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0A18-B2BC-43DA-A2A4-9CEC2972B84C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5499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3 False</a:t>
            </a:r>
            <a:r>
              <a:rPr lang="en-CA" baseline="0" dirty="0" smtClean="0"/>
              <a:t> drops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0A18-B2BC-43DA-A2A4-9CEC2972B84C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9756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3 False</a:t>
            </a:r>
            <a:r>
              <a:rPr lang="en-CA" baseline="0" dirty="0" smtClean="0"/>
              <a:t> drops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0A18-B2BC-43DA-A2A4-9CEC2972B84C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3026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Can fit two tuples of</a:t>
            </a:r>
            <a:r>
              <a:rPr lang="en-CA" baseline="0" dirty="0" smtClean="0"/>
              <a:t> each relation in memory</a:t>
            </a:r>
          </a:p>
          <a:p>
            <a:endParaRPr lang="en-CA" baseline="0" dirty="0" smtClean="0"/>
          </a:p>
          <a:p>
            <a:r>
              <a:rPr lang="en-CA" baseline="0" dirty="0" smtClean="0"/>
              <a:t>2 partitions of Customer and 3 partitions of Product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0A18-B2BC-43DA-A2A4-9CEC2972B84C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4372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Can fit two tuples of</a:t>
            </a:r>
            <a:r>
              <a:rPr lang="en-CA" baseline="0" dirty="0" smtClean="0"/>
              <a:t> each relation in memory</a:t>
            </a:r>
          </a:p>
          <a:p>
            <a:endParaRPr lang="en-CA" baseline="0" dirty="0" smtClean="0"/>
          </a:p>
          <a:p>
            <a:r>
              <a:rPr lang="en-CA" baseline="0" dirty="0" smtClean="0"/>
              <a:t>2 partitions of Customer and 3 partitions of Product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0A18-B2BC-43DA-A2A4-9CEC2972B84C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8148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Need 6 multi-dimensional partitions</a:t>
            </a:r>
            <a:r>
              <a:rPr lang="en-CA" baseline="0" dirty="0" smtClean="0"/>
              <a:t> for </a:t>
            </a:r>
            <a:r>
              <a:rPr lang="en-CA" baseline="0" dirty="0" err="1" smtClean="0"/>
              <a:t>Saleitem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0A18-B2BC-43DA-A2A4-9CEC2972B84C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8512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PostgreSQL</a:t>
            </a:r>
            <a:r>
              <a:rPr lang="en-CA" baseline="0" dirty="0" smtClean="0"/>
              <a:t> is an </a:t>
            </a:r>
            <a:r>
              <a:rPr lang="en-CA" dirty="0" smtClean="0"/>
              <a:t>Open Source, Enterprise class RDBMS that contains Query planner and optimizer, Memory manager, Implementations of binary join algorithms</a:t>
            </a:r>
          </a:p>
          <a:p>
            <a:endParaRPr lang="en-CA" dirty="0" smtClean="0"/>
          </a:p>
          <a:p>
            <a:r>
              <a:rPr lang="en-CA" dirty="0" smtClean="0"/>
              <a:t>Standalone </a:t>
            </a:r>
            <a:r>
              <a:rPr lang="en-CA" dirty="0" err="1" smtClean="0"/>
              <a:t>implemenatation</a:t>
            </a:r>
            <a:r>
              <a:rPr lang="en-CA" dirty="0" smtClean="0"/>
              <a:t> allows for directly comparing multi-way join algorithms with DHJ in a strictly controlled environment.</a:t>
            </a:r>
          </a:p>
          <a:p>
            <a:r>
              <a:rPr lang="en-CA" dirty="0" smtClean="0"/>
              <a:t>The algorithms are isolated from the system</a:t>
            </a:r>
            <a:r>
              <a:rPr lang="en-CA" baseline="0" dirty="0" smtClean="0"/>
              <a:t> d</a:t>
            </a:r>
            <a:r>
              <a:rPr lang="en-CA" dirty="0" smtClean="0"/>
              <a:t>oesn’t have the overhead of </a:t>
            </a:r>
            <a:r>
              <a:rPr lang="en-CA" dirty="0" err="1" smtClean="0"/>
              <a:t>PostgreSQL</a:t>
            </a:r>
            <a:endParaRPr lang="en-CA" dirty="0" smtClean="0"/>
          </a:p>
          <a:p>
            <a:r>
              <a:rPr lang="en-CA" dirty="0" smtClean="0"/>
              <a:t>Everything was built from scratch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0A18-B2BC-43DA-A2A4-9CEC2972B84C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4520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Always 12-15% faster</a:t>
            </a:r>
          </a:p>
          <a:p>
            <a:r>
              <a:rPr lang="en-CA" dirty="0" smtClean="0"/>
              <a:t>Performs few I/</a:t>
            </a:r>
            <a:r>
              <a:rPr lang="en-CA" dirty="0" err="1" smtClean="0"/>
              <a:t>Os</a:t>
            </a:r>
            <a:endParaRPr lang="en-CA" dirty="0" smtClean="0"/>
          </a:p>
          <a:p>
            <a:r>
              <a:rPr lang="en-CA" dirty="0" smtClean="0"/>
              <a:t>Saves a partitioning step</a:t>
            </a:r>
          </a:p>
          <a:p>
            <a:r>
              <a:rPr lang="en-CA" dirty="0" smtClean="0"/>
              <a:t>Doesn’t produce intermediate tuples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0A18-B2BC-43DA-A2A4-9CEC2972B84C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2960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HHJ is </a:t>
            </a:r>
            <a:r>
              <a:rPr lang="en-CA" dirty="0" err="1" smtClean="0"/>
              <a:t>PostgreSQL</a:t>
            </a:r>
            <a:r>
              <a:rPr lang="en-CA" baseline="0" dirty="0" smtClean="0"/>
              <a:t> hash join</a:t>
            </a:r>
          </a:p>
          <a:p>
            <a:endParaRPr lang="en-CA" baseline="0" dirty="0" smtClean="0"/>
          </a:p>
          <a:p>
            <a:r>
              <a:rPr lang="en-CA" dirty="0" smtClean="0"/>
              <a:t>Performs fewer I/</a:t>
            </a:r>
            <a:r>
              <a:rPr lang="en-CA" dirty="0" err="1" smtClean="0"/>
              <a:t>Os</a:t>
            </a:r>
            <a:endParaRPr lang="en-CA" dirty="0" smtClean="0"/>
          </a:p>
          <a:p>
            <a:pPr lvl="1"/>
            <a:r>
              <a:rPr lang="en-CA" dirty="0" smtClean="0"/>
              <a:t>No hybrid step means GHT will write everything to disk</a:t>
            </a:r>
          </a:p>
          <a:p>
            <a:r>
              <a:rPr lang="en-CA" dirty="0" smtClean="0"/>
              <a:t>Not always faster than </a:t>
            </a:r>
            <a:r>
              <a:rPr lang="en-CA" dirty="0" err="1" smtClean="0"/>
              <a:t>PostgreSQL</a:t>
            </a:r>
            <a:endParaRPr lang="en-CA" dirty="0" smtClean="0"/>
          </a:p>
          <a:p>
            <a:r>
              <a:rPr lang="en-CA" dirty="0" smtClean="0"/>
              <a:t>Map size makes a big difference</a:t>
            </a:r>
          </a:p>
          <a:p>
            <a:r>
              <a:rPr lang="en-CA" dirty="0" smtClean="0"/>
              <a:t>Poor results with a small map</a:t>
            </a:r>
          </a:p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0A18-B2BC-43DA-A2A4-9CEC2972B84C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4459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5-30% faster than </a:t>
            </a:r>
            <a:r>
              <a:rPr lang="en-CA" dirty="0" err="1" smtClean="0"/>
              <a:t>PostgreSQL</a:t>
            </a:r>
            <a:r>
              <a:rPr lang="en-CA" dirty="0" smtClean="0"/>
              <a:t> hash join</a:t>
            </a:r>
          </a:p>
          <a:p>
            <a:r>
              <a:rPr lang="en-CA" dirty="0" smtClean="0"/>
              <a:t>50-100% fewer I/</a:t>
            </a:r>
            <a:r>
              <a:rPr lang="en-CA" dirty="0" err="1" smtClean="0"/>
              <a:t>Os</a:t>
            </a:r>
            <a:endParaRPr lang="en-CA" dirty="0" smtClean="0"/>
          </a:p>
          <a:p>
            <a:r>
              <a:rPr lang="en-CA" dirty="0" smtClean="0"/>
              <a:t>Performed slower at very small memory sizes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0A18-B2BC-43DA-A2A4-9CEC2972B84C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7315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0A18-B2BC-43DA-A2A4-9CEC2972B84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8817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GHT performs few I/</a:t>
            </a:r>
            <a:r>
              <a:rPr lang="en-CA" dirty="0" err="1" smtClean="0"/>
              <a:t>Os</a:t>
            </a:r>
            <a:endParaRPr lang="en-CA" dirty="0" smtClean="0"/>
          </a:p>
          <a:p>
            <a:r>
              <a:rPr lang="en-CA" dirty="0" smtClean="0"/>
              <a:t>GHT is slower until there is a large difference in I/</a:t>
            </a:r>
            <a:r>
              <a:rPr lang="en-CA" dirty="0" err="1" smtClean="0"/>
              <a:t>Os</a:t>
            </a:r>
            <a:r>
              <a:rPr lang="en-CA" dirty="0" smtClean="0"/>
              <a:t> </a:t>
            </a:r>
          </a:p>
          <a:p>
            <a:r>
              <a:rPr lang="en-CA" dirty="0" smtClean="0"/>
              <a:t>GHT performs more hashing because of the map</a:t>
            </a:r>
          </a:p>
          <a:p>
            <a:r>
              <a:rPr lang="en-CA" dirty="0" smtClean="0"/>
              <a:t>GHT needs to look up partitions using the map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0A18-B2BC-43DA-A2A4-9CEC2972B84C}" type="slidenum">
              <a:rPr lang="en-CA" smtClean="0"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0398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Map memory is counted</a:t>
            </a:r>
            <a:r>
              <a:rPr lang="en-CA" baseline="0" dirty="0" smtClean="0"/>
              <a:t> against the join</a:t>
            </a:r>
          </a:p>
          <a:p>
            <a:endParaRPr lang="en-CA" baseline="0" dirty="0" smtClean="0"/>
          </a:p>
          <a:p>
            <a:r>
              <a:rPr lang="en-CA" dirty="0" smtClean="0"/>
              <a:t>Map uses a lot of the available memory</a:t>
            </a:r>
          </a:p>
          <a:p>
            <a:r>
              <a:rPr lang="en-CA" dirty="0" smtClean="0"/>
              <a:t>GHT has an extremely large number of false drops when memory is low causing very high I/</a:t>
            </a:r>
            <a:r>
              <a:rPr lang="en-CA" dirty="0" err="1" smtClean="0"/>
              <a:t>Os</a:t>
            </a:r>
            <a:endParaRPr lang="en-CA" dirty="0" smtClean="0"/>
          </a:p>
          <a:p>
            <a:r>
              <a:rPr lang="en-CA" dirty="0" smtClean="0"/>
              <a:t>GHT is not faster than DHJ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0A18-B2BC-43DA-A2A4-9CEC2972B84C}" type="slidenum">
              <a:rPr lang="en-CA" smtClean="0"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0644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Compared GHT at different map sizes</a:t>
            </a:r>
          </a:p>
          <a:p>
            <a:r>
              <a:rPr lang="en-CA" dirty="0" smtClean="0"/>
              <a:t>Once the map size gets too small the time for the join grows significantly</a:t>
            </a:r>
          </a:p>
          <a:p>
            <a:r>
              <a:rPr lang="en-CA" dirty="0" smtClean="0"/>
              <a:t>False drops increase to many times the number of </a:t>
            </a:r>
            <a:r>
              <a:rPr lang="en-CA" dirty="0" err="1" smtClean="0"/>
              <a:t>Lineitem</a:t>
            </a:r>
            <a:r>
              <a:rPr lang="en-CA" dirty="0" smtClean="0"/>
              <a:t> tuples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0A18-B2BC-43DA-A2A4-9CEC2972B84C}" type="slidenum">
              <a:rPr lang="en-CA" smtClean="0"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3310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err="1" smtClean="0"/>
              <a:t>Lineitem</a:t>
            </a:r>
            <a:r>
              <a:rPr lang="en-CA" dirty="0" smtClean="0"/>
              <a:t> relation is related to Part through the </a:t>
            </a:r>
            <a:r>
              <a:rPr lang="en-CA" dirty="0" err="1" smtClean="0"/>
              <a:t>partkey</a:t>
            </a:r>
            <a:r>
              <a:rPr lang="en-CA" dirty="0" smtClean="0"/>
              <a:t> attribute</a:t>
            </a:r>
          </a:p>
          <a:p>
            <a:r>
              <a:rPr lang="en-CA" dirty="0" smtClean="0"/>
              <a:t>Splitting</a:t>
            </a:r>
            <a:r>
              <a:rPr lang="en-CA" baseline="0" dirty="0" smtClean="0"/>
              <a:t> </a:t>
            </a:r>
            <a:r>
              <a:rPr lang="en-CA" dirty="0" smtClean="0"/>
              <a:t>the data into relations allows for localized updates.</a:t>
            </a:r>
          </a:p>
          <a:p>
            <a:endParaRPr lang="en-CA" dirty="0" smtClean="0"/>
          </a:p>
          <a:p>
            <a:r>
              <a:rPr lang="en-CA" dirty="0" smtClean="0"/>
              <a:t>Relations contain </a:t>
            </a:r>
            <a:r>
              <a:rPr lang="en-CA" i="1" dirty="0" smtClean="0"/>
              <a:t>tuples</a:t>
            </a:r>
            <a:r>
              <a:rPr lang="en-CA" dirty="0" smtClean="0"/>
              <a:t> (rows)</a:t>
            </a:r>
          </a:p>
          <a:p>
            <a:r>
              <a:rPr lang="en-CA" dirty="0" smtClean="0"/>
              <a:t>Tuples contain </a:t>
            </a:r>
            <a:r>
              <a:rPr lang="en-CA" i="1" dirty="0" smtClean="0"/>
              <a:t>attributes</a:t>
            </a:r>
            <a:r>
              <a:rPr lang="en-CA" dirty="0" smtClean="0"/>
              <a:t> (Columns)</a:t>
            </a:r>
          </a:p>
          <a:p>
            <a:r>
              <a:rPr lang="en-CA" dirty="0" smtClean="0"/>
              <a:t>Data in the tables is combined using </a:t>
            </a:r>
            <a:r>
              <a:rPr lang="en-CA" i="1" dirty="0" smtClean="0"/>
              <a:t>joins</a:t>
            </a:r>
            <a:r>
              <a:rPr lang="en-CA" dirty="0" smtClean="0"/>
              <a:t> to answer questions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0A18-B2BC-43DA-A2A4-9CEC2972B84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310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0A18-B2BC-43DA-A2A4-9CEC2972B84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583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Avoid intermediate results</a:t>
            </a:r>
          </a:p>
          <a:p>
            <a:r>
              <a:rPr lang="en-CA" dirty="0" smtClean="0"/>
              <a:t>Avoid multiple partitioning steps</a:t>
            </a:r>
          </a:p>
          <a:p>
            <a:r>
              <a:rPr lang="en-CA" dirty="0" smtClean="0"/>
              <a:t>Can avoid some slow disk input and out operations (I/</a:t>
            </a:r>
            <a:r>
              <a:rPr lang="en-CA" dirty="0" err="1" smtClean="0"/>
              <a:t>Os</a:t>
            </a:r>
            <a:r>
              <a:rPr lang="en-CA" dirty="0" smtClean="0"/>
              <a:t>)</a:t>
            </a:r>
          </a:p>
          <a:p>
            <a:r>
              <a:rPr lang="en-CA" dirty="0" smtClean="0"/>
              <a:t>Can use memory more efficiently than multiple binary joins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0A18-B2BC-43DA-A2A4-9CEC2972B84C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7726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Builds hash tables for </a:t>
            </a:r>
            <a:r>
              <a:rPr lang="en-CA" b="1" dirty="0" smtClean="0"/>
              <a:t>n</a:t>
            </a:r>
            <a:r>
              <a:rPr lang="en-CA" dirty="0" smtClean="0"/>
              <a:t> – 1 relations in the build phase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0A18-B2BC-43DA-A2A4-9CEC2972B84C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1681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0A18-B2BC-43DA-A2A4-9CEC2972B84C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524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</a:t>
            </a:r>
            <a:r>
              <a:rPr lang="en-CA" baseline="0" dirty="0" smtClean="0"/>
              <a:t> join does not use common attributes (</a:t>
            </a:r>
            <a:r>
              <a:rPr lang="en-CA" baseline="0" dirty="0" err="1" smtClean="0"/>
              <a:t>prev</a:t>
            </a:r>
            <a:r>
              <a:rPr lang="en-CA" baseline="0" dirty="0" smtClean="0"/>
              <a:t> ex </a:t>
            </a:r>
            <a:r>
              <a:rPr lang="en-CA" baseline="0" dirty="0" err="1" smtClean="0"/>
              <a:t>a_key</a:t>
            </a:r>
            <a:r>
              <a:rPr lang="en-CA" baseline="0" dirty="0" smtClean="0"/>
              <a:t>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0A18-B2BC-43DA-A2A4-9CEC2972B84C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8744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bitmap is built while partitioning Orders on </a:t>
            </a:r>
            <a:r>
              <a:rPr lang="en-CA" dirty="0" err="1" smtClean="0"/>
              <a:t>custkey</a:t>
            </a:r>
            <a:endParaRPr lang="en-CA" dirty="0" smtClean="0"/>
          </a:p>
          <a:p>
            <a:r>
              <a:rPr lang="en-CA" dirty="0" smtClean="0"/>
              <a:t>For</a:t>
            </a:r>
            <a:r>
              <a:rPr lang="en-CA" baseline="0" dirty="0" smtClean="0"/>
              <a:t> each tuple we check to see which </a:t>
            </a:r>
            <a:r>
              <a:rPr lang="en-CA" baseline="0" dirty="0" err="1" smtClean="0"/>
              <a:t>orderkey</a:t>
            </a:r>
            <a:r>
              <a:rPr lang="en-CA" baseline="0" dirty="0" smtClean="0"/>
              <a:t> attributes map to </a:t>
            </a:r>
            <a:r>
              <a:rPr lang="en-CA" baseline="0" dirty="0" err="1" smtClean="0"/>
              <a:t>custkey</a:t>
            </a:r>
            <a:r>
              <a:rPr lang="en-CA" baseline="0" dirty="0" smtClean="0"/>
              <a:t> attributes and set the bit in the bitmap</a:t>
            </a:r>
          </a:p>
          <a:p>
            <a:r>
              <a:rPr lang="en-CA" baseline="0" dirty="0" smtClean="0"/>
              <a:t>Index = (</a:t>
            </a:r>
            <a:r>
              <a:rPr lang="en-CA" baseline="0" dirty="0" err="1" smtClean="0"/>
              <a:t>orderkey</a:t>
            </a:r>
            <a:r>
              <a:rPr lang="en-CA" baseline="0" dirty="0" smtClean="0"/>
              <a:t> + 1) mod 4</a:t>
            </a:r>
          </a:p>
          <a:p>
            <a:endParaRPr lang="en-CA" baseline="0" dirty="0" smtClean="0"/>
          </a:p>
          <a:p>
            <a:r>
              <a:rPr lang="en-CA" baseline="0" dirty="0" smtClean="0"/>
              <a:t>1,1 = 1,2</a:t>
            </a:r>
          </a:p>
          <a:p>
            <a:r>
              <a:rPr lang="en-CA" baseline="0" dirty="0" smtClean="0"/>
              <a:t>2,2 = 2,3</a:t>
            </a:r>
          </a:p>
          <a:p>
            <a:r>
              <a:rPr lang="en-CA" baseline="0" dirty="0" smtClean="0"/>
              <a:t>3,3 = 3,0</a:t>
            </a:r>
          </a:p>
          <a:p>
            <a:r>
              <a:rPr lang="en-CA" baseline="0" dirty="0" smtClean="0"/>
              <a:t>4,1 = 1,1</a:t>
            </a:r>
          </a:p>
          <a:p>
            <a:r>
              <a:rPr lang="en-CA" baseline="0" dirty="0" smtClean="0"/>
              <a:t>5,2 = 2,3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0A18-B2BC-43DA-A2A4-9CEC2972B84C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218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file:///\\localhost\Users\anngoncalves\Desktop\UBC%20PPT%20Templates%20explore\UBC_Cliff_Tritone_annedit.jpg" TargetMode="External"/><Relationship Id="rId7" Type="http://schemas.openxmlformats.org/officeDocument/2006/relationships/image" Target="file:///\\localhost\Users\anngoncalves\Desktop\UBC%20PPT%20Templates%20explore\graphic%20objects\POM.pn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file:///\\localhost\Users\anngoncalves\Desktop\UBC%20PPT%20Templates%20explore\graphic%20objects\shield.png" TargetMode="External"/><Relationship Id="rId4" Type="http://schemas.openxmlformats.org/officeDocument/2006/relationships/image" Target="../media/image1.png"/><Relationship Id="rId9" Type="http://schemas.openxmlformats.org/officeDocument/2006/relationships/image" Target="file:///\\localhost\Users\anngoncalves\Desktop\UBC%20PPT%20Templates%20explore\graphic%20objects\theUofBC.png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FullSig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7" Type="http://schemas.openxmlformats.org/officeDocument/2006/relationships/image" Target="file:///\\localhost\Users\anngoncalves\Desktop\UBC%20PPT%20Templates%20explore\graphic%20objects\theUofBC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file:///\\localhost\Users\anngoncalves\Desktop\UBC%20PPT%20Templates%20explore\graphic%20objects\POM.png" TargetMode="Externa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7" Type="http://schemas.openxmlformats.org/officeDocument/2006/relationships/image" Target="file:///\\localhost\Users\anngoncalves\Desktop\UBC%20PPT%20Templates%20explore\graphic%20objects\theUofBC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file:///\\localhost\Users\anngoncalves\Desktop\UBC%20PPT%20Templates%20explore\graphic%20objects\POM.png" TargetMode="Externa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7" Type="http://schemas.openxmlformats.org/officeDocument/2006/relationships/image" Target="file:///\\localhost\Users\anngoncalves\Desktop\UBC%20PPT%20Templates%20explore\graphic%20objects\theUofBC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file:///\\localhost\Users\anngoncalves\Desktop\UBC%20PPT%20Templates%20explore\graphic%20objects\POM.png" TargetMode="Externa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7" Type="http://schemas.openxmlformats.org/officeDocument/2006/relationships/image" Target="file:///\\localhost\Users\anngoncalves\Desktop\UBC%20PPT%20Templates%20explore\graphic%20objects\theUofBC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file:///\\localhost\Users\anngoncalves\Desktop\UBC%20PPT%20Templates%20explore\graphic%20objects\POM.png" TargetMode="Externa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7" Type="http://schemas.openxmlformats.org/officeDocument/2006/relationships/image" Target="file:///\\localhost\Users\anngoncalves\Desktop\UBC%20PPT%20Templates%20explore\graphic%20objects\theUofBC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file:///\\localhost\Users\anngoncalves\Desktop\UBC%20PPT%20Templates%20explore\graphic%20objects\POM.png" TargetMode="Externa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7" Type="http://schemas.openxmlformats.org/officeDocument/2006/relationships/image" Target="file:///\\localhost\Users\anngoncalves\Desktop\UBC%20PPT%20Templates%20explore\graphic%20objects\theUofBC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file:///\\localhost\Users\anngoncalves\Desktop\UBC%20PPT%20Templates%20explore\graphic%20objects\POM.png" TargetMode="Externa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Slide 1: UBC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BC_Cliff_Tritone_annedit.jpg" descr="/Users/anngoncalves/Desktop/UBC PPT Templates explore/UBC_Cliff_Tritone_annedit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2914" r="19727" b="2914"/>
          <a:stretch>
            <a:fillRect/>
          </a:stretch>
        </p:blipFill>
        <p:spPr bwMode="auto">
          <a:xfrm>
            <a:off x="0" y="950917"/>
            <a:ext cx="9228138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2"/>
            <a:ext cx="9220200" cy="911225"/>
            <a:chOff x="0" y="0"/>
            <a:chExt cx="9220200" cy="911225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3" dirty="0"/>
                <a:t> 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3" dirty="0"/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3" dirty="0"/>
                <a:t> </a:t>
              </a:r>
            </a:p>
          </p:txBody>
        </p:sp>
        <p:pic>
          <p:nvPicPr>
            <p:cNvPr id="7" name="shield.png" descr="/Users/anngoncalves/Desktop/UBC PPT Templates explore/graphic objects/shield.png"/>
            <p:cNvPicPr>
              <a:picLocks noChangeAspect="1"/>
            </p:cNvPicPr>
            <p:nvPr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OM.png" descr="/Users/anngoncalves/Desktop/UBC PPT Templates explore/graphic objects/POM.png"/>
            <p:cNvPicPr>
              <a:picLocks noChangeAspect="1"/>
            </p:cNvPicPr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theUofBC.png" descr="/Users/anngoncalves/Desktop/UBC PPT Templates explore/graphic objects/theUofBC.png"/>
            <p:cNvPicPr>
              <a:picLocks noChangeAspect="1"/>
            </p:cNvPicPr>
            <p:nvPr/>
          </p:nvPicPr>
          <p:blipFill>
            <a:blip r:embed="rId8" r:link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56035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: UBC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3175"/>
            <a:ext cx="9220200" cy="6861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pic>
        <p:nvPicPr>
          <p:cNvPr id="3" name="FullSig.png" descr="/Users/anngoncalves/Desktop/UBC PPT Templates explore/graphic objects/FullSig.pn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46313"/>
            <a:ext cx="713263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0FA2F-385B-4CD0-B871-A28C6636B96A}" type="datetime1">
              <a:rPr lang="en-CA" smtClean="0"/>
              <a:pPr/>
              <a:t>29/06/2013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lang="en-CA" sz="2400" baseline="0" smtClean="0">
                <a:solidFill>
                  <a:schemeClr val="bg1"/>
                </a:solidFill>
              </a:defRPr>
            </a:lvl1pPr>
          </a:lstStyle>
          <a:p>
            <a:fld id="{E976F5A9-C03D-4400-B0B2-6AD7BC05B38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71706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250FA2F-385B-4CD0-B871-A28C6636B96A}" type="datetime1">
              <a:rPr lang="en-CA" smtClean="0"/>
              <a:t>29/06/2013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lang="en-CA" sz="2400" baseline="0" smtClean="0"/>
            </a:lvl1pPr>
          </a:lstStyle>
          <a:p>
            <a:fld id="{E976F5A9-C03D-4400-B0B2-6AD7BC05B38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969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1292"/>
            <a:ext cx="7886700" cy="8831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8215"/>
            <a:ext cx="7886700" cy="42387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9B8DD91C-A72F-4E66-A77A-27A83C0EDD30}" type="datetime1">
              <a:rPr lang="en-CA" smtClean="0"/>
              <a:t>29/06/2013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fld id="{E976F5A9-C03D-4400-B0B2-6AD7BC05B38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0412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262C7B7-3601-47E8-BA30-AF808D1D7308}" type="datetime1">
              <a:rPr lang="en-CA" smtClean="0"/>
              <a:t>29/06/2013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fld id="{E976F5A9-C03D-4400-B0B2-6AD7BC05B38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483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- 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504"/>
            <a:ext cx="9220200" cy="5908675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0" y="2"/>
            <a:ext cx="9220200" cy="911225"/>
            <a:chOff x="0" y="0"/>
            <a:chExt cx="9220200" cy="911225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3" dirty="0"/>
                <a:t> 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3" dirty="0"/>
                <a:t> 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3" dirty="0"/>
                <a:t> </a:t>
              </a:r>
            </a:p>
          </p:txBody>
        </p:sp>
        <p:pic>
          <p:nvPicPr>
            <p:cNvPr id="9" name="shield.png" descr="/Users/anngoncalves/Desktop/UBC PPT Templates explore/graphic objects/shield.png"/>
            <p:cNvPicPr>
              <a:picLocks noChangeAspect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OM.png" descr="/Users/anngoncalves/Desktop/UBC PPT Templates explore/graphic objects/POM.png"/>
            <p:cNvPicPr>
              <a:picLocks noChangeAspect="1"/>
            </p:cNvPicPr>
            <p:nvPr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theUofBC.png" descr="/Users/anngoncalves/Desktop/UBC PPT Templates explore/graphic objects/theUofBC.png"/>
            <p:cNvPicPr>
              <a:picLocks noChangeAspect="1"/>
            </p:cNvPicPr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13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0FA2F-385B-4CD0-B871-A28C6636B96A}" type="datetime1">
              <a:rPr lang="en-CA" smtClean="0"/>
              <a:pPr/>
              <a:t>29/06/2013</a:t>
            </a:fld>
            <a:endParaRPr lang="en-C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lang="en-CA" sz="2400" baseline="0" smtClean="0">
                <a:solidFill>
                  <a:schemeClr val="bg1"/>
                </a:solidFill>
              </a:defRPr>
            </a:lvl1pPr>
          </a:lstStyle>
          <a:p>
            <a:fld id="{E976F5A9-C03D-4400-B0B2-6AD7BC05B38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62801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2"/>
            <a:ext cx="9220200" cy="911225"/>
            <a:chOff x="0" y="0"/>
            <a:chExt cx="9220200" cy="911225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3" dirty="0"/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3" dirty="0"/>
                <a:t> 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3" dirty="0"/>
                <a:t> </a:t>
              </a:r>
            </a:p>
          </p:txBody>
        </p:sp>
        <p:pic>
          <p:nvPicPr>
            <p:cNvPr id="8" name="shield.png" descr="/Users/anngoncalves/Desktop/UBC PPT Templates explore/graphic objects/shield.png"/>
            <p:cNvPicPr>
              <a:picLocks noChangeAspect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OM.png" descr="/Users/anngoncalves/Desktop/UBC PPT Templates explore/graphic objects/POM.png"/>
            <p:cNvPicPr>
              <a:picLocks noChangeAspect="1"/>
            </p:cNvPicPr>
            <p:nvPr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theUofBC.png" descr="/Users/anngoncalves/Desktop/UBC PPT Templates explore/graphic objects/theUofBC.png"/>
            <p:cNvPicPr>
              <a:picLocks noChangeAspect="1"/>
            </p:cNvPicPr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13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250FA2F-385B-4CD0-B871-A28C6636B96A}" type="datetime1">
              <a:rPr lang="en-CA" smtClean="0"/>
              <a:t>29/06/2013</a:t>
            </a:fld>
            <a:endParaRPr lang="en-C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lang="en-CA" sz="2400" baseline="0" smtClean="0"/>
            </a:lvl1pPr>
          </a:lstStyle>
          <a:p>
            <a:fld id="{E976F5A9-C03D-4400-B0B2-6AD7BC05B38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64872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- Titl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504"/>
            <a:ext cx="9220200" cy="5908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0" y="2"/>
            <a:ext cx="9220200" cy="911225"/>
            <a:chOff x="0" y="0"/>
            <a:chExt cx="9220200" cy="911225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3" dirty="0"/>
                <a:t> 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3" dirty="0"/>
                <a:t> 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3" dirty="0"/>
                <a:t> </a:t>
              </a:r>
            </a:p>
          </p:txBody>
        </p:sp>
        <p:pic>
          <p:nvPicPr>
            <p:cNvPr id="9" name="shield.png" descr="/Users/anngoncalves/Desktop/UBC PPT Templates explore/graphic objects/shield.png"/>
            <p:cNvPicPr>
              <a:picLocks noChangeAspect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OM.png" descr="/Users/anngoncalves/Desktop/UBC PPT Templates explore/graphic objects/POM.png"/>
            <p:cNvPicPr>
              <a:picLocks noChangeAspect="1"/>
            </p:cNvPicPr>
            <p:nvPr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theUofBC.png" descr="/Users/anngoncalves/Desktop/UBC PPT Templates explore/graphic objects/theUofBC.png"/>
            <p:cNvPicPr>
              <a:picLocks noChangeAspect="1"/>
            </p:cNvPicPr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13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0FA2F-385B-4CD0-B871-A28C6636B96A}" type="datetime1">
              <a:rPr lang="en-CA" smtClean="0"/>
              <a:pPr/>
              <a:t>29/06/2013</a:t>
            </a:fld>
            <a:endParaRPr lang="en-C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lang="en-CA" sz="2400" baseline="0" smtClean="0">
                <a:solidFill>
                  <a:schemeClr val="bg1"/>
                </a:solidFill>
              </a:defRPr>
            </a:lvl1pPr>
          </a:lstStyle>
          <a:p>
            <a:fld id="{E976F5A9-C03D-4400-B0B2-6AD7BC05B38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98995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-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220200" cy="6861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pic>
        <p:nvPicPr>
          <p:cNvPr id="4" name="shield.png" descr="/Users/anngoncalves/Desktop/UBC PPT Templates explore/graphic objects/shield.pn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5" y="185742"/>
            <a:ext cx="314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0FA2F-385B-4CD0-B871-A28C6636B96A}" type="datetime1">
              <a:rPr lang="en-CA" smtClean="0"/>
              <a:pPr/>
              <a:t>29/06/2013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lang="en-CA" sz="2400" baseline="0" smtClean="0">
                <a:solidFill>
                  <a:schemeClr val="bg1"/>
                </a:solidFill>
              </a:defRPr>
            </a:lvl1pPr>
          </a:lstStyle>
          <a:p>
            <a:fld id="{E976F5A9-C03D-4400-B0B2-6AD7BC05B38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00206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- Divider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220200" cy="68611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pic>
        <p:nvPicPr>
          <p:cNvPr id="4" name="shield.png" descr="/Users/anngoncalves/Desktop/UBC PPT Templates explore/graphic objects/shield.pn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5" y="185742"/>
            <a:ext cx="314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0FA2F-385B-4CD0-B871-A28C6636B96A}" type="datetime1">
              <a:rPr lang="en-CA" smtClean="0"/>
              <a:pPr/>
              <a:t>29/06/2013</a:t>
            </a:fld>
            <a:endParaRPr lang="en-C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lang="en-CA" sz="2400" baseline="0" smtClean="0">
                <a:solidFill>
                  <a:schemeClr val="bg1"/>
                </a:solidFill>
              </a:defRPr>
            </a:lvl1pPr>
          </a:lstStyle>
          <a:p>
            <a:fld id="{E976F5A9-C03D-4400-B0B2-6AD7BC05B38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37136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- Cop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52504"/>
            <a:ext cx="9220200" cy="5908675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0" y="2"/>
            <a:ext cx="9220200" cy="911225"/>
            <a:chOff x="0" y="0"/>
            <a:chExt cx="9220200" cy="911225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3" dirty="0"/>
                <a:t> 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3" dirty="0"/>
                <a:t> 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3" dirty="0"/>
                <a:t> </a:t>
              </a:r>
            </a:p>
          </p:txBody>
        </p:sp>
        <p:pic>
          <p:nvPicPr>
            <p:cNvPr id="10" name="shield.png" descr="/Users/anngoncalves/Desktop/UBC PPT Templates explore/graphic objects/shield.png"/>
            <p:cNvPicPr>
              <a:picLocks noChangeAspect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OM.png" descr="/Users/anngoncalves/Desktop/UBC PPT Templates explore/graphic objects/POM.png"/>
            <p:cNvPicPr>
              <a:picLocks noChangeAspect="1"/>
            </p:cNvPicPr>
            <p:nvPr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theUofBC.png" descr="/Users/anngoncalves/Desktop/UBC PPT Templates explore/graphic objects/theUofBC.png"/>
            <p:cNvPicPr>
              <a:picLocks noChangeAspect="1"/>
            </p:cNvPicPr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13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14917" y="2979058"/>
            <a:ext cx="7562850" cy="1152676"/>
          </a:xfrm>
          <a:prstGeom prst="rect">
            <a:avLst/>
          </a:prstGeom>
        </p:spPr>
        <p:txBody>
          <a:bodyPr lIns="91440">
            <a:norm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13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 marL="257175" indent="0">
              <a:buNone/>
              <a:defRPr sz="1013" b="0" i="0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0FA2F-385B-4CD0-B871-A28C6636B96A}" type="datetime1">
              <a:rPr lang="en-CA" smtClean="0"/>
              <a:pPr/>
              <a:t>29/06/2013</a:t>
            </a:fld>
            <a:endParaRPr lang="en-CA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lang="en-CA" sz="2400" baseline="0" smtClean="0">
                <a:solidFill>
                  <a:schemeClr val="bg1"/>
                </a:solidFill>
              </a:defRPr>
            </a:lvl1pPr>
          </a:lstStyle>
          <a:p>
            <a:fld id="{E976F5A9-C03D-4400-B0B2-6AD7BC05B38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24510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- Copy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0" y="2"/>
            <a:ext cx="9220200" cy="911225"/>
            <a:chOff x="0" y="0"/>
            <a:chExt cx="9220200" cy="911225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3" dirty="0"/>
                <a:t> 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3" dirty="0"/>
                <a:t> 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3" dirty="0"/>
                <a:t> </a:t>
              </a:r>
            </a:p>
          </p:txBody>
        </p:sp>
        <p:pic>
          <p:nvPicPr>
            <p:cNvPr id="9" name="shield.png" descr="/Users/anngoncalves/Desktop/UBC PPT Templates explore/graphic objects/shield.png"/>
            <p:cNvPicPr>
              <a:picLocks noChangeAspect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OM.png" descr="/Users/anngoncalves/Desktop/UBC PPT Templates explore/graphic objects/POM.png"/>
            <p:cNvPicPr>
              <a:picLocks noChangeAspect="1"/>
            </p:cNvPicPr>
            <p:nvPr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theUofBC.png" descr="/Users/anngoncalves/Desktop/UBC PPT Templates explore/graphic objects/theUofBC.png"/>
            <p:cNvPicPr>
              <a:picLocks noChangeAspect="1"/>
            </p:cNvPicPr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13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2979058"/>
            <a:ext cx="7562850" cy="1152676"/>
          </a:xfrm>
          <a:prstGeom prst="rect">
            <a:avLst/>
          </a:prstGeom>
        </p:spPr>
        <p:txBody>
          <a:bodyPr lIns="91440">
            <a:norm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13" b="0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 marL="257175" indent="0">
              <a:buNone/>
              <a:defRPr sz="1013" b="0" i="0">
                <a:solidFill>
                  <a:srgbClr val="0C2344"/>
                </a:solidFill>
                <a:latin typeface="Verdana"/>
                <a:cs typeface="Verdana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250FA2F-385B-4CD0-B871-A28C6636B96A}" type="datetime1">
              <a:rPr lang="en-CA" smtClean="0"/>
              <a:t>29/06/2013</a:t>
            </a:fld>
            <a:endParaRPr lang="en-C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lang="en-CA" sz="2400" baseline="0" smtClean="0"/>
            </a:lvl1pPr>
          </a:lstStyle>
          <a:p>
            <a:fld id="{E976F5A9-C03D-4400-B0B2-6AD7BC05B38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79024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- Copy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52504"/>
            <a:ext cx="9220200" cy="5908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0" y="2"/>
            <a:ext cx="9220200" cy="911225"/>
            <a:chOff x="0" y="0"/>
            <a:chExt cx="9220200" cy="911225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3" dirty="0"/>
                <a:t> 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3" dirty="0"/>
                <a:t> 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3" dirty="0"/>
                <a:t> </a:t>
              </a:r>
            </a:p>
          </p:txBody>
        </p:sp>
        <p:pic>
          <p:nvPicPr>
            <p:cNvPr id="10" name="shield.png" descr="/Users/anngoncalves/Desktop/UBC PPT Templates explore/graphic objects/shield.png"/>
            <p:cNvPicPr>
              <a:picLocks noChangeAspect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OM.png" descr="/Users/anngoncalves/Desktop/UBC PPT Templates explore/graphic objects/POM.png"/>
            <p:cNvPicPr>
              <a:picLocks noChangeAspect="1"/>
            </p:cNvPicPr>
            <p:nvPr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theUofBC.png" descr="/Users/anngoncalves/Desktop/UBC PPT Templates explore/graphic objects/theUofBC.png"/>
            <p:cNvPicPr>
              <a:picLocks noChangeAspect="1"/>
            </p:cNvPicPr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13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2979058"/>
            <a:ext cx="7562850" cy="1152676"/>
          </a:xfrm>
          <a:prstGeom prst="rect">
            <a:avLst/>
          </a:prstGeom>
        </p:spPr>
        <p:txBody>
          <a:bodyPr lIns="91440">
            <a:norm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13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 marL="257175" indent="0">
              <a:buNone/>
              <a:defRPr sz="1013" b="0" i="0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3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0FA2F-385B-4CD0-B871-A28C6636B96A}" type="datetime1">
              <a:rPr lang="en-CA" smtClean="0"/>
              <a:pPr/>
              <a:t>29/06/2013</a:t>
            </a:fld>
            <a:endParaRPr lang="en-CA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lang="en-CA" sz="2400" baseline="0" smtClean="0">
                <a:solidFill>
                  <a:schemeClr val="bg1"/>
                </a:solidFill>
              </a:defRPr>
            </a:lvl1pPr>
          </a:lstStyle>
          <a:p>
            <a:fld id="{E976F5A9-C03D-4400-B0B2-6AD7BC05B38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81249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file:///\\localhost\Users\anngoncalves\Desktop\UBC%20PPT%20Templates%20explore\graphic%20objects\POM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file:///\\localhost\Users\anngoncalves\Desktop\UBC%20PPT%20Templates%20explore\graphic%20objects\shield.png" TargetMode="External"/><Relationship Id="rId20" Type="http://schemas.openxmlformats.org/officeDocument/2006/relationships/image" Target="file:///\\localhost\Users\anngoncalves\Desktop\UBC%20PPT%20Templates%20explore\graphic%20objects\theUofBC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"/>
          <p:cNvGrpSpPr>
            <a:grpSpLocks/>
          </p:cNvGrpSpPr>
          <p:nvPr/>
        </p:nvGrpSpPr>
        <p:grpSpPr bwMode="auto">
          <a:xfrm>
            <a:off x="0" y="2"/>
            <a:ext cx="9220200" cy="911225"/>
            <a:chOff x="0" y="0"/>
            <a:chExt cx="9220200" cy="9112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3" dirty="0"/>
                <a:t> 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3" dirty="0"/>
                <a:t> 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13" dirty="0"/>
                <a:t> </a:t>
              </a:r>
            </a:p>
          </p:txBody>
        </p:sp>
        <p:pic>
          <p:nvPicPr>
            <p:cNvPr id="1030" name="shield.png" descr="/Users/anngoncalves/Desktop/UBC PPT Templates explore/graphic objects/shield.png"/>
            <p:cNvPicPr>
              <a:picLocks noChangeAspect="1"/>
            </p:cNvPicPr>
            <p:nvPr/>
          </p:nvPicPr>
          <p:blipFill>
            <a:blip r:embed="rId15" r:link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OM.png" descr="/Users/anngoncalves/Desktop/UBC PPT Templates explore/graphic objects/POM.png"/>
            <p:cNvPicPr>
              <a:picLocks noChangeAspect="1"/>
            </p:cNvPicPr>
            <p:nvPr/>
          </p:nvPicPr>
          <p:blipFill>
            <a:blip r:embed="rId17" r:link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theUofBC.png" descr="/Users/anngoncalves/Desktop/UBC PPT Templates explore/graphic objects/theUofBC.png"/>
            <p:cNvPicPr>
              <a:picLocks noChangeAspect="1"/>
            </p:cNvPicPr>
            <p:nvPr/>
          </p:nvPicPr>
          <p:blipFill>
            <a:blip r:embed="rId19" r:link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309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257175" rtl="0" eaLnBrk="1" fontAlgn="base" hangingPunct="1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ＭＳ Ｐゴシック" charset="-128"/>
          <a:cs typeface="ＭＳ Ｐゴシック"/>
        </a:defRPr>
      </a:lvl1pPr>
      <a:lvl2pPr algn="ctr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algn="ctr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3pPr>
      <a:lvl4pPr algn="ctr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4pPr>
      <a:lvl5pPr algn="ctr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5pPr>
      <a:lvl6pPr marL="257175" algn="ctr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ea typeface="ＭＳ Ｐゴシック" charset="-128"/>
        </a:defRPr>
      </a:lvl6pPr>
      <a:lvl7pPr marL="514350" algn="ctr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ea typeface="ＭＳ Ｐゴシック" charset="-128"/>
        </a:defRPr>
      </a:lvl7pPr>
      <a:lvl8pPr marL="771525" algn="ctr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ea typeface="ＭＳ Ｐゴシック" charset="-128"/>
        </a:defRPr>
      </a:lvl8pPr>
      <a:lvl9pPr marL="1028700" algn="ctr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192881" indent="-192881" algn="l" defTabSz="2571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417910" indent="-160735" algn="l" defTabSz="2571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642938" indent="-128588" algn="l" defTabSz="2571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900113" indent="-128588" algn="l" defTabSz="2571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157288" indent="-128588" algn="l" defTabSz="2571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9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Background: Example Join Query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920542" y="1727249"/>
            <a:ext cx="496725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/>
              <a:t>SELECT * FROM </a:t>
            </a:r>
            <a:r>
              <a:rPr lang="en-CA" sz="2400" dirty="0" smtClean="0"/>
              <a:t>Part p, </a:t>
            </a:r>
            <a:r>
              <a:rPr lang="en-CA" sz="2400" dirty="0" err="1" smtClean="0"/>
              <a:t>Lineitem</a:t>
            </a:r>
            <a:r>
              <a:rPr lang="en-CA" sz="2400" dirty="0" smtClean="0"/>
              <a:t> l</a:t>
            </a:r>
            <a:endParaRPr lang="en-CA" sz="2400" dirty="0"/>
          </a:p>
          <a:p>
            <a:r>
              <a:rPr lang="en-CA" sz="2400" dirty="0"/>
              <a:t>WHERE </a:t>
            </a:r>
            <a:r>
              <a:rPr lang="en-CA" sz="2400" dirty="0" err="1" smtClean="0"/>
              <a:t>p.partkey</a:t>
            </a:r>
            <a:r>
              <a:rPr lang="en-CA" sz="2400" dirty="0" smtClean="0"/>
              <a:t> </a:t>
            </a:r>
            <a:r>
              <a:rPr lang="en-CA" sz="2400" dirty="0"/>
              <a:t>= </a:t>
            </a:r>
            <a:r>
              <a:rPr lang="en-CA" sz="2400" dirty="0" err="1" smtClean="0"/>
              <a:t>l.partkey</a:t>
            </a:r>
            <a:r>
              <a:rPr lang="en-CA" sz="2400" dirty="0"/>
              <a:t>;</a:t>
            </a:r>
          </a:p>
        </p:txBody>
      </p:sp>
      <p:sp>
        <p:nvSpPr>
          <p:cNvPr id="6" name="Flowchart: Collate 5"/>
          <p:cNvSpPr/>
          <p:nvPr/>
        </p:nvSpPr>
        <p:spPr>
          <a:xfrm rot="5400000">
            <a:off x="4208787" y="2718662"/>
            <a:ext cx="390769" cy="344605"/>
          </a:xfrm>
          <a:prstGeom prst="flowChartCollate">
            <a:avLst/>
          </a:prstGeom>
          <a:solidFill>
            <a:schemeClr val="bg1"/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1618" y="375883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Part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576474" y="377178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Lineitem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4576474" y="2930672"/>
            <a:ext cx="2040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err="1"/>
              <a:t>p.partkey</a:t>
            </a:r>
            <a:r>
              <a:rPr lang="en-CA" sz="1600" dirty="0"/>
              <a:t> = </a:t>
            </a:r>
            <a:r>
              <a:rPr lang="en-CA" sz="1600" dirty="0" err="1"/>
              <a:t>l.partkey</a:t>
            </a:r>
            <a:endParaRPr lang="en-CA" sz="1600" dirty="0"/>
          </a:p>
        </p:txBody>
      </p:sp>
      <p:cxnSp>
        <p:nvCxnSpPr>
          <p:cNvPr id="11" name="Straight Connector 10"/>
          <p:cNvCxnSpPr>
            <a:stCxn id="7" idx="0"/>
          </p:cNvCxnSpPr>
          <p:nvPr/>
        </p:nvCxnSpPr>
        <p:spPr>
          <a:xfrm flipV="1">
            <a:off x="3715548" y="3099949"/>
            <a:ext cx="516321" cy="658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9" idx="1"/>
          </p:cNvCxnSpPr>
          <p:nvPr/>
        </p:nvCxnSpPr>
        <p:spPr>
          <a:xfrm flipH="1" flipV="1">
            <a:off x="4576474" y="3099949"/>
            <a:ext cx="528350" cy="6718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73865"/>
              </p:ext>
            </p:extLst>
          </p:nvPr>
        </p:nvGraphicFramePr>
        <p:xfrm>
          <a:off x="2573074" y="4598105"/>
          <a:ext cx="6047742" cy="160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320"/>
                <a:gridCol w="615633"/>
                <a:gridCol w="999808"/>
                <a:gridCol w="1107758"/>
                <a:gridCol w="782320"/>
                <a:gridCol w="839470"/>
                <a:gridCol w="920433"/>
              </a:tblGrid>
              <a:tr h="211455">
                <a:tc gridSpan="7">
                  <a:txBody>
                    <a:bodyPr/>
                    <a:lstStyle/>
                    <a:p>
                      <a:r>
                        <a:rPr lang="en-CA" sz="1400" dirty="0" smtClean="0"/>
                        <a:t>Results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186013">
                <a:tc>
                  <a:txBody>
                    <a:bodyPr/>
                    <a:lstStyle/>
                    <a:p>
                      <a:r>
                        <a:rPr lang="en-CA" sz="1400" b="1" dirty="0" err="1" smtClean="0"/>
                        <a:t>partkey</a:t>
                      </a:r>
                      <a:endParaRPr lang="en-CA" sz="14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name</a:t>
                      </a:r>
                      <a:endParaRPr lang="en-CA" sz="14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 err="1" smtClean="0"/>
                        <a:t>retailprice</a:t>
                      </a:r>
                      <a:endParaRPr lang="en-CA" sz="14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 err="1" smtClean="0"/>
                        <a:t>linenumber</a:t>
                      </a:r>
                      <a:endParaRPr lang="en-CA" sz="14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 err="1" smtClean="0"/>
                        <a:t>partkey</a:t>
                      </a:r>
                      <a:endParaRPr lang="en-CA" sz="14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quantity</a:t>
                      </a:r>
                      <a:endParaRPr lang="en-CA" sz="14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 err="1" smtClean="0"/>
                        <a:t>saleprice</a:t>
                      </a:r>
                      <a:endParaRPr lang="en-CA" sz="1400" b="1" dirty="0" smtClean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Box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0.50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0.50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Box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0.50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2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0.50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2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Hat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25.00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3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2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3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22.50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827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3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Bottle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2.50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4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3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15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2.50</a:t>
                      </a:r>
                      <a:endParaRPr lang="en-CA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5788" y="183915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SQL</a:t>
            </a:r>
            <a:endParaRPr lang="en-CA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46462" y="3171485"/>
            <a:ext cx="3106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Relational Algebra</a:t>
            </a:r>
            <a:endParaRPr lang="en-CA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46462" y="5119078"/>
            <a:ext cx="216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Join Results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04856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820685"/>
              </p:ext>
            </p:extLst>
          </p:nvPr>
        </p:nvGraphicFramePr>
        <p:xfrm>
          <a:off x="2349947" y="4737099"/>
          <a:ext cx="4911092" cy="590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858"/>
                <a:gridCol w="506095"/>
                <a:gridCol w="806133"/>
                <a:gridCol w="893445"/>
                <a:gridCol w="637858"/>
                <a:gridCol w="683895"/>
                <a:gridCol w="745808"/>
              </a:tblGrid>
              <a:tr h="211455">
                <a:tc gridSpan="7">
                  <a:txBody>
                    <a:bodyPr/>
                    <a:lstStyle/>
                    <a:p>
                      <a:r>
                        <a:rPr lang="en-CA" sz="1100" dirty="0" smtClean="0"/>
                        <a:t>Results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retailprice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linenumber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quantity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saleprice</a:t>
                      </a:r>
                      <a:endParaRPr lang="en-CA" sz="1100" b="1" dirty="0" smtClean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3138"/>
            <a:ext cx="7886700" cy="883139"/>
          </a:xfrm>
        </p:spPr>
        <p:txBody>
          <a:bodyPr/>
          <a:lstStyle/>
          <a:p>
            <a:r>
              <a:rPr lang="en-CA" sz="3200" dirty="0" smtClean="0"/>
              <a:t>Nested Loop Join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pPr/>
              <a:t>11</a:t>
            </a:fld>
            <a:endParaRPr lang="en-CA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564474"/>
              </p:ext>
            </p:extLst>
          </p:nvPr>
        </p:nvGraphicFramePr>
        <p:xfrm>
          <a:off x="2229630" y="1478246"/>
          <a:ext cx="5134390" cy="131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858"/>
                <a:gridCol w="506095"/>
                <a:gridCol w="806133"/>
                <a:gridCol w="213155"/>
                <a:gridCol w="903588"/>
                <a:gridCol w="637858"/>
                <a:gridCol w="683895"/>
                <a:gridCol w="745808"/>
              </a:tblGrid>
              <a:tr h="211455">
                <a:tc gridSpan="3">
                  <a:txBody>
                    <a:bodyPr/>
                    <a:lstStyle/>
                    <a:p>
                      <a:r>
                        <a:rPr lang="en-CA" sz="1100" dirty="0" smtClean="0"/>
                        <a:t>Part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CA" sz="1100" dirty="0" err="1" smtClean="0"/>
                        <a:t>Lineitem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retailprice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linenumber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quantity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saleprice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Box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BCC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Hat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25.00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Bottle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22.50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173642"/>
              </p:ext>
            </p:extLst>
          </p:nvPr>
        </p:nvGraphicFramePr>
        <p:xfrm>
          <a:off x="2345030" y="4737099"/>
          <a:ext cx="4911092" cy="1526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858"/>
                <a:gridCol w="506095"/>
                <a:gridCol w="806133"/>
                <a:gridCol w="893445"/>
                <a:gridCol w="637858"/>
                <a:gridCol w="683895"/>
                <a:gridCol w="745808"/>
              </a:tblGrid>
              <a:tr h="211455">
                <a:tc gridSpan="7">
                  <a:txBody>
                    <a:bodyPr/>
                    <a:lstStyle/>
                    <a:p>
                      <a:r>
                        <a:rPr lang="en-CA" sz="1100" dirty="0" smtClean="0"/>
                        <a:t>Results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retailprice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linenumber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quantity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saleprice</a:t>
                      </a:r>
                      <a:endParaRPr lang="en-CA" sz="1100" b="1" dirty="0" smtClean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Box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Box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Hat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25.00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22.50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827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Bottle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720941"/>
              </p:ext>
            </p:extLst>
          </p:nvPr>
        </p:nvGraphicFramePr>
        <p:xfrm>
          <a:off x="2226393" y="1919937"/>
          <a:ext cx="1950086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858"/>
                <a:gridCol w="506095"/>
                <a:gridCol w="806133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Box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746373"/>
              </p:ext>
            </p:extLst>
          </p:nvPr>
        </p:nvGraphicFramePr>
        <p:xfrm>
          <a:off x="4394405" y="1914116"/>
          <a:ext cx="2971149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588"/>
                <a:gridCol w="637858"/>
                <a:gridCol w="683895"/>
                <a:gridCol w="745808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242210"/>
              </p:ext>
            </p:extLst>
          </p:nvPr>
        </p:nvGraphicFramePr>
        <p:xfrm>
          <a:off x="2231308" y="1924854"/>
          <a:ext cx="1950086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858"/>
                <a:gridCol w="506095"/>
                <a:gridCol w="806133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Box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984921"/>
              </p:ext>
            </p:extLst>
          </p:nvPr>
        </p:nvGraphicFramePr>
        <p:xfrm>
          <a:off x="4389489" y="2125509"/>
          <a:ext cx="2971149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588"/>
                <a:gridCol w="637858"/>
                <a:gridCol w="683895"/>
                <a:gridCol w="745808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652166"/>
              </p:ext>
            </p:extLst>
          </p:nvPr>
        </p:nvGraphicFramePr>
        <p:xfrm>
          <a:off x="2226391" y="1919937"/>
          <a:ext cx="1950086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858"/>
                <a:gridCol w="506095"/>
                <a:gridCol w="806133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Box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988148"/>
              </p:ext>
            </p:extLst>
          </p:nvPr>
        </p:nvGraphicFramePr>
        <p:xfrm>
          <a:off x="4394405" y="2346735"/>
          <a:ext cx="2971149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588"/>
                <a:gridCol w="637858"/>
                <a:gridCol w="683895"/>
                <a:gridCol w="745808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2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22.50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66577"/>
              </p:ext>
            </p:extLst>
          </p:nvPr>
        </p:nvGraphicFramePr>
        <p:xfrm>
          <a:off x="4399321" y="2567961"/>
          <a:ext cx="2971149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588"/>
                <a:gridCol w="637858"/>
                <a:gridCol w="683895"/>
                <a:gridCol w="745808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3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2.50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4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 L 0.01337 0.4969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1233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25 L -0.01077 0.49768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4.44444E-6 0.25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0231 L 0.00052 0.2192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25 L 0.01268 0.52778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388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21921 L -0.01076 0.49768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2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232 L 4.44444E-6 0.18704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xit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231 L -0.00052 0.1546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xit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Dynamic Hash Join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pPr/>
              <a:t>12</a:t>
            </a:fld>
            <a:endParaRPr lang="en-CA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748974"/>
              </p:ext>
            </p:extLst>
          </p:nvPr>
        </p:nvGraphicFramePr>
        <p:xfrm>
          <a:off x="420495" y="3385704"/>
          <a:ext cx="1950086" cy="109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858"/>
                <a:gridCol w="506095"/>
                <a:gridCol w="806133"/>
              </a:tblGrid>
              <a:tr h="211455">
                <a:tc gridSpan="3">
                  <a:txBody>
                    <a:bodyPr/>
                    <a:lstStyle/>
                    <a:p>
                      <a:r>
                        <a:rPr lang="en-CA" sz="1100" dirty="0" smtClean="0"/>
                        <a:t>Part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retailprice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Box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BCC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Hat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25.00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Bottle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492587"/>
              </p:ext>
            </p:extLst>
          </p:nvPr>
        </p:nvGraphicFramePr>
        <p:xfrm>
          <a:off x="427090" y="4263698"/>
          <a:ext cx="1950086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858"/>
                <a:gridCol w="506095"/>
                <a:gridCol w="806133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3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Bottle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929817"/>
              </p:ext>
            </p:extLst>
          </p:nvPr>
        </p:nvGraphicFramePr>
        <p:xfrm>
          <a:off x="422174" y="4046039"/>
          <a:ext cx="1950086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858"/>
                <a:gridCol w="506095"/>
                <a:gridCol w="806133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2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Hat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25.00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228041"/>
              </p:ext>
            </p:extLst>
          </p:nvPr>
        </p:nvGraphicFramePr>
        <p:xfrm>
          <a:off x="422787" y="3822324"/>
          <a:ext cx="1950086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858"/>
                <a:gridCol w="506095"/>
                <a:gridCol w="806133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Box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014204"/>
              </p:ext>
            </p:extLst>
          </p:nvPr>
        </p:nvGraphicFramePr>
        <p:xfrm>
          <a:off x="5482907" y="2800685"/>
          <a:ext cx="1950086" cy="43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858"/>
                <a:gridCol w="506095"/>
                <a:gridCol w="806133"/>
              </a:tblGrid>
              <a:tr h="211455">
                <a:tc gridSpan="3">
                  <a:txBody>
                    <a:bodyPr/>
                    <a:lstStyle/>
                    <a:p>
                      <a:r>
                        <a:rPr lang="en-CA" sz="1100" dirty="0" smtClean="0"/>
                        <a:t>Part1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retailprice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252084"/>
              </p:ext>
            </p:extLst>
          </p:nvPr>
        </p:nvGraphicFramePr>
        <p:xfrm>
          <a:off x="5482907" y="4054298"/>
          <a:ext cx="1950086" cy="43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858"/>
                <a:gridCol w="506095"/>
                <a:gridCol w="806133"/>
              </a:tblGrid>
              <a:tr h="211455">
                <a:tc gridSpan="3">
                  <a:txBody>
                    <a:bodyPr/>
                    <a:lstStyle/>
                    <a:p>
                      <a:r>
                        <a:rPr lang="en-CA" sz="1100" dirty="0" smtClean="0"/>
                        <a:t>Part2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retailprice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859801"/>
              </p:ext>
            </p:extLst>
          </p:nvPr>
        </p:nvGraphicFramePr>
        <p:xfrm>
          <a:off x="5482907" y="5209588"/>
          <a:ext cx="1950086" cy="43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858"/>
                <a:gridCol w="506095"/>
                <a:gridCol w="806133"/>
              </a:tblGrid>
              <a:tr h="211455">
                <a:tc gridSpan="3">
                  <a:txBody>
                    <a:bodyPr/>
                    <a:lstStyle/>
                    <a:p>
                      <a:r>
                        <a:rPr lang="en-CA" sz="1100" dirty="0" smtClean="0"/>
                        <a:t>Part3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retailprice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07635" y="2305508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Three Part Partitions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820" y="2025446"/>
            <a:ext cx="5323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Hash </a:t>
            </a:r>
            <a:r>
              <a:rPr lang="en-CA" sz="2000" dirty="0" smtClean="0"/>
              <a:t>Function</a:t>
            </a:r>
            <a:r>
              <a:rPr lang="en-CA" dirty="0" smtClean="0"/>
              <a:t>: partition = (</a:t>
            </a:r>
            <a:r>
              <a:rPr lang="en-CA" dirty="0" err="1" smtClean="0"/>
              <a:t>partkey</a:t>
            </a:r>
            <a:r>
              <a:rPr lang="en-CA" dirty="0" smtClean="0"/>
              <a:t> - 1 mod 3) + 1</a:t>
            </a:r>
            <a:endParaRPr lang="en-CA" dirty="0"/>
          </a:p>
        </p:txBody>
      </p:sp>
      <p:sp>
        <p:nvSpPr>
          <p:cNvPr id="29" name="TextBox 28"/>
          <p:cNvSpPr txBox="1"/>
          <p:nvPr/>
        </p:nvSpPr>
        <p:spPr>
          <a:xfrm>
            <a:off x="2718272" y="2497956"/>
            <a:ext cx="273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= (1 - 1 mod 3) + 1 = 1</a:t>
            </a:r>
            <a:endParaRPr lang="en-CA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2718272" y="2513169"/>
            <a:ext cx="273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= (2 - 1 mod 3) + 1 = 2</a:t>
            </a:r>
            <a:endParaRPr lang="en-CA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2718272" y="2505563"/>
            <a:ext cx="273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= (3 - 1 mod 3) + 1 = 3</a:t>
            </a:r>
            <a:endParaRPr lang="en-CA" sz="2000" dirty="0"/>
          </a:p>
        </p:txBody>
      </p:sp>
      <p:sp>
        <p:nvSpPr>
          <p:cNvPr id="32" name="Oval 31"/>
          <p:cNvSpPr/>
          <p:nvPr/>
        </p:nvSpPr>
        <p:spPr>
          <a:xfrm>
            <a:off x="5020310" y="3667432"/>
            <a:ext cx="2875279" cy="26889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5673119" y="635425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Saved to disk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49375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55347 -0.08449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74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55347 0.066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74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55312 0.20232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29" grpId="1"/>
      <p:bldP spid="30" grpId="0"/>
      <p:bldP spid="30" grpId="1"/>
      <p:bldP spid="31" grpId="0"/>
      <p:bldP spid="31" grpId="1"/>
      <p:bldP spid="32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487448"/>
              </p:ext>
            </p:extLst>
          </p:nvPr>
        </p:nvGraphicFramePr>
        <p:xfrm>
          <a:off x="145191" y="2452765"/>
          <a:ext cx="1950086" cy="65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858"/>
                <a:gridCol w="506095"/>
                <a:gridCol w="806133"/>
              </a:tblGrid>
              <a:tr h="211455">
                <a:tc gridSpan="3">
                  <a:txBody>
                    <a:bodyPr/>
                    <a:lstStyle/>
                    <a:p>
                      <a:r>
                        <a:rPr lang="en-CA" sz="1100" dirty="0" smtClean="0"/>
                        <a:t>Part1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retailprice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Box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966993"/>
              </p:ext>
            </p:extLst>
          </p:nvPr>
        </p:nvGraphicFramePr>
        <p:xfrm>
          <a:off x="2241792" y="5195429"/>
          <a:ext cx="4911092" cy="590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858"/>
                <a:gridCol w="506095"/>
                <a:gridCol w="806133"/>
                <a:gridCol w="893445"/>
                <a:gridCol w="637858"/>
                <a:gridCol w="683895"/>
                <a:gridCol w="745808"/>
              </a:tblGrid>
              <a:tr h="211455">
                <a:tc gridSpan="7">
                  <a:txBody>
                    <a:bodyPr/>
                    <a:lstStyle/>
                    <a:p>
                      <a:r>
                        <a:rPr lang="en-CA" sz="1100" dirty="0" smtClean="0"/>
                        <a:t>Results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retailprice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linenumber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quantity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saleprice</a:t>
                      </a:r>
                      <a:endParaRPr lang="en-CA" sz="1100" b="1" dirty="0" smtClean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Dynamic Hash Join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pPr/>
              <a:t>13</a:t>
            </a:fld>
            <a:endParaRPr lang="en-CA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31148"/>
              </p:ext>
            </p:extLst>
          </p:nvPr>
        </p:nvGraphicFramePr>
        <p:xfrm>
          <a:off x="2824227" y="2449613"/>
          <a:ext cx="2971149" cy="131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588"/>
                <a:gridCol w="637858"/>
                <a:gridCol w="683895"/>
                <a:gridCol w="745808"/>
              </a:tblGrid>
              <a:tr h="211455">
                <a:tc gridSpan="4">
                  <a:txBody>
                    <a:bodyPr/>
                    <a:lstStyle/>
                    <a:p>
                      <a:r>
                        <a:rPr lang="en-CA" sz="1100" dirty="0" err="1" smtClean="0"/>
                        <a:t>Lineitem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linenumber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quantity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saleprice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22.50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294611"/>
              </p:ext>
            </p:extLst>
          </p:nvPr>
        </p:nvGraphicFramePr>
        <p:xfrm>
          <a:off x="141953" y="2894456"/>
          <a:ext cx="1950086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858"/>
                <a:gridCol w="506095"/>
                <a:gridCol w="806133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Box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686831"/>
              </p:ext>
            </p:extLst>
          </p:nvPr>
        </p:nvGraphicFramePr>
        <p:xfrm>
          <a:off x="2825906" y="2885483"/>
          <a:ext cx="2971149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588"/>
                <a:gridCol w="637858"/>
                <a:gridCol w="683895"/>
                <a:gridCol w="745808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876345"/>
              </p:ext>
            </p:extLst>
          </p:nvPr>
        </p:nvGraphicFramePr>
        <p:xfrm>
          <a:off x="147485" y="2894597"/>
          <a:ext cx="1950086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858"/>
                <a:gridCol w="506095"/>
                <a:gridCol w="806133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Box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733969"/>
              </p:ext>
            </p:extLst>
          </p:nvPr>
        </p:nvGraphicFramePr>
        <p:xfrm>
          <a:off x="2820990" y="3096876"/>
          <a:ext cx="2971149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588"/>
                <a:gridCol w="637858"/>
                <a:gridCol w="683895"/>
                <a:gridCol w="745808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921336"/>
              </p:ext>
            </p:extLst>
          </p:nvPr>
        </p:nvGraphicFramePr>
        <p:xfrm>
          <a:off x="2825906" y="3318102"/>
          <a:ext cx="2971149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588"/>
                <a:gridCol w="637858"/>
                <a:gridCol w="683895"/>
                <a:gridCol w="745808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2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22.50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481133"/>
              </p:ext>
            </p:extLst>
          </p:nvPr>
        </p:nvGraphicFramePr>
        <p:xfrm>
          <a:off x="2830822" y="3539328"/>
          <a:ext cx="2971149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588"/>
                <a:gridCol w="637858"/>
                <a:gridCol w="683895"/>
                <a:gridCol w="745808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3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2.50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65218"/>
              </p:ext>
            </p:extLst>
          </p:nvPr>
        </p:nvGraphicFramePr>
        <p:xfrm>
          <a:off x="6049462" y="2585256"/>
          <a:ext cx="2971149" cy="43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588"/>
                <a:gridCol w="637858"/>
                <a:gridCol w="683895"/>
                <a:gridCol w="745808"/>
              </a:tblGrid>
              <a:tr h="211455">
                <a:tc gridSpan="4">
                  <a:txBody>
                    <a:bodyPr/>
                    <a:lstStyle/>
                    <a:p>
                      <a:r>
                        <a:rPr lang="en-CA" sz="1100" dirty="0" smtClean="0"/>
                        <a:t>Lineitem1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linenumber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quantity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saleprice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154396"/>
              </p:ext>
            </p:extLst>
          </p:nvPr>
        </p:nvGraphicFramePr>
        <p:xfrm>
          <a:off x="6044546" y="3435746"/>
          <a:ext cx="2971149" cy="43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588"/>
                <a:gridCol w="637858"/>
                <a:gridCol w="683895"/>
                <a:gridCol w="745808"/>
              </a:tblGrid>
              <a:tr h="211455">
                <a:tc gridSpan="4">
                  <a:txBody>
                    <a:bodyPr/>
                    <a:lstStyle/>
                    <a:p>
                      <a:r>
                        <a:rPr lang="en-CA" sz="1100" dirty="0" smtClean="0"/>
                        <a:t>Lineitem2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linenumber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quantity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saleprice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322181"/>
              </p:ext>
            </p:extLst>
          </p:nvPr>
        </p:nvGraphicFramePr>
        <p:xfrm>
          <a:off x="6029798" y="4296068"/>
          <a:ext cx="2971149" cy="43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588"/>
                <a:gridCol w="637858"/>
                <a:gridCol w="683895"/>
                <a:gridCol w="745808"/>
              </a:tblGrid>
              <a:tr h="211455">
                <a:tc gridSpan="4">
                  <a:txBody>
                    <a:bodyPr/>
                    <a:lstStyle/>
                    <a:p>
                      <a:r>
                        <a:rPr lang="en-CA" sz="1100" dirty="0" smtClean="0"/>
                        <a:t>Lineitem3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linenumber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quantity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saleprice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20069" y="2083433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Three </a:t>
            </a:r>
            <a:r>
              <a:rPr lang="en-CA" dirty="0" err="1" smtClean="0"/>
              <a:t>Lineitem</a:t>
            </a:r>
            <a:r>
              <a:rPr lang="en-CA" dirty="0" smtClean="0"/>
              <a:t> Partitions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176981" y="1534380"/>
            <a:ext cx="5775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Hash Function: partition = (</a:t>
            </a:r>
            <a:r>
              <a:rPr lang="en-CA" sz="2000" dirty="0" err="1" smtClean="0"/>
              <a:t>partkey</a:t>
            </a:r>
            <a:r>
              <a:rPr lang="en-CA" sz="2000" dirty="0" smtClean="0"/>
              <a:t> - 1 mod 3) + 1</a:t>
            </a:r>
            <a:endParaRPr lang="en-CA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916263" y="1852247"/>
            <a:ext cx="2878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= (1 - 1 mod 3) + 1 = 1</a:t>
            </a:r>
            <a:endParaRPr lang="en-CA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916263" y="1867460"/>
            <a:ext cx="2878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= (2 - 1 mod 3) + 1 = 2</a:t>
            </a:r>
            <a:endParaRPr lang="en-CA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916263" y="1859854"/>
            <a:ext cx="2878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= (3 - 1 mod 3) + 1 = 3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7117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2.22222E-6 0.2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1.38889E-6 0.2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25 L 0.22951 0.4208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6" y="854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 L 0.15 0.42338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232 L 0.00052 0.21922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-3.05556E-6 0.25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25 L 0.22882 0.4537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1" y="10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21922 L 0.14948 0.4257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231 L 2.22222E-6 0.18704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0.18704 L 0.35208 0.08079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232 L -0.00052 0.15463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52 0.15486 L 0.34948 0.17477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13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613278"/>
              </p:ext>
            </p:extLst>
          </p:nvPr>
        </p:nvGraphicFramePr>
        <p:xfrm>
          <a:off x="145191" y="2452765"/>
          <a:ext cx="1950086" cy="65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858"/>
                <a:gridCol w="506095"/>
                <a:gridCol w="806133"/>
              </a:tblGrid>
              <a:tr h="211455">
                <a:tc gridSpan="3">
                  <a:txBody>
                    <a:bodyPr/>
                    <a:lstStyle/>
                    <a:p>
                      <a:r>
                        <a:rPr lang="en-CA" sz="1100" dirty="0" smtClean="0"/>
                        <a:t>Part2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retailprice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Hat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25.00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216879"/>
              </p:ext>
            </p:extLst>
          </p:nvPr>
        </p:nvGraphicFramePr>
        <p:xfrm>
          <a:off x="2241792" y="5195429"/>
          <a:ext cx="4911092" cy="1028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858"/>
                <a:gridCol w="506095"/>
                <a:gridCol w="806133"/>
                <a:gridCol w="893445"/>
                <a:gridCol w="637858"/>
                <a:gridCol w="683895"/>
                <a:gridCol w="745808"/>
              </a:tblGrid>
              <a:tr h="211455">
                <a:tc gridSpan="7">
                  <a:txBody>
                    <a:bodyPr/>
                    <a:lstStyle/>
                    <a:p>
                      <a:r>
                        <a:rPr lang="en-CA" sz="1100" dirty="0" smtClean="0"/>
                        <a:t>Results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retailprice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linenumber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quantity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saleprice</a:t>
                      </a:r>
                      <a:endParaRPr lang="en-CA" sz="1100" b="1" dirty="0" smtClean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Box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Box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Dynamic Hash Join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pPr/>
              <a:t>14</a:t>
            </a:fld>
            <a:endParaRPr lang="en-CA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504569"/>
              </p:ext>
            </p:extLst>
          </p:nvPr>
        </p:nvGraphicFramePr>
        <p:xfrm>
          <a:off x="2824227" y="2449613"/>
          <a:ext cx="2971149" cy="65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588"/>
                <a:gridCol w="637858"/>
                <a:gridCol w="683895"/>
                <a:gridCol w="745808"/>
              </a:tblGrid>
              <a:tr h="211455">
                <a:tc gridSpan="4">
                  <a:txBody>
                    <a:bodyPr/>
                    <a:lstStyle/>
                    <a:p>
                      <a:r>
                        <a:rPr lang="en-CA" sz="1100" dirty="0" smtClean="0"/>
                        <a:t>Lineitem2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linenumber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quantity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saleprice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22.50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57348"/>
              </p:ext>
            </p:extLst>
          </p:nvPr>
        </p:nvGraphicFramePr>
        <p:xfrm>
          <a:off x="2236875" y="5195429"/>
          <a:ext cx="4911092" cy="1526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858"/>
                <a:gridCol w="506095"/>
                <a:gridCol w="806133"/>
                <a:gridCol w="893445"/>
                <a:gridCol w="637858"/>
                <a:gridCol w="683895"/>
                <a:gridCol w="745808"/>
              </a:tblGrid>
              <a:tr h="211455">
                <a:tc gridSpan="7">
                  <a:txBody>
                    <a:bodyPr/>
                    <a:lstStyle/>
                    <a:p>
                      <a:r>
                        <a:rPr lang="en-CA" sz="1100" dirty="0" smtClean="0"/>
                        <a:t>Results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retailprice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linenumber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quantity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saleprice</a:t>
                      </a:r>
                      <a:endParaRPr lang="en-CA" sz="1100" b="1" dirty="0" smtClean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Box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Box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Hat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25.00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22.50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827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Bottle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44924"/>
              </p:ext>
            </p:extLst>
          </p:nvPr>
        </p:nvGraphicFramePr>
        <p:xfrm>
          <a:off x="141953" y="2894456"/>
          <a:ext cx="1950086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858"/>
                <a:gridCol w="506095"/>
                <a:gridCol w="806133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2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Hat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25.00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378875"/>
              </p:ext>
            </p:extLst>
          </p:nvPr>
        </p:nvGraphicFramePr>
        <p:xfrm>
          <a:off x="2825906" y="2885483"/>
          <a:ext cx="2971149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588"/>
                <a:gridCol w="637858"/>
                <a:gridCol w="683895"/>
                <a:gridCol w="745808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2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22.50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30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231 L 2.22222E-6 0.1870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-0.00052 0.1842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8426 L 0.22951 0.4854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3" y="150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8703 L 0.14896 0.4865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Join Three Tables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pPr/>
              <a:t>15</a:t>
            </a:fld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774927" y="1910719"/>
            <a:ext cx="55941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SELECT </a:t>
            </a:r>
            <a:r>
              <a:rPr lang="en-CA" dirty="0" err="1" smtClean="0"/>
              <a:t>A.a_key</a:t>
            </a:r>
            <a:r>
              <a:rPr lang="en-CA" dirty="0" smtClean="0"/>
              <a:t>, </a:t>
            </a:r>
            <a:r>
              <a:rPr lang="en-CA" dirty="0" err="1" smtClean="0"/>
              <a:t>B.b_key</a:t>
            </a:r>
            <a:r>
              <a:rPr lang="en-CA" dirty="0" smtClean="0"/>
              <a:t>, </a:t>
            </a:r>
            <a:r>
              <a:rPr lang="en-CA" dirty="0" err="1" smtClean="0"/>
              <a:t>C.c_key</a:t>
            </a:r>
            <a:r>
              <a:rPr lang="en-CA" dirty="0" smtClean="0"/>
              <a:t> </a:t>
            </a:r>
            <a:r>
              <a:rPr lang="en-CA" dirty="0"/>
              <a:t>FROM A, B, C</a:t>
            </a:r>
          </a:p>
          <a:p>
            <a:r>
              <a:rPr lang="en-CA" dirty="0"/>
              <a:t>WHERE </a:t>
            </a:r>
            <a:r>
              <a:rPr lang="en-CA" dirty="0" err="1"/>
              <a:t>A.a_key</a:t>
            </a:r>
            <a:r>
              <a:rPr lang="en-CA" dirty="0"/>
              <a:t> = </a:t>
            </a:r>
            <a:r>
              <a:rPr lang="en-CA" dirty="0" err="1"/>
              <a:t>B.a_key</a:t>
            </a:r>
            <a:r>
              <a:rPr lang="en-CA" dirty="0"/>
              <a:t> AND </a:t>
            </a:r>
            <a:r>
              <a:rPr lang="en-CA" dirty="0" err="1"/>
              <a:t>A.a_key</a:t>
            </a:r>
            <a:r>
              <a:rPr lang="en-CA" dirty="0"/>
              <a:t> = </a:t>
            </a:r>
            <a:r>
              <a:rPr lang="en-CA" dirty="0" err="1"/>
              <a:t>C.a_key</a:t>
            </a:r>
            <a:r>
              <a:rPr lang="en-CA" dirty="0"/>
              <a:t>;</a:t>
            </a:r>
          </a:p>
        </p:txBody>
      </p:sp>
      <p:sp>
        <p:nvSpPr>
          <p:cNvPr id="6" name="Flowchart: Collate 5"/>
          <p:cNvSpPr/>
          <p:nvPr/>
        </p:nvSpPr>
        <p:spPr>
          <a:xfrm rot="5400000">
            <a:off x="1425819" y="4653796"/>
            <a:ext cx="390769" cy="344605"/>
          </a:xfrm>
          <a:prstGeom prst="flowChartCollate">
            <a:avLst/>
          </a:prstGeom>
          <a:solidFill>
            <a:schemeClr val="bg1"/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0" y="569396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2165739" y="568138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1793506" y="4865806"/>
            <a:ext cx="1901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err="1" smtClean="0"/>
              <a:t>A.a_key</a:t>
            </a:r>
            <a:r>
              <a:rPr lang="en-CA" sz="1600" dirty="0" smtClean="0"/>
              <a:t> </a:t>
            </a:r>
            <a:r>
              <a:rPr lang="en-CA" sz="1600" dirty="0"/>
              <a:t>= </a:t>
            </a:r>
            <a:r>
              <a:rPr lang="en-CA" sz="1600" dirty="0" err="1" smtClean="0"/>
              <a:t>B.a_key</a:t>
            </a:r>
            <a:endParaRPr lang="en-CA" sz="1600" dirty="0"/>
          </a:p>
        </p:txBody>
      </p:sp>
      <p:cxnSp>
        <p:nvCxnSpPr>
          <p:cNvPr id="10" name="Straight Connector 9"/>
          <p:cNvCxnSpPr>
            <a:stCxn id="7" idx="0"/>
          </p:cNvCxnSpPr>
          <p:nvPr/>
        </p:nvCxnSpPr>
        <p:spPr>
          <a:xfrm flipV="1">
            <a:off x="797927" y="5035083"/>
            <a:ext cx="650974" cy="658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0"/>
            <a:endCxn id="9" idx="1"/>
          </p:cNvCxnSpPr>
          <p:nvPr/>
        </p:nvCxnSpPr>
        <p:spPr>
          <a:xfrm flipH="1" flipV="1">
            <a:off x="1793506" y="5035083"/>
            <a:ext cx="541510" cy="646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lowchart: Collate 12"/>
          <p:cNvSpPr/>
          <p:nvPr/>
        </p:nvSpPr>
        <p:spPr>
          <a:xfrm rot="5400000">
            <a:off x="2308908" y="3488172"/>
            <a:ext cx="390769" cy="344605"/>
          </a:xfrm>
          <a:prstGeom prst="flowChartCollate">
            <a:avLst/>
          </a:prstGeom>
          <a:solidFill>
            <a:schemeClr val="bg1"/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828" y="451575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2676595" y="3700182"/>
            <a:ext cx="1912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err="1" smtClean="0"/>
              <a:t>A.a_key</a:t>
            </a:r>
            <a:r>
              <a:rPr lang="en-CA" sz="1600" dirty="0" smtClean="0"/>
              <a:t> </a:t>
            </a:r>
            <a:r>
              <a:rPr lang="en-CA" sz="1600" dirty="0"/>
              <a:t>= </a:t>
            </a:r>
            <a:r>
              <a:rPr lang="en-CA" sz="1600" dirty="0" err="1"/>
              <a:t>C</a:t>
            </a:r>
            <a:r>
              <a:rPr lang="en-CA" sz="1600" dirty="0" err="1" smtClean="0"/>
              <a:t>.a_key</a:t>
            </a:r>
            <a:endParaRPr lang="en-CA" sz="16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615072" y="3869459"/>
            <a:ext cx="716918" cy="747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0"/>
            <a:endCxn id="16" idx="1"/>
          </p:cNvCxnSpPr>
          <p:nvPr/>
        </p:nvCxnSpPr>
        <p:spPr>
          <a:xfrm flipH="1" flipV="1">
            <a:off x="2676595" y="3869459"/>
            <a:ext cx="547922" cy="646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lowchart: Collate 19"/>
          <p:cNvSpPr/>
          <p:nvPr/>
        </p:nvSpPr>
        <p:spPr>
          <a:xfrm rot="5400000">
            <a:off x="6720838" y="4673079"/>
            <a:ext cx="390769" cy="344605"/>
          </a:xfrm>
          <a:prstGeom prst="flowChartCollate">
            <a:avLst/>
          </a:prstGeom>
          <a:solidFill>
            <a:schemeClr val="bg1"/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3669" y="571325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</a:t>
            </a:r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7460758" y="570066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</a:t>
            </a:r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>
            <a:off x="7088525" y="4885089"/>
            <a:ext cx="1901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err="1" smtClean="0"/>
              <a:t>A.a_key</a:t>
            </a:r>
            <a:r>
              <a:rPr lang="en-CA" sz="1600" dirty="0" smtClean="0"/>
              <a:t> </a:t>
            </a:r>
            <a:r>
              <a:rPr lang="en-CA" sz="1600" dirty="0"/>
              <a:t>= </a:t>
            </a:r>
            <a:r>
              <a:rPr lang="en-CA" sz="1600" dirty="0" err="1" smtClean="0"/>
              <a:t>B.a_key</a:t>
            </a:r>
            <a:endParaRPr lang="en-CA" sz="1600" dirty="0"/>
          </a:p>
        </p:txBody>
      </p:sp>
      <p:cxnSp>
        <p:nvCxnSpPr>
          <p:cNvPr id="24" name="Straight Connector 23"/>
          <p:cNvCxnSpPr>
            <a:stCxn id="21" idx="0"/>
          </p:cNvCxnSpPr>
          <p:nvPr/>
        </p:nvCxnSpPr>
        <p:spPr>
          <a:xfrm flipV="1">
            <a:off x="6092946" y="5054366"/>
            <a:ext cx="650974" cy="658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2" idx="0"/>
          </p:cNvCxnSpPr>
          <p:nvPr/>
        </p:nvCxnSpPr>
        <p:spPr>
          <a:xfrm flipH="1" flipV="1">
            <a:off x="7088525" y="5054366"/>
            <a:ext cx="541510" cy="646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lowchart: Collate 25"/>
          <p:cNvSpPr/>
          <p:nvPr/>
        </p:nvSpPr>
        <p:spPr>
          <a:xfrm rot="5400000">
            <a:off x="5652622" y="3508008"/>
            <a:ext cx="390769" cy="344605"/>
          </a:xfrm>
          <a:prstGeom prst="flowChartCollate">
            <a:avLst/>
          </a:prstGeom>
          <a:solidFill>
            <a:schemeClr val="bg1"/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61531" y="460502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</a:t>
            </a:r>
            <a:endParaRPr lang="en-CA" dirty="0"/>
          </a:p>
        </p:txBody>
      </p:sp>
      <p:sp>
        <p:nvSpPr>
          <p:cNvPr id="28" name="TextBox 27"/>
          <p:cNvSpPr txBox="1"/>
          <p:nvPr/>
        </p:nvSpPr>
        <p:spPr>
          <a:xfrm>
            <a:off x="6020309" y="3720018"/>
            <a:ext cx="1912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err="1" smtClean="0"/>
              <a:t>A.a_key</a:t>
            </a:r>
            <a:r>
              <a:rPr lang="en-CA" sz="1600" dirty="0" smtClean="0"/>
              <a:t> </a:t>
            </a:r>
            <a:r>
              <a:rPr lang="en-CA" sz="1600" dirty="0"/>
              <a:t>= </a:t>
            </a:r>
            <a:r>
              <a:rPr lang="en-CA" sz="1600" dirty="0" err="1"/>
              <a:t>C</a:t>
            </a:r>
            <a:r>
              <a:rPr lang="en-CA" sz="1600" dirty="0" err="1" smtClean="0"/>
              <a:t>.a_key</a:t>
            </a:r>
            <a:endParaRPr lang="en-CA" sz="1600" dirty="0"/>
          </a:p>
        </p:txBody>
      </p:sp>
      <p:cxnSp>
        <p:nvCxnSpPr>
          <p:cNvPr id="29" name="Straight Connector 28"/>
          <p:cNvCxnSpPr>
            <a:stCxn id="27" idx="0"/>
          </p:cNvCxnSpPr>
          <p:nvPr/>
        </p:nvCxnSpPr>
        <p:spPr>
          <a:xfrm flipV="1">
            <a:off x="5137220" y="3915403"/>
            <a:ext cx="532736" cy="6896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8" idx="1"/>
          </p:cNvCxnSpPr>
          <p:nvPr/>
        </p:nvCxnSpPr>
        <p:spPr>
          <a:xfrm flipH="1" flipV="1">
            <a:off x="6020309" y="3889295"/>
            <a:ext cx="723611" cy="741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93250" y="2956475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Left Deep Plan</a:t>
            </a:r>
            <a:endParaRPr lang="en-C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65624" y="2958287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Right Deep Plan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5451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Multi-way Hash Joins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Join multiple relations at the same time</a:t>
            </a:r>
          </a:p>
          <a:p>
            <a:r>
              <a:rPr lang="en-CA" sz="2400" dirty="0"/>
              <a:t>Shares memory across the entire join</a:t>
            </a:r>
          </a:p>
          <a:p>
            <a:r>
              <a:rPr lang="en-CA" sz="2400" dirty="0"/>
              <a:t>Produces a result by combining tuples from all relations</a:t>
            </a:r>
            <a:endParaRPr lang="en-CA" sz="2400" b="1" dirty="0"/>
          </a:p>
          <a:p>
            <a:r>
              <a:rPr lang="en-CA" sz="2400" dirty="0" smtClean="0"/>
              <a:t>Do not have to repartition intermediate results</a:t>
            </a:r>
          </a:p>
          <a:p>
            <a:r>
              <a:rPr lang="en-CA" sz="2400" dirty="0" smtClean="0"/>
              <a:t>Less disk operations</a:t>
            </a:r>
          </a:p>
          <a:p>
            <a:endParaRPr lang="en-CA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16</a:t>
            </a:fld>
            <a:endParaRPr lang="en-CA"/>
          </a:p>
        </p:txBody>
      </p:sp>
      <p:sp>
        <p:nvSpPr>
          <p:cNvPr id="5" name="Flowchart: Collate 4"/>
          <p:cNvSpPr/>
          <p:nvPr/>
        </p:nvSpPr>
        <p:spPr>
          <a:xfrm rot="5400000">
            <a:off x="3379665" y="4946848"/>
            <a:ext cx="390769" cy="344605"/>
          </a:xfrm>
          <a:prstGeom prst="flowChartCollate">
            <a:avLst/>
          </a:prstGeom>
          <a:solidFill>
            <a:schemeClr val="bg1"/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2496" y="598702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395608" y="59571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3747352" y="5158858"/>
            <a:ext cx="4132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err="1" smtClean="0"/>
              <a:t>A.a_key</a:t>
            </a:r>
            <a:r>
              <a:rPr lang="en-CA" sz="1600" dirty="0" smtClean="0"/>
              <a:t> </a:t>
            </a:r>
            <a:r>
              <a:rPr lang="en-CA" sz="1600" dirty="0"/>
              <a:t>= </a:t>
            </a:r>
            <a:r>
              <a:rPr lang="en-CA" sz="1600" dirty="0" err="1" smtClean="0"/>
              <a:t>B.a_key</a:t>
            </a:r>
            <a:r>
              <a:rPr lang="en-CA" sz="1600" dirty="0"/>
              <a:t> and </a:t>
            </a:r>
            <a:r>
              <a:rPr lang="en-CA" sz="1600" dirty="0" err="1"/>
              <a:t>A.a_key</a:t>
            </a:r>
            <a:r>
              <a:rPr lang="en-CA" sz="1600" dirty="0"/>
              <a:t> = </a:t>
            </a:r>
            <a:r>
              <a:rPr lang="en-CA" sz="1600" dirty="0" err="1" smtClean="0"/>
              <a:t>C.a_key</a:t>
            </a:r>
            <a:r>
              <a:rPr lang="en-CA" sz="1600" dirty="0" smtClean="0"/>
              <a:t> </a:t>
            </a:r>
            <a:endParaRPr lang="en-CA" sz="1600" dirty="0"/>
          </a:p>
        </p:txBody>
      </p:sp>
      <p:cxnSp>
        <p:nvCxnSpPr>
          <p:cNvPr id="9" name="Straight Connector 8"/>
          <p:cNvCxnSpPr>
            <a:stCxn id="6" idx="0"/>
          </p:cNvCxnSpPr>
          <p:nvPr/>
        </p:nvCxnSpPr>
        <p:spPr>
          <a:xfrm flipV="1">
            <a:off x="2751773" y="5328135"/>
            <a:ext cx="650974" cy="658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564885" y="5314535"/>
            <a:ext cx="0" cy="635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02308" y="597710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</a:t>
            </a:r>
            <a:endParaRPr lang="en-CA" dirty="0"/>
          </a:p>
        </p:txBody>
      </p:sp>
      <p:cxnSp>
        <p:nvCxnSpPr>
          <p:cNvPr id="15" name="Straight Connector 14"/>
          <p:cNvCxnSpPr>
            <a:stCxn id="12" idx="0"/>
            <a:endCxn id="8" idx="1"/>
          </p:cNvCxnSpPr>
          <p:nvPr/>
        </p:nvCxnSpPr>
        <p:spPr>
          <a:xfrm flipH="1" flipV="1">
            <a:off x="3747352" y="5328135"/>
            <a:ext cx="630645" cy="6489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51773" y="4431094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Multi-way Plan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99652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2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Hash Teams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Multi-way hash join</a:t>
            </a:r>
          </a:p>
          <a:p>
            <a:r>
              <a:rPr lang="en-CA" sz="2400" dirty="0" smtClean="0"/>
              <a:t>Hash teams joins relations on a common attribute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44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Hash Teams Example</a:t>
            </a:r>
            <a:endParaRPr lang="en-CA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690594"/>
              </p:ext>
            </p:extLst>
          </p:nvPr>
        </p:nvGraphicFramePr>
        <p:xfrm>
          <a:off x="3202408" y="3673585"/>
          <a:ext cx="2922153" cy="1563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08"/>
                <a:gridCol w="132338"/>
                <a:gridCol w="537845"/>
                <a:gridCol w="529908"/>
                <a:gridCol w="132338"/>
                <a:gridCol w="529908"/>
                <a:gridCol w="529908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A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C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49493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b_key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c_key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18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1765452" y="2146400"/>
            <a:ext cx="56130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SELECT </a:t>
            </a:r>
            <a:r>
              <a:rPr lang="en-CA" dirty="0" err="1" smtClean="0"/>
              <a:t>A.a_key</a:t>
            </a:r>
            <a:r>
              <a:rPr lang="en-CA" dirty="0" smtClean="0"/>
              <a:t>, </a:t>
            </a:r>
            <a:r>
              <a:rPr lang="en-CA" dirty="0" err="1" smtClean="0"/>
              <a:t>B.b_key</a:t>
            </a:r>
            <a:r>
              <a:rPr lang="en-CA" dirty="0" smtClean="0"/>
              <a:t>, </a:t>
            </a:r>
            <a:r>
              <a:rPr lang="en-CA" dirty="0" err="1" smtClean="0"/>
              <a:t>C.c_key</a:t>
            </a:r>
            <a:r>
              <a:rPr lang="en-CA" dirty="0" smtClean="0"/>
              <a:t> </a:t>
            </a:r>
            <a:r>
              <a:rPr lang="en-CA" dirty="0"/>
              <a:t>FROM A, B, C</a:t>
            </a:r>
          </a:p>
          <a:p>
            <a:r>
              <a:rPr lang="en-CA" dirty="0"/>
              <a:t>WHERE </a:t>
            </a:r>
            <a:r>
              <a:rPr lang="en-CA" dirty="0" err="1"/>
              <a:t>A.a_key</a:t>
            </a:r>
            <a:r>
              <a:rPr lang="en-CA" dirty="0"/>
              <a:t> = </a:t>
            </a:r>
            <a:r>
              <a:rPr lang="en-CA" dirty="0" err="1"/>
              <a:t>B.a_key</a:t>
            </a:r>
            <a:r>
              <a:rPr lang="en-CA" dirty="0"/>
              <a:t> AND </a:t>
            </a:r>
            <a:r>
              <a:rPr lang="en-CA" dirty="0" err="1"/>
              <a:t>A.a_key</a:t>
            </a:r>
            <a:r>
              <a:rPr lang="en-CA" dirty="0"/>
              <a:t> = </a:t>
            </a:r>
            <a:r>
              <a:rPr lang="en-CA" dirty="0" err="1"/>
              <a:t>C.a_key</a:t>
            </a:r>
            <a:r>
              <a:rPr lang="en-CA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726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Partitioning A and B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19</a:t>
            </a:fld>
            <a:endParaRPr lang="en-C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133958"/>
              </p:ext>
            </p:extLst>
          </p:nvPr>
        </p:nvGraphicFramePr>
        <p:xfrm>
          <a:off x="5180006" y="3422035"/>
          <a:ext cx="529908" cy="683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08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A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44828" y="295686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Partitions</a:t>
            </a:r>
            <a:endParaRPr lang="en-CA" dirty="0"/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836719"/>
              </p:ext>
            </p:extLst>
          </p:nvPr>
        </p:nvGraphicFramePr>
        <p:xfrm>
          <a:off x="1312850" y="3808052"/>
          <a:ext cx="1729999" cy="1554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08"/>
                <a:gridCol w="132338"/>
                <a:gridCol w="537845"/>
                <a:gridCol w="529908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A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39913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b_key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1455"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26289" y="1969603"/>
            <a:ext cx="562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Hash Function: partition = (</a:t>
            </a:r>
            <a:r>
              <a:rPr lang="en-CA" sz="2000" dirty="0" err="1" smtClean="0"/>
              <a:t>a_key</a:t>
            </a:r>
            <a:r>
              <a:rPr lang="en-CA" sz="2000" dirty="0" smtClean="0"/>
              <a:t> - 1 mod 3) + 1</a:t>
            </a:r>
            <a:endParaRPr lang="en-CA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893188" y="2387338"/>
            <a:ext cx="285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= (1 - 1 mod 3) + 1 = 1</a:t>
            </a:r>
            <a:endParaRPr lang="en-CA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893188" y="2402551"/>
            <a:ext cx="285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= (2 - 1 mod 3) + 1 = 2</a:t>
            </a:r>
            <a:endParaRPr lang="en-CA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893188" y="2394945"/>
            <a:ext cx="285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= (3 - 1 mod 3) + 1 = 3</a:t>
            </a:r>
            <a:endParaRPr lang="en-CA" sz="20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540959"/>
              </p:ext>
            </p:extLst>
          </p:nvPr>
        </p:nvGraphicFramePr>
        <p:xfrm>
          <a:off x="1317523" y="4265948"/>
          <a:ext cx="521110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110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340937"/>
              </p:ext>
            </p:extLst>
          </p:nvPr>
        </p:nvGraphicFramePr>
        <p:xfrm>
          <a:off x="5181599" y="4483967"/>
          <a:ext cx="529908" cy="690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08"/>
              </a:tblGrid>
              <a:tr h="225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A</a:t>
                      </a:r>
                      <a:r>
                        <a:rPr lang="en-CA" sz="700" dirty="0" smtClean="0"/>
                        <a:t>2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113696"/>
              </p:ext>
            </p:extLst>
          </p:nvPr>
        </p:nvGraphicFramePr>
        <p:xfrm>
          <a:off x="5191432" y="5572172"/>
          <a:ext cx="529908" cy="683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08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A</a:t>
                      </a:r>
                      <a:r>
                        <a:rPr lang="en-CA" sz="700" dirty="0" smtClean="0"/>
                        <a:t>3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885052"/>
              </p:ext>
            </p:extLst>
          </p:nvPr>
        </p:nvGraphicFramePr>
        <p:xfrm>
          <a:off x="5175090" y="3426951"/>
          <a:ext cx="529908" cy="464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08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A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728971"/>
              </p:ext>
            </p:extLst>
          </p:nvPr>
        </p:nvGraphicFramePr>
        <p:xfrm>
          <a:off x="5176683" y="4488883"/>
          <a:ext cx="529908" cy="471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08"/>
              </a:tblGrid>
              <a:tr h="225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A</a:t>
                      </a:r>
                      <a:r>
                        <a:rPr lang="en-CA" sz="700" dirty="0" smtClean="0"/>
                        <a:t>2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666808"/>
              </p:ext>
            </p:extLst>
          </p:nvPr>
        </p:nvGraphicFramePr>
        <p:xfrm>
          <a:off x="5186516" y="5577088"/>
          <a:ext cx="529908" cy="464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08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A</a:t>
                      </a:r>
                      <a:r>
                        <a:rPr lang="en-CA" sz="700" dirty="0" smtClean="0"/>
                        <a:t>3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371796"/>
              </p:ext>
            </p:extLst>
          </p:nvPr>
        </p:nvGraphicFramePr>
        <p:xfrm>
          <a:off x="1312607" y="4487174"/>
          <a:ext cx="521110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110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2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363249"/>
              </p:ext>
            </p:extLst>
          </p:nvPr>
        </p:nvGraphicFramePr>
        <p:xfrm>
          <a:off x="1317524" y="4708400"/>
          <a:ext cx="521110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110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3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51881"/>
              </p:ext>
            </p:extLst>
          </p:nvPr>
        </p:nvGraphicFramePr>
        <p:xfrm>
          <a:off x="7196258" y="3459543"/>
          <a:ext cx="1067753" cy="469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45"/>
                <a:gridCol w="52990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50562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b_key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17626"/>
              </p:ext>
            </p:extLst>
          </p:nvPr>
        </p:nvGraphicFramePr>
        <p:xfrm>
          <a:off x="7196258" y="4515205"/>
          <a:ext cx="1067753" cy="469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45"/>
                <a:gridCol w="52990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2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50562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b_key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988803"/>
              </p:ext>
            </p:extLst>
          </p:nvPr>
        </p:nvGraphicFramePr>
        <p:xfrm>
          <a:off x="7196258" y="5592108"/>
          <a:ext cx="1067753" cy="469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45"/>
                <a:gridCol w="52990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3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50562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b_key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42153 -0.054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42205 0.0703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4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0.42309 0.19537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46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2"/>
          </p:nvPr>
        </p:nvSpPr>
        <p:spPr>
          <a:xfrm>
            <a:off x="554892" y="1608667"/>
            <a:ext cx="8182707" cy="767210"/>
          </a:xfrm>
        </p:spPr>
        <p:txBody>
          <a:bodyPr>
            <a:normAutofit/>
          </a:bodyPr>
          <a:lstStyle/>
          <a:p>
            <a:r>
              <a:rPr lang="en-CA" sz="3200" dirty="0"/>
              <a:t>Multi-Way Hash Join Effectiveness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4892" y="2673189"/>
            <a:ext cx="7562850" cy="1437704"/>
          </a:xfrm>
        </p:spPr>
        <p:txBody>
          <a:bodyPr>
            <a:noAutofit/>
          </a:bodyPr>
          <a:lstStyle/>
          <a:p>
            <a:r>
              <a:rPr lang="en-CA" sz="2000" dirty="0" err="1"/>
              <a:t>M.Sc</a:t>
            </a:r>
            <a:r>
              <a:rPr lang="en-CA" sz="2000" dirty="0"/>
              <a:t> Thesis</a:t>
            </a:r>
          </a:p>
          <a:p>
            <a:r>
              <a:rPr lang="en-CA" sz="2000" dirty="0" smtClean="0"/>
              <a:t>Michael Henderson</a:t>
            </a:r>
          </a:p>
          <a:p>
            <a:endParaRPr lang="en-CA" sz="2000" dirty="0"/>
          </a:p>
          <a:p>
            <a:r>
              <a:rPr lang="en-CA" sz="2000" dirty="0" smtClean="0"/>
              <a:t>Supervisor Dr. Ramon Lawrence</a:t>
            </a:r>
            <a:endParaRPr lang="en-CA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27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Partitioning A and B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20</a:t>
            </a:fld>
            <a:endParaRPr lang="en-C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133958"/>
              </p:ext>
            </p:extLst>
          </p:nvPr>
        </p:nvGraphicFramePr>
        <p:xfrm>
          <a:off x="5180006" y="3422035"/>
          <a:ext cx="529908" cy="683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08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A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69479" y="294232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Partitions</a:t>
            </a:r>
            <a:endParaRPr lang="en-CA" dirty="0"/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836719"/>
              </p:ext>
            </p:extLst>
          </p:nvPr>
        </p:nvGraphicFramePr>
        <p:xfrm>
          <a:off x="1312850" y="3808052"/>
          <a:ext cx="1729999" cy="1554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08"/>
                <a:gridCol w="132338"/>
                <a:gridCol w="537845"/>
                <a:gridCol w="529908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A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39913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b_key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1455"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26289" y="1969603"/>
            <a:ext cx="5620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Hash Function: partition = (</a:t>
            </a:r>
            <a:r>
              <a:rPr lang="en-CA" sz="2000" dirty="0" err="1" smtClean="0"/>
              <a:t>a_key</a:t>
            </a:r>
            <a:r>
              <a:rPr lang="en-CA" sz="2000" dirty="0" smtClean="0"/>
              <a:t> - 1 mod 3) + 1</a:t>
            </a:r>
            <a:endParaRPr lang="en-CA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869739" y="2371364"/>
            <a:ext cx="2773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= (1 - 1 mod 3) + 1 = 1</a:t>
            </a:r>
            <a:endParaRPr lang="en-CA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869739" y="2386577"/>
            <a:ext cx="2773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= (2 - 1 mod 3) + 1 = 2</a:t>
            </a:r>
            <a:endParaRPr lang="en-CA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869739" y="2378971"/>
            <a:ext cx="2773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= (3 - 1 mod 3) + 1 = 3</a:t>
            </a:r>
            <a:endParaRPr lang="en-CA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340937"/>
              </p:ext>
            </p:extLst>
          </p:nvPr>
        </p:nvGraphicFramePr>
        <p:xfrm>
          <a:off x="5181599" y="4483967"/>
          <a:ext cx="529908" cy="690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08"/>
              </a:tblGrid>
              <a:tr h="225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A</a:t>
                      </a:r>
                      <a:r>
                        <a:rPr lang="en-CA" sz="700" dirty="0" smtClean="0"/>
                        <a:t>2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113696"/>
              </p:ext>
            </p:extLst>
          </p:nvPr>
        </p:nvGraphicFramePr>
        <p:xfrm>
          <a:off x="5191432" y="5572172"/>
          <a:ext cx="529908" cy="683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08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A</a:t>
                      </a:r>
                      <a:r>
                        <a:rPr lang="en-CA" sz="700" dirty="0" smtClean="0"/>
                        <a:t>3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46549"/>
              </p:ext>
            </p:extLst>
          </p:nvPr>
        </p:nvGraphicFramePr>
        <p:xfrm>
          <a:off x="1980332" y="4271672"/>
          <a:ext cx="1067668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  <a:gridCol w="54077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336290"/>
              </p:ext>
            </p:extLst>
          </p:nvPr>
        </p:nvGraphicFramePr>
        <p:xfrm>
          <a:off x="1975416" y="4492898"/>
          <a:ext cx="1067668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  <a:gridCol w="54077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2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39939"/>
              </p:ext>
            </p:extLst>
          </p:nvPr>
        </p:nvGraphicFramePr>
        <p:xfrm>
          <a:off x="1970500" y="4723956"/>
          <a:ext cx="1067668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  <a:gridCol w="54077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3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624502"/>
              </p:ext>
            </p:extLst>
          </p:nvPr>
        </p:nvGraphicFramePr>
        <p:xfrm>
          <a:off x="1975416" y="4935349"/>
          <a:ext cx="1067668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  <a:gridCol w="54077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487097"/>
              </p:ext>
            </p:extLst>
          </p:nvPr>
        </p:nvGraphicFramePr>
        <p:xfrm>
          <a:off x="1970500" y="5146743"/>
          <a:ext cx="1067668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  <a:gridCol w="54077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2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65626"/>
              </p:ext>
            </p:extLst>
          </p:nvPr>
        </p:nvGraphicFramePr>
        <p:xfrm>
          <a:off x="7191342" y="3454627"/>
          <a:ext cx="1067753" cy="907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45"/>
                <a:gridCol w="52990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50562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b_key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86662"/>
              </p:ext>
            </p:extLst>
          </p:nvPr>
        </p:nvGraphicFramePr>
        <p:xfrm>
          <a:off x="7191342" y="4510289"/>
          <a:ext cx="1067753" cy="907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45"/>
                <a:gridCol w="52990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2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50562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b_key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040782"/>
              </p:ext>
            </p:extLst>
          </p:nvPr>
        </p:nvGraphicFramePr>
        <p:xfrm>
          <a:off x="7191342" y="5587192"/>
          <a:ext cx="1067753" cy="688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45"/>
                <a:gridCol w="52990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3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50562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b_key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51881"/>
              </p:ext>
            </p:extLst>
          </p:nvPr>
        </p:nvGraphicFramePr>
        <p:xfrm>
          <a:off x="7196258" y="3459543"/>
          <a:ext cx="1067753" cy="469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45"/>
                <a:gridCol w="52990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50562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b_key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17626"/>
              </p:ext>
            </p:extLst>
          </p:nvPr>
        </p:nvGraphicFramePr>
        <p:xfrm>
          <a:off x="7196258" y="4515205"/>
          <a:ext cx="1067753" cy="469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45"/>
                <a:gridCol w="52990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2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50562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b_key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988803"/>
              </p:ext>
            </p:extLst>
          </p:nvPr>
        </p:nvGraphicFramePr>
        <p:xfrm>
          <a:off x="7196258" y="5592108"/>
          <a:ext cx="1067753" cy="469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45"/>
                <a:gridCol w="52990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3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50562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b_key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53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0.57048 -0.0486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4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571 0.0708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5724 0.19537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11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57187 -0.11459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94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57153 0.0085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76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3" grpId="3"/>
      <p:bldP spid="14" grpId="0"/>
      <p:bldP spid="14" grpId="1"/>
      <p:bldP spid="14" grpId="2"/>
      <p:bldP spid="14" grpId="3"/>
      <p:bldP spid="15" grpId="0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Processing C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21</a:t>
            </a:fld>
            <a:endParaRPr lang="en-C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404554"/>
              </p:ext>
            </p:extLst>
          </p:nvPr>
        </p:nvGraphicFramePr>
        <p:xfrm>
          <a:off x="4311791" y="3229045"/>
          <a:ext cx="529908" cy="683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08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A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6151" y="2706769"/>
            <a:ext cx="147508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575" dirty="0" smtClean="0"/>
              <a:t>Disk Partitions</a:t>
            </a:r>
            <a:endParaRPr lang="en-CA" sz="1575" dirty="0"/>
          </a:p>
        </p:txBody>
      </p:sp>
      <p:sp>
        <p:nvSpPr>
          <p:cNvPr id="11" name="TextBox 10"/>
          <p:cNvSpPr txBox="1"/>
          <p:nvPr/>
        </p:nvSpPr>
        <p:spPr>
          <a:xfrm>
            <a:off x="2126289" y="1969603"/>
            <a:ext cx="5620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Hash Function: partition = (</a:t>
            </a:r>
            <a:r>
              <a:rPr lang="en-CA" sz="2000" dirty="0" err="1" smtClean="0"/>
              <a:t>a_key</a:t>
            </a:r>
            <a:r>
              <a:rPr lang="en-CA" sz="2000" dirty="0" smtClean="0"/>
              <a:t> - 1 mod 3) + 1</a:t>
            </a:r>
            <a:endParaRPr lang="en-CA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202284"/>
              </p:ext>
            </p:extLst>
          </p:nvPr>
        </p:nvGraphicFramePr>
        <p:xfrm>
          <a:off x="5385281" y="3253821"/>
          <a:ext cx="1067753" cy="907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45"/>
                <a:gridCol w="52990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50562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b_key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192111"/>
              </p:ext>
            </p:extLst>
          </p:nvPr>
        </p:nvGraphicFramePr>
        <p:xfrm>
          <a:off x="5390197" y="3258737"/>
          <a:ext cx="1067753" cy="469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45"/>
                <a:gridCol w="52990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50562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b_key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065644"/>
              </p:ext>
            </p:extLst>
          </p:nvPr>
        </p:nvGraphicFramePr>
        <p:xfrm>
          <a:off x="2348034" y="3263655"/>
          <a:ext cx="1059816" cy="1563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08"/>
                <a:gridCol w="52990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C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49493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c_key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62128"/>
              </p:ext>
            </p:extLst>
          </p:nvPr>
        </p:nvGraphicFramePr>
        <p:xfrm>
          <a:off x="2347655" y="3740225"/>
          <a:ext cx="1067668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  <a:gridCol w="54077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3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14291"/>
              </p:ext>
            </p:extLst>
          </p:nvPr>
        </p:nvGraphicFramePr>
        <p:xfrm>
          <a:off x="2342739" y="3961451"/>
          <a:ext cx="1067668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  <a:gridCol w="54077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165626"/>
              </p:ext>
            </p:extLst>
          </p:nvPr>
        </p:nvGraphicFramePr>
        <p:xfrm>
          <a:off x="2337823" y="4192509"/>
          <a:ext cx="1067668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  <a:gridCol w="54077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2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861851"/>
              </p:ext>
            </p:extLst>
          </p:nvPr>
        </p:nvGraphicFramePr>
        <p:xfrm>
          <a:off x="2342739" y="4403902"/>
          <a:ext cx="1067668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  <a:gridCol w="54077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2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545151"/>
              </p:ext>
            </p:extLst>
          </p:nvPr>
        </p:nvGraphicFramePr>
        <p:xfrm>
          <a:off x="4317923" y="3690003"/>
          <a:ext cx="521110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110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174632"/>
              </p:ext>
            </p:extLst>
          </p:nvPr>
        </p:nvGraphicFramePr>
        <p:xfrm>
          <a:off x="5387133" y="3726989"/>
          <a:ext cx="1067668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  <a:gridCol w="54077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911484"/>
              </p:ext>
            </p:extLst>
          </p:nvPr>
        </p:nvGraphicFramePr>
        <p:xfrm>
          <a:off x="5382217" y="3945189"/>
          <a:ext cx="1067668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  <a:gridCol w="54077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645949"/>
              </p:ext>
            </p:extLst>
          </p:nvPr>
        </p:nvGraphicFramePr>
        <p:xfrm>
          <a:off x="421542" y="3259748"/>
          <a:ext cx="1059816" cy="43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08"/>
                <a:gridCol w="52990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C</a:t>
                      </a:r>
                      <a:r>
                        <a:rPr lang="en-CA" sz="700" dirty="0" smtClean="0"/>
                        <a:t>2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18447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c_key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317686"/>
              </p:ext>
            </p:extLst>
          </p:nvPr>
        </p:nvGraphicFramePr>
        <p:xfrm>
          <a:off x="421542" y="4744670"/>
          <a:ext cx="1059816" cy="43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08"/>
                <a:gridCol w="52990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C</a:t>
                      </a:r>
                      <a:r>
                        <a:rPr lang="en-CA" sz="700" dirty="0" smtClean="0"/>
                        <a:t>3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18447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c_key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447384"/>
              </p:ext>
            </p:extLst>
          </p:nvPr>
        </p:nvGraphicFramePr>
        <p:xfrm>
          <a:off x="6966075" y="3228560"/>
          <a:ext cx="1597661" cy="456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08"/>
                <a:gridCol w="537845"/>
                <a:gridCol w="529908"/>
              </a:tblGrid>
              <a:tr h="211455">
                <a:tc gridSpan="3">
                  <a:txBody>
                    <a:bodyPr/>
                    <a:lstStyle/>
                    <a:p>
                      <a:r>
                        <a:rPr lang="en-CA" sz="1100" dirty="0" smtClean="0"/>
                        <a:t>Results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37317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b_key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c_key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257290"/>
              </p:ext>
            </p:extLst>
          </p:nvPr>
        </p:nvGraphicFramePr>
        <p:xfrm>
          <a:off x="2897160" y="5162258"/>
          <a:ext cx="526894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212970"/>
              </p:ext>
            </p:extLst>
          </p:nvPr>
        </p:nvGraphicFramePr>
        <p:xfrm>
          <a:off x="5192692" y="5180044"/>
          <a:ext cx="526894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9268"/>
              </p:ext>
            </p:extLst>
          </p:nvPr>
        </p:nvGraphicFramePr>
        <p:xfrm>
          <a:off x="5195658" y="5185411"/>
          <a:ext cx="526894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445611"/>
              </p:ext>
            </p:extLst>
          </p:nvPr>
        </p:nvGraphicFramePr>
        <p:xfrm>
          <a:off x="4273037" y="5174789"/>
          <a:ext cx="526894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877084"/>
              </p:ext>
            </p:extLst>
          </p:nvPr>
        </p:nvGraphicFramePr>
        <p:xfrm>
          <a:off x="2899787" y="5164886"/>
          <a:ext cx="526894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085421"/>
              </p:ext>
            </p:extLst>
          </p:nvPr>
        </p:nvGraphicFramePr>
        <p:xfrm>
          <a:off x="4275664" y="5177417"/>
          <a:ext cx="526894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08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21076 0.2129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6129 0.1754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877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00451 0.2166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02118 0.2118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022E-16 L 0.56302 -0.2159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42" y="-108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29427 -0.2166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-1083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0.25243 -0.2173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-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02013 0.18125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25173 -0.18727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-937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56093 -0.18403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38" y="-921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2941 -0.1879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20972 -0.07129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6" y="-356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21024 -0.07129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Processing C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22</a:t>
            </a:fld>
            <a:endParaRPr lang="en-C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404554"/>
              </p:ext>
            </p:extLst>
          </p:nvPr>
        </p:nvGraphicFramePr>
        <p:xfrm>
          <a:off x="4311791" y="3229045"/>
          <a:ext cx="529908" cy="683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08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A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6151" y="2706769"/>
            <a:ext cx="147508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575" dirty="0" smtClean="0"/>
              <a:t>Disk Partitions</a:t>
            </a:r>
            <a:endParaRPr lang="en-CA" sz="1575" dirty="0"/>
          </a:p>
        </p:txBody>
      </p:sp>
      <p:sp>
        <p:nvSpPr>
          <p:cNvPr id="11" name="TextBox 10"/>
          <p:cNvSpPr txBox="1"/>
          <p:nvPr/>
        </p:nvSpPr>
        <p:spPr>
          <a:xfrm>
            <a:off x="2126289" y="1969603"/>
            <a:ext cx="5620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Hash Function: partition = (</a:t>
            </a:r>
            <a:r>
              <a:rPr lang="en-CA" sz="2000" dirty="0" err="1" smtClean="0"/>
              <a:t>a_key</a:t>
            </a:r>
            <a:r>
              <a:rPr lang="en-CA" sz="2000" dirty="0" smtClean="0"/>
              <a:t> - 1 mod 3) + 1</a:t>
            </a:r>
            <a:endParaRPr lang="en-CA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202284"/>
              </p:ext>
            </p:extLst>
          </p:nvPr>
        </p:nvGraphicFramePr>
        <p:xfrm>
          <a:off x="5385281" y="3253821"/>
          <a:ext cx="1067753" cy="907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45"/>
                <a:gridCol w="52990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50562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b_key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192111"/>
              </p:ext>
            </p:extLst>
          </p:nvPr>
        </p:nvGraphicFramePr>
        <p:xfrm>
          <a:off x="5390197" y="3258737"/>
          <a:ext cx="1067753" cy="469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45"/>
                <a:gridCol w="52990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50562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b_key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065644"/>
              </p:ext>
            </p:extLst>
          </p:nvPr>
        </p:nvGraphicFramePr>
        <p:xfrm>
          <a:off x="2348034" y="3263655"/>
          <a:ext cx="1059816" cy="1563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08"/>
                <a:gridCol w="52990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C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49493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c_key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444514"/>
              </p:ext>
            </p:extLst>
          </p:nvPr>
        </p:nvGraphicFramePr>
        <p:xfrm>
          <a:off x="425450" y="3255841"/>
          <a:ext cx="1059816" cy="87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08"/>
                <a:gridCol w="52990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C</a:t>
                      </a:r>
                      <a:r>
                        <a:rPr lang="en-CA" sz="700" dirty="0" smtClean="0"/>
                        <a:t>2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18447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c_key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034400"/>
              </p:ext>
            </p:extLst>
          </p:nvPr>
        </p:nvGraphicFramePr>
        <p:xfrm>
          <a:off x="425450" y="4740763"/>
          <a:ext cx="1059816" cy="65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08"/>
                <a:gridCol w="52990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C</a:t>
                      </a:r>
                      <a:r>
                        <a:rPr lang="en-CA" sz="700" dirty="0" smtClean="0"/>
                        <a:t>3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18447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c_key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884459"/>
              </p:ext>
            </p:extLst>
          </p:nvPr>
        </p:nvGraphicFramePr>
        <p:xfrm>
          <a:off x="2337823" y="4615296"/>
          <a:ext cx="1067668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  <a:gridCol w="54077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545151"/>
              </p:ext>
            </p:extLst>
          </p:nvPr>
        </p:nvGraphicFramePr>
        <p:xfrm>
          <a:off x="4317923" y="3690003"/>
          <a:ext cx="521110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110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174632"/>
              </p:ext>
            </p:extLst>
          </p:nvPr>
        </p:nvGraphicFramePr>
        <p:xfrm>
          <a:off x="5387133" y="3726989"/>
          <a:ext cx="1067668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  <a:gridCol w="54077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911484"/>
              </p:ext>
            </p:extLst>
          </p:nvPr>
        </p:nvGraphicFramePr>
        <p:xfrm>
          <a:off x="5382217" y="3945189"/>
          <a:ext cx="1067668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  <a:gridCol w="54077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55647"/>
              </p:ext>
            </p:extLst>
          </p:nvPr>
        </p:nvGraphicFramePr>
        <p:xfrm>
          <a:off x="6966075" y="3216837"/>
          <a:ext cx="1597661" cy="2428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08"/>
                <a:gridCol w="537845"/>
                <a:gridCol w="529908"/>
              </a:tblGrid>
              <a:tr h="211455">
                <a:tc gridSpan="3">
                  <a:txBody>
                    <a:bodyPr/>
                    <a:lstStyle/>
                    <a:p>
                      <a:r>
                        <a:rPr lang="en-CA" sz="1100" dirty="0" smtClean="0"/>
                        <a:t>Results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37317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b_key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c_key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212970"/>
              </p:ext>
            </p:extLst>
          </p:nvPr>
        </p:nvGraphicFramePr>
        <p:xfrm>
          <a:off x="5192692" y="5180044"/>
          <a:ext cx="526894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9268"/>
              </p:ext>
            </p:extLst>
          </p:nvPr>
        </p:nvGraphicFramePr>
        <p:xfrm>
          <a:off x="5195658" y="5185411"/>
          <a:ext cx="526894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445611"/>
              </p:ext>
            </p:extLst>
          </p:nvPr>
        </p:nvGraphicFramePr>
        <p:xfrm>
          <a:off x="4273037" y="5174789"/>
          <a:ext cx="526894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085421"/>
              </p:ext>
            </p:extLst>
          </p:nvPr>
        </p:nvGraphicFramePr>
        <p:xfrm>
          <a:off x="4275664" y="5177417"/>
          <a:ext cx="526894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309868"/>
              </p:ext>
            </p:extLst>
          </p:nvPr>
        </p:nvGraphicFramePr>
        <p:xfrm>
          <a:off x="2365175" y="5158465"/>
          <a:ext cx="526894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407064"/>
              </p:ext>
            </p:extLst>
          </p:nvPr>
        </p:nvGraphicFramePr>
        <p:xfrm>
          <a:off x="6966075" y="3220744"/>
          <a:ext cx="1597661" cy="894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08"/>
                <a:gridCol w="537845"/>
                <a:gridCol w="529908"/>
              </a:tblGrid>
              <a:tr h="211455">
                <a:tc gridSpan="3">
                  <a:txBody>
                    <a:bodyPr/>
                    <a:lstStyle/>
                    <a:p>
                      <a:r>
                        <a:rPr lang="en-CA" sz="1100" dirty="0" smtClean="0"/>
                        <a:t>Results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37317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a_key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b_key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c_key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018374"/>
              </p:ext>
            </p:extLst>
          </p:nvPr>
        </p:nvGraphicFramePr>
        <p:xfrm>
          <a:off x="2361268" y="5162373"/>
          <a:ext cx="526894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89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7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0226 0.08032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00451 0.2166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02118 0.2118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29445 -0.15532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2" y="-777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0.25208 -0.1560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62014 -0.15162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7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02013 0.1812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2526 -0.12361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-618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29428 -0.12361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-618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0.62066 -0.12037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24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94444E-6 -4.81481E-6 L -0.33125 0.00116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Generalized Hash Teams (GHT)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Extends Hash Teams</a:t>
            </a:r>
          </a:p>
          <a:p>
            <a:r>
              <a:rPr lang="en-CA" sz="2400" dirty="0" smtClean="0"/>
              <a:t>Does not need the join attributes to be the same</a:t>
            </a:r>
          </a:p>
          <a:p>
            <a:r>
              <a:rPr lang="en-CA" sz="2400" dirty="0" smtClean="0"/>
              <a:t>Uses indirect partitioning</a:t>
            </a:r>
          </a:p>
          <a:p>
            <a:r>
              <a:rPr lang="en-CA" sz="2400" dirty="0" smtClean="0"/>
              <a:t>Needs an in-memory map to indirectly join relations</a:t>
            </a:r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62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GHT Partition Maps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Uses join memory</a:t>
            </a:r>
          </a:p>
          <a:p>
            <a:r>
              <a:rPr lang="en-CA" sz="2400" dirty="0" smtClean="0"/>
              <a:t>Use a bitmap to approximate mapping to reduce memory requirements</a:t>
            </a:r>
          </a:p>
          <a:p>
            <a:r>
              <a:rPr lang="en-CA" sz="2400" dirty="0" smtClean="0"/>
              <a:t>Needs a bitmap for each partition</a:t>
            </a:r>
          </a:p>
          <a:p>
            <a:r>
              <a:rPr lang="en-CA" sz="2400" dirty="0" smtClean="0"/>
              <a:t>Bitmaps introduce mapping errors that cause tuples to be mapped to multiple partitions (</a:t>
            </a:r>
            <a:r>
              <a:rPr lang="en-CA" sz="2400" b="1" dirty="0" smtClean="0"/>
              <a:t>false drops</a:t>
            </a:r>
            <a:r>
              <a:rPr lang="en-CA" sz="2400" dirty="0" smtClean="0"/>
              <a:t>)</a:t>
            </a:r>
          </a:p>
          <a:p>
            <a:r>
              <a:rPr lang="en-CA" sz="2400" dirty="0" smtClean="0"/>
              <a:t>False drops add I/O and Processing cost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23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GHT Example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25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348397" y="1844431"/>
            <a:ext cx="8417754" cy="807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/>
              <a:t>SELECT </a:t>
            </a:r>
            <a:r>
              <a:rPr lang="en-CA" dirty="0" err="1" smtClean="0"/>
              <a:t>c.custkey</a:t>
            </a:r>
            <a:r>
              <a:rPr lang="en-CA" dirty="0" smtClean="0"/>
              <a:t>, </a:t>
            </a:r>
            <a:r>
              <a:rPr lang="en-CA" dirty="0" err="1" smtClean="0"/>
              <a:t>o.orderkey</a:t>
            </a:r>
            <a:r>
              <a:rPr lang="en-CA" dirty="0" smtClean="0"/>
              <a:t>, </a:t>
            </a:r>
            <a:r>
              <a:rPr lang="en-CA" dirty="0" err="1" smtClean="0"/>
              <a:t>l.partkey</a:t>
            </a:r>
            <a:r>
              <a:rPr lang="en-CA" dirty="0" smtClean="0"/>
              <a:t> </a:t>
            </a:r>
            <a:r>
              <a:rPr lang="en-CA" dirty="0"/>
              <a:t>FROM Customer c, Orders o, </a:t>
            </a:r>
            <a:r>
              <a:rPr lang="en-CA" dirty="0" err="1"/>
              <a:t>Lineitem</a:t>
            </a:r>
            <a:r>
              <a:rPr lang="en-CA" dirty="0"/>
              <a:t> l</a:t>
            </a:r>
          </a:p>
          <a:p>
            <a:r>
              <a:rPr lang="en-CA" dirty="0"/>
              <a:t>WHERE </a:t>
            </a:r>
            <a:r>
              <a:rPr lang="en-CA" dirty="0" err="1"/>
              <a:t>c.custkey</a:t>
            </a:r>
            <a:r>
              <a:rPr lang="en-CA" dirty="0"/>
              <a:t> = </a:t>
            </a:r>
            <a:r>
              <a:rPr lang="en-CA" dirty="0" err="1"/>
              <a:t>o.custkey</a:t>
            </a:r>
            <a:r>
              <a:rPr lang="en-CA" dirty="0"/>
              <a:t> AND </a:t>
            </a:r>
            <a:r>
              <a:rPr lang="en-CA" dirty="0" err="1"/>
              <a:t>o.orderkey</a:t>
            </a:r>
            <a:r>
              <a:rPr lang="en-CA" dirty="0"/>
              <a:t> = </a:t>
            </a:r>
            <a:r>
              <a:rPr lang="en-CA" dirty="0" err="1"/>
              <a:t>l.orderkey</a:t>
            </a:r>
            <a:r>
              <a:rPr lang="en-CA" dirty="0"/>
              <a:t>;</a:t>
            </a:r>
          </a:p>
          <a:p>
            <a:endParaRPr lang="en-CA" sz="11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282300"/>
              </p:ext>
            </p:extLst>
          </p:nvPr>
        </p:nvGraphicFramePr>
        <p:xfrm>
          <a:off x="2126033" y="3690327"/>
          <a:ext cx="793433" cy="109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433"/>
              </a:tblGrid>
              <a:tr h="21736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Customer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custkey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713602"/>
              </p:ext>
            </p:extLst>
          </p:nvPr>
        </p:nvGraphicFramePr>
        <p:xfrm>
          <a:off x="3826132" y="3548269"/>
          <a:ext cx="1393190" cy="1556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661670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Orders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41947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orderkey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custkey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72560"/>
              </p:ext>
            </p:extLst>
          </p:nvPr>
        </p:nvGraphicFramePr>
        <p:xfrm>
          <a:off x="5964271" y="3322507"/>
          <a:ext cx="1369378" cy="2420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637858"/>
              </a:tblGrid>
              <a:tr h="217863"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Lineitem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42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orderkey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8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6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6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GHT Customer Partitions</a:t>
            </a:r>
            <a:endParaRPr lang="en-CA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2210"/>
              </p:ext>
            </p:extLst>
          </p:nvPr>
        </p:nvGraphicFramePr>
        <p:xfrm>
          <a:off x="3368178" y="2830813"/>
          <a:ext cx="2754511" cy="65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945"/>
                <a:gridCol w="132338"/>
                <a:gridCol w="829945"/>
                <a:gridCol w="132338"/>
                <a:gridCol w="829945"/>
              </a:tblGrid>
              <a:tr h="209372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Customer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Customer</a:t>
                      </a:r>
                      <a:r>
                        <a:rPr lang="en-CA" sz="700" dirty="0" smtClean="0"/>
                        <a:t>2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Customer</a:t>
                      </a:r>
                      <a:r>
                        <a:rPr lang="en-CA" sz="700" dirty="0" smtClean="0"/>
                        <a:t>3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custkey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custkey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custkey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26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126289" y="1969603"/>
            <a:ext cx="5804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Hash Function: partition = (</a:t>
            </a:r>
            <a:r>
              <a:rPr lang="en-CA" sz="2000" dirty="0" err="1" smtClean="0"/>
              <a:t>custkey</a:t>
            </a:r>
            <a:r>
              <a:rPr lang="en-CA" sz="2000" dirty="0" smtClean="0"/>
              <a:t> - 1 mod 3) + 1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5223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Orders Partitions and Bitmap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27</a:t>
            </a:fld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276364"/>
              </p:ext>
            </p:extLst>
          </p:nvPr>
        </p:nvGraphicFramePr>
        <p:xfrm>
          <a:off x="3582865" y="2258647"/>
          <a:ext cx="1393190" cy="883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661670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Orders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25910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orderkey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custkey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461049"/>
              </p:ext>
            </p:extLst>
          </p:nvPr>
        </p:nvGraphicFramePr>
        <p:xfrm>
          <a:off x="3567236" y="3587262"/>
          <a:ext cx="1393190" cy="883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661670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Orders</a:t>
                      </a:r>
                      <a:r>
                        <a:rPr lang="en-CA" sz="700" dirty="0" smtClean="0"/>
                        <a:t>2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25910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orderkey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custkey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043078"/>
              </p:ext>
            </p:extLst>
          </p:nvPr>
        </p:nvGraphicFramePr>
        <p:xfrm>
          <a:off x="3563328" y="3583354"/>
          <a:ext cx="1393190" cy="44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661670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Orders</a:t>
                      </a:r>
                      <a:r>
                        <a:rPr lang="en-CA" sz="700" dirty="0" smtClean="0"/>
                        <a:t>2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25910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orderkey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custkey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721495"/>
              </p:ext>
            </p:extLst>
          </p:nvPr>
        </p:nvGraphicFramePr>
        <p:xfrm>
          <a:off x="3551605" y="5103447"/>
          <a:ext cx="1393190" cy="664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661670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Orders</a:t>
                      </a:r>
                      <a:r>
                        <a:rPr lang="en-CA" sz="700" dirty="0" smtClean="0"/>
                        <a:t>3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25910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orderkey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custkey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49071"/>
              </p:ext>
            </p:extLst>
          </p:nvPr>
        </p:nvGraphicFramePr>
        <p:xfrm>
          <a:off x="3555513" y="5107355"/>
          <a:ext cx="1393190" cy="44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661670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Orders</a:t>
                      </a:r>
                      <a:r>
                        <a:rPr lang="en-CA" sz="700" dirty="0" smtClean="0"/>
                        <a:t>3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25910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orderkey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custkey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668959"/>
              </p:ext>
            </p:extLst>
          </p:nvPr>
        </p:nvGraphicFramePr>
        <p:xfrm>
          <a:off x="3582865" y="2261822"/>
          <a:ext cx="1393190" cy="44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661670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Orders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25910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orderkey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custkey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134836"/>
              </p:ext>
            </p:extLst>
          </p:nvPr>
        </p:nvGraphicFramePr>
        <p:xfrm>
          <a:off x="207609" y="3282546"/>
          <a:ext cx="1393190" cy="1556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661670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Orders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41947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orderkey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custkey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152263"/>
              </p:ext>
            </p:extLst>
          </p:nvPr>
        </p:nvGraphicFramePr>
        <p:xfrm>
          <a:off x="205532" y="3742620"/>
          <a:ext cx="138880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314"/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860514"/>
              </p:ext>
            </p:extLst>
          </p:nvPr>
        </p:nvGraphicFramePr>
        <p:xfrm>
          <a:off x="201626" y="3965359"/>
          <a:ext cx="1400528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220"/>
                <a:gridCol w="664308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2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017038"/>
              </p:ext>
            </p:extLst>
          </p:nvPr>
        </p:nvGraphicFramePr>
        <p:xfrm>
          <a:off x="205532" y="4188097"/>
          <a:ext cx="138880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314"/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3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90225"/>
              </p:ext>
            </p:extLst>
          </p:nvPr>
        </p:nvGraphicFramePr>
        <p:xfrm>
          <a:off x="201624" y="4403020"/>
          <a:ext cx="1400529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222"/>
                <a:gridCol w="664307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716688"/>
              </p:ext>
            </p:extLst>
          </p:nvPr>
        </p:nvGraphicFramePr>
        <p:xfrm>
          <a:off x="205532" y="4625758"/>
          <a:ext cx="1396621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130"/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2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252606"/>
              </p:ext>
            </p:extLst>
          </p:nvPr>
        </p:nvGraphicFramePr>
        <p:xfrm>
          <a:off x="7787542" y="2232025"/>
          <a:ext cx="279083" cy="109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83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463112"/>
              </p:ext>
            </p:extLst>
          </p:nvPr>
        </p:nvGraphicFramePr>
        <p:xfrm>
          <a:off x="7803173" y="3670056"/>
          <a:ext cx="279083" cy="109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83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2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89095"/>
              </p:ext>
            </p:extLst>
          </p:nvPr>
        </p:nvGraphicFramePr>
        <p:xfrm>
          <a:off x="7795357" y="4897071"/>
          <a:ext cx="279083" cy="109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83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3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70585" y="1659765"/>
            <a:ext cx="3413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/>
              <a:t>Index </a:t>
            </a:r>
            <a:r>
              <a:rPr lang="da-DK" sz="2000" dirty="0"/>
              <a:t>= (orderkey +1) mod </a:t>
            </a:r>
            <a:r>
              <a:rPr lang="da-DK" sz="2000" dirty="0" smtClean="0"/>
              <a:t>4</a:t>
            </a:r>
            <a:endParaRPr lang="en-CA" sz="20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306099"/>
              </p:ext>
            </p:extLst>
          </p:nvPr>
        </p:nvGraphicFramePr>
        <p:xfrm>
          <a:off x="7784821" y="2229303"/>
          <a:ext cx="279083" cy="109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83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568209"/>
              </p:ext>
            </p:extLst>
          </p:nvPr>
        </p:nvGraphicFramePr>
        <p:xfrm>
          <a:off x="7782099" y="2234746"/>
          <a:ext cx="279083" cy="109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83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320443"/>
              </p:ext>
            </p:extLst>
          </p:nvPr>
        </p:nvGraphicFramePr>
        <p:xfrm>
          <a:off x="7800452" y="3667335"/>
          <a:ext cx="279083" cy="109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83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2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25784"/>
              </p:ext>
            </p:extLst>
          </p:nvPr>
        </p:nvGraphicFramePr>
        <p:xfrm>
          <a:off x="7797730" y="3672778"/>
          <a:ext cx="279083" cy="109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83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2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911028"/>
              </p:ext>
            </p:extLst>
          </p:nvPr>
        </p:nvGraphicFramePr>
        <p:xfrm>
          <a:off x="7800800" y="4902514"/>
          <a:ext cx="279083" cy="109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83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3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7241721" y="2996293"/>
            <a:ext cx="4653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241721" y="4650922"/>
            <a:ext cx="4653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241721" y="5219701"/>
            <a:ext cx="4653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241721" y="2764972"/>
            <a:ext cx="4653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241721" y="4427765"/>
            <a:ext cx="4653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1505877"/>
            <a:ext cx="4009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Hash Function:</a:t>
            </a:r>
          </a:p>
          <a:p>
            <a:r>
              <a:rPr lang="en-CA" sz="2000" dirty="0" smtClean="0"/>
              <a:t>partition = (</a:t>
            </a:r>
            <a:r>
              <a:rPr lang="en-CA" sz="2000" dirty="0" err="1" smtClean="0"/>
              <a:t>custkey</a:t>
            </a:r>
            <a:r>
              <a:rPr lang="en-CA" sz="2000" dirty="0" smtClean="0"/>
              <a:t> - 1 mod 3) + 1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55106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36962 -0.15232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2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36649 0.0092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16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0.36684 0.19954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0.36927 -0.2164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36737 -0.053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Orders Partitions and Bitmap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28</a:t>
            </a:fld>
            <a:endParaRPr lang="en-C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177356"/>
              </p:ext>
            </p:extLst>
          </p:nvPr>
        </p:nvGraphicFramePr>
        <p:xfrm>
          <a:off x="4153375" y="3005012"/>
          <a:ext cx="837249" cy="109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83"/>
                <a:gridCol w="279083"/>
                <a:gridCol w="279083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2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3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568209"/>
              </p:ext>
            </p:extLst>
          </p:nvPr>
        </p:nvGraphicFramePr>
        <p:xfrm>
          <a:off x="7782099" y="2234746"/>
          <a:ext cx="279083" cy="109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83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25784"/>
              </p:ext>
            </p:extLst>
          </p:nvPr>
        </p:nvGraphicFramePr>
        <p:xfrm>
          <a:off x="7797730" y="3672778"/>
          <a:ext cx="279083" cy="109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83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2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911028"/>
              </p:ext>
            </p:extLst>
          </p:nvPr>
        </p:nvGraphicFramePr>
        <p:xfrm>
          <a:off x="7800800" y="4902514"/>
          <a:ext cx="279083" cy="109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83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3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3" name="Straight Arrow Connector 32"/>
          <p:cNvCxnSpPr/>
          <p:nvPr/>
        </p:nvCxnSpPr>
        <p:spPr>
          <a:xfrm>
            <a:off x="3551464" y="3766458"/>
            <a:ext cx="4653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2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39757 0.1120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8" y="56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36806 -0.0976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3" y="-48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33802 -0.2768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0" y="-138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err="1" smtClean="0"/>
              <a:t>Lineitem</a:t>
            </a:r>
            <a:r>
              <a:rPr lang="en-CA" sz="3600" dirty="0" smtClean="0"/>
              <a:t> Partitions with False Drops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29</a:t>
            </a:fld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88302"/>
              </p:ext>
            </p:extLst>
          </p:nvPr>
        </p:nvGraphicFramePr>
        <p:xfrm>
          <a:off x="5886449" y="2243781"/>
          <a:ext cx="1369378" cy="1533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63785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Lineitem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orderkey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6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5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4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278587"/>
              </p:ext>
            </p:extLst>
          </p:nvPr>
        </p:nvGraphicFramePr>
        <p:xfrm>
          <a:off x="5886449" y="3868474"/>
          <a:ext cx="1369378" cy="1533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63785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Lineitem</a:t>
                      </a:r>
                      <a:r>
                        <a:rPr lang="en-CA" sz="700" dirty="0" smtClean="0"/>
                        <a:t>2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orderkey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2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356423"/>
              </p:ext>
            </p:extLst>
          </p:nvPr>
        </p:nvGraphicFramePr>
        <p:xfrm>
          <a:off x="5886449" y="5476839"/>
          <a:ext cx="1369378" cy="87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63785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Lineitem</a:t>
                      </a:r>
                      <a:r>
                        <a:rPr lang="en-CA" sz="700" dirty="0" smtClean="0"/>
                        <a:t>3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orderkey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8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883938"/>
              </p:ext>
            </p:extLst>
          </p:nvPr>
        </p:nvGraphicFramePr>
        <p:xfrm>
          <a:off x="5886449" y="2262587"/>
          <a:ext cx="1369378" cy="43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63785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Lineitem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orderkey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339937"/>
              </p:ext>
            </p:extLst>
          </p:nvPr>
        </p:nvGraphicFramePr>
        <p:xfrm>
          <a:off x="5886449" y="3873916"/>
          <a:ext cx="1369378" cy="43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63785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Lineitem</a:t>
                      </a:r>
                      <a:r>
                        <a:rPr lang="en-CA" sz="700" dirty="0" smtClean="0"/>
                        <a:t>2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orderkey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601831"/>
              </p:ext>
            </p:extLst>
          </p:nvPr>
        </p:nvGraphicFramePr>
        <p:xfrm>
          <a:off x="5886449" y="5482282"/>
          <a:ext cx="1369378" cy="43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63785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Lineitem</a:t>
                      </a:r>
                      <a:r>
                        <a:rPr lang="en-CA" sz="700" dirty="0" smtClean="0"/>
                        <a:t>3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orderkey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72126"/>
              </p:ext>
            </p:extLst>
          </p:nvPr>
        </p:nvGraphicFramePr>
        <p:xfrm>
          <a:off x="628650" y="2416271"/>
          <a:ext cx="1369378" cy="2420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637858"/>
              </a:tblGrid>
              <a:tr h="217863"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Lineitem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42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orderkey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8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6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095990"/>
              </p:ext>
            </p:extLst>
          </p:nvPr>
        </p:nvGraphicFramePr>
        <p:xfrm>
          <a:off x="5378310" y="2244828"/>
          <a:ext cx="279083" cy="109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83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519731"/>
              </p:ext>
            </p:extLst>
          </p:nvPr>
        </p:nvGraphicFramePr>
        <p:xfrm>
          <a:off x="5369448" y="3862474"/>
          <a:ext cx="279083" cy="109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83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2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958476"/>
              </p:ext>
            </p:extLst>
          </p:nvPr>
        </p:nvGraphicFramePr>
        <p:xfrm>
          <a:off x="5372518" y="5500425"/>
          <a:ext cx="279083" cy="109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83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</a:t>
                      </a:r>
                      <a:r>
                        <a:rPr lang="en-CA" sz="700" dirty="0" smtClean="0"/>
                        <a:t>3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358013" y="1659765"/>
            <a:ext cx="3413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/>
              <a:t>Index </a:t>
            </a:r>
            <a:r>
              <a:rPr lang="da-DK" sz="2000" dirty="0"/>
              <a:t>= (orderkey +1) mod </a:t>
            </a:r>
            <a:r>
              <a:rPr lang="da-DK" sz="2000" dirty="0" smtClean="0"/>
              <a:t>4</a:t>
            </a:r>
            <a:endParaRPr lang="en-CA" sz="20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159238"/>
              </p:ext>
            </p:extLst>
          </p:nvPr>
        </p:nvGraphicFramePr>
        <p:xfrm>
          <a:off x="628650" y="2860527"/>
          <a:ext cx="138880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314"/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922425"/>
              </p:ext>
            </p:extLst>
          </p:nvPr>
        </p:nvGraphicFramePr>
        <p:xfrm>
          <a:off x="628650" y="3075450"/>
          <a:ext cx="138880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314"/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2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010020"/>
              </p:ext>
            </p:extLst>
          </p:nvPr>
        </p:nvGraphicFramePr>
        <p:xfrm>
          <a:off x="628650" y="3298189"/>
          <a:ext cx="138880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314"/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3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42"/>
              </p:ext>
            </p:extLst>
          </p:nvPr>
        </p:nvGraphicFramePr>
        <p:xfrm>
          <a:off x="628650" y="3513112"/>
          <a:ext cx="138880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314"/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4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182788"/>
              </p:ext>
            </p:extLst>
          </p:nvPr>
        </p:nvGraphicFramePr>
        <p:xfrm>
          <a:off x="628650" y="3735850"/>
          <a:ext cx="138880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314"/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548781"/>
              </p:ext>
            </p:extLst>
          </p:nvPr>
        </p:nvGraphicFramePr>
        <p:xfrm>
          <a:off x="628650" y="3942959"/>
          <a:ext cx="138880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314"/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8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629361"/>
              </p:ext>
            </p:extLst>
          </p:nvPr>
        </p:nvGraphicFramePr>
        <p:xfrm>
          <a:off x="628650" y="4165697"/>
          <a:ext cx="138880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314"/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5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12657"/>
              </p:ext>
            </p:extLst>
          </p:nvPr>
        </p:nvGraphicFramePr>
        <p:xfrm>
          <a:off x="628650" y="4388435"/>
          <a:ext cx="138880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314"/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6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413884"/>
              </p:ext>
            </p:extLst>
          </p:nvPr>
        </p:nvGraphicFramePr>
        <p:xfrm>
          <a:off x="628650" y="4611173"/>
          <a:ext cx="138880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314"/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4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4826767" y="3011923"/>
            <a:ext cx="4653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26767" y="4629708"/>
            <a:ext cx="4653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246115"/>
              </p:ext>
            </p:extLst>
          </p:nvPr>
        </p:nvGraphicFramePr>
        <p:xfrm>
          <a:off x="624742" y="2856620"/>
          <a:ext cx="138880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314"/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608892"/>
              </p:ext>
            </p:extLst>
          </p:nvPr>
        </p:nvGraphicFramePr>
        <p:xfrm>
          <a:off x="628650" y="3079357"/>
          <a:ext cx="138880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314"/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2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cxnSp>
        <p:nvCxnSpPr>
          <p:cNvPr id="36" name="Straight Arrow Connector 35"/>
          <p:cNvCxnSpPr/>
          <p:nvPr/>
        </p:nvCxnSpPr>
        <p:spPr>
          <a:xfrm>
            <a:off x="4830675" y="4844631"/>
            <a:ext cx="4653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26767" y="5825462"/>
            <a:ext cx="4653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26767" y="2797000"/>
            <a:ext cx="4653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256699"/>
              </p:ext>
            </p:extLst>
          </p:nvPr>
        </p:nvGraphicFramePr>
        <p:xfrm>
          <a:off x="624742" y="4615081"/>
          <a:ext cx="138880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314"/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4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cxnSp>
        <p:nvCxnSpPr>
          <p:cNvPr id="40" name="Straight Arrow Connector 39"/>
          <p:cNvCxnSpPr/>
          <p:nvPr/>
        </p:nvCxnSpPr>
        <p:spPr>
          <a:xfrm>
            <a:off x="5285170" y="3672673"/>
            <a:ext cx="4653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292131" y="4422950"/>
            <a:ext cx="4653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92131" y="4629708"/>
            <a:ext cx="4653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88862" y="3472618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False Drop</a:t>
            </a:r>
            <a:endParaRPr lang="en-CA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3688862" y="4206263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False Drop</a:t>
            </a:r>
            <a:endParaRPr lang="en-CA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3688862" y="4432926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False Drop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66407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575 -0.0240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120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57535 0.21157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67" y="105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575 -0.02569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129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57587 0.21064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5" y="1053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575 0.2106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1053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575 0.21134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1055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575 0.31921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1594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0.575 0.31852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1592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0.575 -0.15162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759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575 -0.15324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7662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0.575 -0.15278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7639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57622 0.08264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2" y="412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Outline</a:t>
            </a:r>
            <a:endParaRPr lang="en-CA" sz="3600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Motivation</a:t>
            </a:r>
          </a:p>
          <a:p>
            <a:r>
              <a:rPr lang="en-CA" sz="2800" dirty="0" smtClean="0"/>
              <a:t>Database Terminology</a:t>
            </a:r>
          </a:p>
          <a:p>
            <a:r>
              <a:rPr lang="en-CA" sz="2800" dirty="0" smtClean="0"/>
              <a:t>Background</a:t>
            </a:r>
          </a:p>
          <a:p>
            <a:r>
              <a:rPr lang="en-CA" sz="2800" dirty="0" smtClean="0"/>
              <a:t>Joins</a:t>
            </a:r>
          </a:p>
          <a:p>
            <a:r>
              <a:rPr lang="en-CA" sz="2800" dirty="0" smtClean="0"/>
              <a:t>Multi-Way Joins</a:t>
            </a:r>
          </a:p>
          <a:p>
            <a:r>
              <a:rPr lang="en-CA" sz="2800" dirty="0" smtClean="0"/>
              <a:t>Thesis Questions</a:t>
            </a:r>
          </a:p>
          <a:p>
            <a:r>
              <a:rPr lang="en-CA" sz="2800" dirty="0" smtClean="0"/>
              <a:t>Experimental Results</a:t>
            </a:r>
          </a:p>
          <a:p>
            <a:r>
              <a:rPr lang="en-CA" sz="2800" dirty="0" smtClean="0"/>
              <a:t>Conclusions</a:t>
            </a:r>
            <a:endParaRPr lang="en-CA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80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30</a:t>
            </a:fld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624266"/>
              </p:ext>
            </p:extLst>
          </p:nvPr>
        </p:nvGraphicFramePr>
        <p:xfrm>
          <a:off x="2049095" y="1675048"/>
          <a:ext cx="1369378" cy="1533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63785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Lineitem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orderkey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6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5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4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Joining the Partitions</a:t>
            </a:r>
            <a:endParaRPr lang="en-CA" sz="3600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441721"/>
              </p:ext>
            </p:extLst>
          </p:nvPr>
        </p:nvGraphicFramePr>
        <p:xfrm>
          <a:off x="2051050" y="2112040"/>
          <a:ext cx="138880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314"/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096204"/>
              </p:ext>
            </p:extLst>
          </p:nvPr>
        </p:nvGraphicFramePr>
        <p:xfrm>
          <a:off x="2051050" y="2326963"/>
          <a:ext cx="138880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314"/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2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284473"/>
              </p:ext>
            </p:extLst>
          </p:nvPr>
        </p:nvGraphicFramePr>
        <p:xfrm>
          <a:off x="2051049" y="2549702"/>
          <a:ext cx="138880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314"/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5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03321"/>
              </p:ext>
            </p:extLst>
          </p:nvPr>
        </p:nvGraphicFramePr>
        <p:xfrm>
          <a:off x="2051050" y="2764625"/>
          <a:ext cx="138880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314"/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6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779060"/>
              </p:ext>
            </p:extLst>
          </p:nvPr>
        </p:nvGraphicFramePr>
        <p:xfrm>
          <a:off x="2047142" y="2983456"/>
          <a:ext cx="138880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314"/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4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416425"/>
              </p:ext>
            </p:extLst>
          </p:nvPr>
        </p:nvGraphicFramePr>
        <p:xfrm>
          <a:off x="6021264" y="1633416"/>
          <a:ext cx="829945" cy="65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945"/>
              </a:tblGrid>
              <a:tr h="209372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Customer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custkey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559774"/>
              </p:ext>
            </p:extLst>
          </p:nvPr>
        </p:nvGraphicFramePr>
        <p:xfrm>
          <a:off x="4020526" y="1656862"/>
          <a:ext cx="1393190" cy="883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661670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Orders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25910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orderkey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custkey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010087"/>
              </p:ext>
            </p:extLst>
          </p:nvPr>
        </p:nvGraphicFramePr>
        <p:xfrm>
          <a:off x="4024435" y="2100317"/>
          <a:ext cx="138880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314"/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770981"/>
              </p:ext>
            </p:extLst>
          </p:nvPr>
        </p:nvGraphicFramePr>
        <p:xfrm>
          <a:off x="4024435" y="2323056"/>
          <a:ext cx="138880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314"/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590242"/>
              </p:ext>
            </p:extLst>
          </p:nvPr>
        </p:nvGraphicFramePr>
        <p:xfrm>
          <a:off x="6021266" y="2072963"/>
          <a:ext cx="832826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2826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379531"/>
              </p:ext>
            </p:extLst>
          </p:nvPr>
        </p:nvGraphicFramePr>
        <p:xfrm>
          <a:off x="3657392" y="4147138"/>
          <a:ext cx="2000004" cy="240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939"/>
                <a:gridCol w="683895"/>
                <a:gridCol w="598170"/>
              </a:tblGrid>
              <a:tr h="0">
                <a:tc gridSpan="3">
                  <a:txBody>
                    <a:bodyPr/>
                    <a:lstStyle/>
                    <a:p>
                      <a:r>
                        <a:rPr lang="en-CA" sz="1100" dirty="0" smtClean="0"/>
                        <a:t>Results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custkey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orderkey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partkey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6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8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320031"/>
              </p:ext>
            </p:extLst>
          </p:nvPr>
        </p:nvGraphicFramePr>
        <p:xfrm>
          <a:off x="3661020" y="4146795"/>
          <a:ext cx="2000004" cy="43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939"/>
                <a:gridCol w="683895"/>
                <a:gridCol w="598170"/>
              </a:tblGrid>
              <a:tr h="0">
                <a:tc gridSpan="3">
                  <a:txBody>
                    <a:bodyPr/>
                    <a:lstStyle/>
                    <a:p>
                      <a:r>
                        <a:rPr lang="en-CA" sz="1100" dirty="0" smtClean="0"/>
                        <a:t>Results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custkey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orderkey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partkey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833258"/>
              </p:ext>
            </p:extLst>
          </p:nvPr>
        </p:nvGraphicFramePr>
        <p:xfrm>
          <a:off x="3164743" y="3483640"/>
          <a:ext cx="61399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3995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26711"/>
              </p:ext>
            </p:extLst>
          </p:nvPr>
        </p:nvGraphicFramePr>
        <p:xfrm>
          <a:off x="3950191" y="3487546"/>
          <a:ext cx="656491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017713"/>
              </p:ext>
            </p:extLst>
          </p:nvPr>
        </p:nvGraphicFramePr>
        <p:xfrm>
          <a:off x="5532805" y="3475824"/>
          <a:ext cx="719502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502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885977"/>
              </p:ext>
            </p:extLst>
          </p:nvPr>
        </p:nvGraphicFramePr>
        <p:xfrm>
          <a:off x="4020528" y="2104225"/>
          <a:ext cx="138880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314"/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58854"/>
              </p:ext>
            </p:extLst>
          </p:nvPr>
        </p:nvGraphicFramePr>
        <p:xfrm>
          <a:off x="6017359" y="2069055"/>
          <a:ext cx="832826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2826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934284"/>
              </p:ext>
            </p:extLst>
          </p:nvPr>
        </p:nvGraphicFramePr>
        <p:xfrm>
          <a:off x="3160836" y="3487548"/>
          <a:ext cx="61399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3995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2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831565"/>
              </p:ext>
            </p:extLst>
          </p:nvPr>
        </p:nvGraphicFramePr>
        <p:xfrm>
          <a:off x="3946284" y="3491454"/>
          <a:ext cx="656491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789171"/>
              </p:ext>
            </p:extLst>
          </p:nvPr>
        </p:nvGraphicFramePr>
        <p:xfrm>
          <a:off x="5528898" y="3479732"/>
          <a:ext cx="719502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502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681493"/>
              </p:ext>
            </p:extLst>
          </p:nvPr>
        </p:nvGraphicFramePr>
        <p:xfrm>
          <a:off x="6021267" y="2065147"/>
          <a:ext cx="832826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2826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829609"/>
              </p:ext>
            </p:extLst>
          </p:nvPr>
        </p:nvGraphicFramePr>
        <p:xfrm>
          <a:off x="3162363" y="3486022"/>
          <a:ext cx="61399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3995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5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138717"/>
              </p:ext>
            </p:extLst>
          </p:nvPr>
        </p:nvGraphicFramePr>
        <p:xfrm>
          <a:off x="3952574" y="3482784"/>
          <a:ext cx="656491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4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480082"/>
              </p:ext>
            </p:extLst>
          </p:nvPr>
        </p:nvGraphicFramePr>
        <p:xfrm>
          <a:off x="5537569" y="3478205"/>
          <a:ext cx="719502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502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89484"/>
              </p:ext>
            </p:extLst>
          </p:nvPr>
        </p:nvGraphicFramePr>
        <p:xfrm>
          <a:off x="4020527" y="2319148"/>
          <a:ext cx="138880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314"/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889771"/>
              </p:ext>
            </p:extLst>
          </p:nvPr>
        </p:nvGraphicFramePr>
        <p:xfrm>
          <a:off x="6017359" y="2069055"/>
          <a:ext cx="832826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2826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236513"/>
              </p:ext>
            </p:extLst>
          </p:nvPr>
        </p:nvGraphicFramePr>
        <p:xfrm>
          <a:off x="3168651" y="3479732"/>
          <a:ext cx="613995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3995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6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799778"/>
              </p:ext>
            </p:extLst>
          </p:nvPr>
        </p:nvGraphicFramePr>
        <p:xfrm>
          <a:off x="3954099" y="3483638"/>
          <a:ext cx="656491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491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4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621351"/>
              </p:ext>
            </p:extLst>
          </p:nvPr>
        </p:nvGraphicFramePr>
        <p:xfrm>
          <a:off x="5536713" y="3471916"/>
          <a:ext cx="719502" cy="2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502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1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76431" y="3400866"/>
            <a:ext cx="1555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False Drop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12103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-0.05364 0.2048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1023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04254 0.2004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100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116 L -0.00833 0.20209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20695 0.1611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80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04757 0.16157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807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20417 0.16342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04167 0.16783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838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115 L -0.00833 0.20208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1004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0.05364 0.2048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20729 0.19352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967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0.04896 0.1930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965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20382 0.19468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1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04167 0.13658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682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0.00746 0.17083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854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05364 0.20486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20695 0.22384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1118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0.04757 0.22315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11157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20555 0.22454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8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04167 0.10533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5255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00747 0.17083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8542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0.05364 0.20486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20642 0.25602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1280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4722 0.25787 " pathEditMode="relative" rAng="0" ptsTypes="AA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12894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20469 0.25949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0.04288 0.07338 " pathEditMode="relative" rAng="0" ptsTypes="AA">
                                      <p:cBhvr>
                                        <p:cTn id="1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2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SHARP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Limited to star joins</a:t>
            </a:r>
          </a:p>
          <a:p>
            <a:pPr lvl="1"/>
            <a:r>
              <a:rPr lang="en-CA" sz="1800" dirty="0" smtClean="0"/>
              <a:t>Looks like a star</a:t>
            </a:r>
          </a:p>
          <a:p>
            <a:pPr lvl="1"/>
            <a:r>
              <a:rPr lang="en-CA" sz="1800" dirty="0" smtClean="0"/>
              <a:t>All tables related to a central table</a:t>
            </a:r>
          </a:p>
          <a:p>
            <a:pPr marL="257175" lvl="1" indent="0">
              <a:buNone/>
            </a:pP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31</a:t>
            </a:fld>
            <a:endParaRPr lang="en-CA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833631"/>
              </p:ext>
            </p:extLst>
          </p:nvPr>
        </p:nvGraphicFramePr>
        <p:xfrm>
          <a:off x="2758830" y="4550491"/>
          <a:ext cx="3234055" cy="491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005"/>
                <a:gridCol w="563880"/>
                <a:gridCol w="563880"/>
                <a:gridCol w="557530"/>
                <a:gridCol w="563880"/>
                <a:gridCol w="563880"/>
              </a:tblGrid>
              <a:tr h="0">
                <a:tc gridSpan="6">
                  <a:txBody>
                    <a:bodyPr/>
                    <a:lstStyle/>
                    <a:p>
                      <a:r>
                        <a:rPr lang="en-CA" dirty="0" smtClean="0"/>
                        <a:t>Fact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dirty="0" smtClean="0"/>
                        <a:t>key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a_key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b_key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c_key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d_key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e_key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835731"/>
              </p:ext>
            </p:extLst>
          </p:nvPr>
        </p:nvGraphicFramePr>
        <p:xfrm>
          <a:off x="953477" y="3938953"/>
          <a:ext cx="1034098" cy="491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"/>
                <a:gridCol w="470218"/>
              </a:tblGrid>
              <a:tr h="222362">
                <a:tc gridSpan="2">
                  <a:txBody>
                    <a:bodyPr/>
                    <a:lstStyle/>
                    <a:p>
                      <a:r>
                        <a:rPr lang="en-CA" dirty="0" smtClean="0"/>
                        <a:t>A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a_key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data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542797"/>
              </p:ext>
            </p:extLst>
          </p:nvPr>
        </p:nvGraphicFramePr>
        <p:xfrm>
          <a:off x="6606442" y="3935046"/>
          <a:ext cx="1034098" cy="491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"/>
                <a:gridCol w="470218"/>
              </a:tblGrid>
              <a:tr h="210624">
                <a:tc gridSpan="2">
                  <a:txBody>
                    <a:bodyPr/>
                    <a:lstStyle/>
                    <a:p>
                      <a:r>
                        <a:rPr lang="en-CA" dirty="0" smtClean="0"/>
                        <a:t>C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dirty="0" smtClean="0"/>
                        <a:t>c_key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data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23711"/>
              </p:ext>
            </p:extLst>
          </p:nvPr>
        </p:nvGraphicFramePr>
        <p:xfrm>
          <a:off x="3804859" y="3282461"/>
          <a:ext cx="1034098" cy="491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"/>
                <a:gridCol w="470218"/>
              </a:tblGrid>
              <a:tr h="210624">
                <a:tc gridSpan="2">
                  <a:txBody>
                    <a:bodyPr/>
                    <a:lstStyle/>
                    <a:p>
                      <a:r>
                        <a:rPr lang="en-CA" dirty="0" smtClean="0"/>
                        <a:t>B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b_key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data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221843"/>
              </p:ext>
            </p:extLst>
          </p:nvPr>
        </p:nvGraphicFramePr>
        <p:xfrm>
          <a:off x="2270369" y="5685345"/>
          <a:ext cx="1034098" cy="491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"/>
                <a:gridCol w="470218"/>
              </a:tblGrid>
              <a:tr h="210624">
                <a:tc gridSpan="2">
                  <a:txBody>
                    <a:bodyPr/>
                    <a:lstStyle/>
                    <a:p>
                      <a:r>
                        <a:rPr lang="en-CA" dirty="0" smtClean="0"/>
                        <a:t>E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e_key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data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025089"/>
              </p:ext>
            </p:extLst>
          </p:nvPr>
        </p:nvGraphicFramePr>
        <p:xfrm>
          <a:off x="5423852" y="5685345"/>
          <a:ext cx="1034098" cy="491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"/>
                <a:gridCol w="470218"/>
              </a:tblGrid>
              <a:tr h="210624">
                <a:tc gridSpan="2">
                  <a:txBody>
                    <a:bodyPr/>
                    <a:lstStyle/>
                    <a:p>
                      <a:r>
                        <a:rPr lang="en-CA" dirty="0" smtClean="0"/>
                        <a:t>D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d_key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data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 flipH="1" flipV="1">
            <a:off x="4321908" y="3860801"/>
            <a:ext cx="7815" cy="5470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96000" y="4462585"/>
            <a:ext cx="361950" cy="195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227385" y="4407877"/>
            <a:ext cx="429846" cy="2579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024554" y="5126892"/>
            <a:ext cx="218831" cy="4454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16062" y="5119077"/>
            <a:ext cx="320430" cy="5001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8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SHARP Example</a:t>
            </a:r>
            <a:endParaRPr lang="en-CA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599936"/>
              </p:ext>
            </p:extLst>
          </p:nvPr>
        </p:nvGraphicFramePr>
        <p:xfrm>
          <a:off x="2753405" y="2986445"/>
          <a:ext cx="4264822" cy="240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51"/>
                <a:gridCol w="561082"/>
                <a:gridCol w="739379"/>
                <a:gridCol w="264795"/>
                <a:gridCol w="879158"/>
                <a:gridCol w="739379"/>
                <a:gridCol w="420370"/>
                <a:gridCol w="428308"/>
              </a:tblGrid>
              <a:tr h="100632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Customer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Product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CA" sz="1100" dirty="0" err="1" smtClean="0"/>
                        <a:t>Saleitem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Bob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Hammer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Joe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Drill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Greg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Screwdriver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Susan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Scissors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6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Toolbox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endParaRPr lang="en-CA" sz="1100"/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6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Knife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endParaRPr lang="en-CA" sz="1100"/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/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/>
                    </a:p>
                  </a:txBody>
                  <a:tcPr marL="51435" marR="51435" marT="25718" marB="2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/>
                    </a:p>
                  </a:txBody>
                  <a:tcPr marL="51435" marR="51435" marT="25718" marB="2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endParaRPr lang="en-CA" sz="1100"/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/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/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/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endParaRPr lang="en-CA" sz="1100"/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/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/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/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6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32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801530" y="1844431"/>
            <a:ext cx="55409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/>
              <a:t>SELECT * FROM Customer c, Product p, </a:t>
            </a:r>
            <a:r>
              <a:rPr lang="en-CA" dirty="0" err="1"/>
              <a:t>Saleitem</a:t>
            </a:r>
            <a:r>
              <a:rPr lang="en-CA" dirty="0"/>
              <a:t> s</a:t>
            </a:r>
          </a:p>
          <a:p>
            <a:r>
              <a:rPr lang="en-CA" dirty="0"/>
              <a:t>WHERE c.id = </a:t>
            </a:r>
            <a:r>
              <a:rPr lang="en-CA" dirty="0" err="1"/>
              <a:t>s.c_id</a:t>
            </a:r>
            <a:r>
              <a:rPr lang="en-CA" dirty="0"/>
              <a:t> AND p.id = </a:t>
            </a:r>
            <a:r>
              <a:rPr lang="en-CA" dirty="0" err="1"/>
              <a:t>s.p_id</a:t>
            </a:r>
            <a:r>
              <a:rPr lang="en-CA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473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SHARP Example Partitions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33</a:t>
            </a:fld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300138"/>
              </p:ext>
            </p:extLst>
          </p:nvPr>
        </p:nvGraphicFramePr>
        <p:xfrm>
          <a:off x="628650" y="2544640"/>
          <a:ext cx="840642" cy="131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827"/>
                <a:gridCol w="515815"/>
              </a:tblGrid>
              <a:tr h="100632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Customer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Bob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Joe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Greg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Susan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914675"/>
              </p:ext>
            </p:extLst>
          </p:nvPr>
        </p:nvGraphicFramePr>
        <p:xfrm>
          <a:off x="5067789" y="2153871"/>
          <a:ext cx="829945" cy="87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"/>
                <a:gridCol w="506095"/>
              </a:tblGrid>
              <a:tr h="207282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Customer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124976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Bob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4946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Greg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215303"/>
              </p:ext>
            </p:extLst>
          </p:nvPr>
        </p:nvGraphicFramePr>
        <p:xfrm>
          <a:off x="5067789" y="2157046"/>
          <a:ext cx="829945" cy="43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"/>
                <a:gridCol w="506095"/>
              </a:tblGrid>
              <a:tr h="207282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Customer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124976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175157"/>
              </p:ext>
            </p:extLst>
          </p:nvPr>
        </p:nvGraphicFramePr>
        <p:xfrm>
          <a:off x="5067789" y="3430954"/>
          <a:ext cx="829945" cy="87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"/>
                <a:gridCol w="537845"/>
              </a:tblGrid>
              <a:tr h="207282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Customer</a:t>
                      </a:r>
                      <a:r>
                        <a:rPr lang="en-CA" sz="700" dirty="0" smtClean="0"/>
                        <a:t>2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124976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Joe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4946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Susan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749004"/>
              </p:ext>
            </p:extLst>
          </p:nvPr>
        </p:nvGraphicFramePr>
        <p:xfrm>
          <a:off x="5063881" y="3430954"/>
          <a:ext cx="829945" cy="43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"/>
                <a:gridCol w="537845"/>
              </a:tblGrid>
              <a:tr h="207282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Customer</a:t>
                      </a:r>
                      <a:r>
                        <a:rPr lang="en-CA" sz="700" dirty="0" smtClean="0"/>
                        <a:t>2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124976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25951"/>
              </p:ext>
            </p:extLst>
          </p:nvPr>
        </p:nvGraphicFramePr>
        <p:xfrm>
          <a:off x="628650" y="2977661"/>
          <a:ext cx="840642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81"/>
                <a:gridCol w="509661"/>
              </a:tblGrid>
              <a:tr h="161193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1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Bob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495859"/>
              </p:ext>
            </p:extLst>
          </p:nvPr>
        </p:nvGraphicFramePr>
        <p:xfrm>
          <a:off x="628650" y="3192584"/>
          <a:ext cx="848457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23"/>
                <a:gridCol w="517534"/>
              </a:tblGrid>
              <a:tr h="161193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2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Joe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13020"/>
              </p:ext>
            </p:extLst>
          </p:nvPr>
        </p:nvGraphicFramePr>
        <p:xfrm>
          <a:off x="628650" y="3411415"/>
          <a:ext cx="840642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827"/>
                <a:gridCol w="515815"/>
              </a:tblGrid>
              <a:tr h="161193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3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Greg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320804"/>
              </p:ext>
            </p:extLst>
          </p:nvPr>
        </p:nvGraphicFramePr>
        <p:xfrm>
          <a:off x="628650" y="3630245"/>
          <a:ext cx="848458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21"/>
                <a:gridCol w="522437"/>
              </a:tblGrid>
              <a:tr h="161193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4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Susan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8321" y="1644376"/>
            <a:ext cx="5136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Hash Function: partition = (id - 1 mod 2) + 1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93047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48437 -0.0548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48577 0.0974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88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48524 -0.08843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3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4849 0.0678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6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SHARP Example Partitions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34</a:t>
            </a:fld>
            <a:endParaRPr lang="en-CA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64566"/>
              </p:ext>
            </p:extLst>
          </p:nvPr>
        </p:nvGraphicFramePr>
        <p:xfrm>
          <a:off x="628650" y="2435225"/>
          <a:ext cx="1143953" cy="175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95"/>
                <a:gridCol w="879158"/>
              </a:tblGrid>
              <a:tr h="100632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Product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Hammer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Drill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Screwdriver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Scissors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Toolbox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6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Knife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72818"/>
              </p:ext>
            </p:extLst>
          </p:nvPr>
        </p:nvGraphicFramePr>
        <p:xfrm>
          <a:off x="4645758" y="2075718"/>
          <a:ext cx="1143953" cy="87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95"/>
                <a:gridCol w="87915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Product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Hammer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Scissors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390526"/>
              </p:ext>
            </p:extLst>
          </p:nvPr>
        </p:nvGraphicFramePr>
        <p:xfrm>
          <a:off x="4626218" y="3298826"/>
          <a:ext cx="1143953" cy="87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95"/>
                <a:gridCol w="87915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Product</a:t>
                      </a:r>
                      <a:r>
                        <a:rPr lang="en-CA" sz="700" dirty="0" smtClean="0"/>
                        <a:t>2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Drill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Toolbox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744748"/>
              </p:ext>
            </p:extLst>
          </p:nvPr>
        </p:nvGraphicFramePr>
        <p:xfrm>
          <a:off x="4614497" y="4467224"/>
          <a:ext cx="1143953" cy="87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95"/>
                <a:gridCol w="87915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Product</a:t>
                      </a:r>
                      <a:r>
                        <a:rPr lang="en-CA" sz="700" dirty="0" smtClean="0"/>
                        <a:t>3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Screwdriver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6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Knife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935879"/>
              </p:ext>
            </p:extLst>
          </p:nvPr>
        </p:nvGraphicFramePr>
        <p:xfrm>
          <a:off x="628650" y="2876060"/>
          <a:ext cx="1153259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22"/>
                <a:gridCol w="883137"/>
              </a:tblGrid>
              <a:tr h="86215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1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Hammer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27183"/>
              </p:ext>
            </p:extLst>
          </p:nvPr>
        </p:nvGraphicFramePr>
        <p:xfrm>
          <a:off x="4649665" y="2087441"/>
          <a:ext cx="1143953" cy="43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95"/>
                <a:gridCol w="87915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Product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018706"/>
              </p:ext>
            </p:extLst>
          </p:nvPr>
        </p:nvGraphicFramePr>
        <p:xfrm>
          <a:off x="4630125" y="3310549"/>
          <a:ext cx="1143953" cy="43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95"/>
                <a:gridCol w="87915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Product</a:t>
                      </a:r>
                      <a:r>
                        <a:rPr lang="en-CA" sz="700" dirty="0" smtClean="0"/>
                        <a:t>2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813237"/>
              </p:ext>
            </p:extLst>
          </p:nvPr>
        </p:nvGraphicFramePr>
        <p:xfrm>
          <a:off x="4618404" y="4478947"/>
          <a:ext cx="1143953" cy="43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95"/>
                <a:gridCol w="879158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Product</a:t>
                      </a:r>
                      <a:r>
                        <a:rPr lang="en-CA" sz="700" dirty="0" smtClean="0"/>
                        <a:t>3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880964"/>
              </p:ext>
            </p:extLst>
          </p:nvPr>
        </p:nvGraphicFramePr>
        <p:xfrm>
          <a:off x="628650" y="3098798"/>
          <a:ext cx="1153259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22"/>
                <a:gridCol w="883137"/>
              </a:tblGrid>
              <a:tr h="86215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2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Drill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562225"/>
              </p:ext>
            </p:extLst>
          </p:nvPr>
        </p:nvGraphicFramePr>
        <p:xfrm>
          <a:off x="628650" y="3321536"/>
          <a:ext cx="1153259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22"/>
                <a:gridCol w="883137"/>
              </a:tblGrid>
              <a:tr h="86215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3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Screwdriver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680409"/>
              </p:ext>
            </p:extLst>
          </p:nvPr>
        </p:nvGraphicFramePr>
        <p:xfrm>
          <a:off x="628650" y="3544275"/>
          <a:ext cx="1153259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22"/>
                <a:gridCol w="883137"/>
              </a:tblGrid>
              <a:tr h="86215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4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Scissors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974741"/>
              </p:ext>
            </p:extLst>
          </p:nvPr>
        </p:nvGraphicFramePr>
        <p:xfrm>
          <a:off x="628650" y="3767014"/>
          <a:ext cx="1153259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22"/>
                <a:gridCol w="883137"/>
              </a:tblGrid>
              <a:tr h="86215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5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Toolbox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872424"/>
              </p:ext>
            </p:extLst>
          </p:nvPr>
        </p:nvGraphicFramePr>
        <p:xfrm>
          <a:off x="628650" y="3989752"/>
          <a:ext cx="1153259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22"/>
                <a:gridCol w="883137"/>
              </a:tblGrid>
              <a:tr h="86215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6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Knife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6271" y="1556135"/>
            <a:ext cx="5136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Hash Function: partition = (id - 1 mod 3) + 1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15944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43924 -0.0513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2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43837 0.09399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0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4349 0.2335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36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44011 -0.1180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7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4375 0.0273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4349 0.16481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36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SHARP Example Partitions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35</a:t>
            </a:fld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846811"/>
              </p:ext>
            </p:extLst>
          </p:nvPr>
        </p:nvGraphicFramePr>
        <p:xfrm>
          <a:off x="378558" y="2278917"/>
          <a:ext cx="848678" cy="240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"/>
                <a:gridCol w="428308"/>
              </a:tblGrid>
              <a:tr h="100632">
                <a:tc gridSpan="2">
                  <a:txBody>
                    <a:bodyPr/>
                    <a:lstStyle/>
                    <a:p>
                      <a:r>
                        <a:rPr lang="en-CA" sz="1100" dirty="0" err="1" smtClean="0"/>
                        <a:t>Saleitem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6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6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111837"/>
              </p:ext>
            </p:extLst>
          </p:nvPr>
        </p:nvGraphicFramePr>
        <p:xfrm>
          <a:off x="5754565" y="1844431"/>
          <a:ext cx="848678" cy="87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"/>
                <a:gridCol w="428308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Saleitem</a:t>
                      </a:r>
                      <a:r>
                        <a:rPr lang="en-CA" sz="700" dirty="0" smtClean="0"/>
                        <a:t>1,1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171771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607411"/>
              </p:ext>
            </p:extLst>
          </p:nvPr>
        </p:nvGraphicFramePr>
        <p:xfrm>
          <a:off x="5750657" y="1844431"/>
          <a:ext cx="848678" cy="43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"/>
                <a:gridCol w="428308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Saleitem</a:t>
                      </a:r>
                      <a:r>
                        <a:rPr lang="en-CA" sz="700" dirty="0" smtClean="0"/>
                        <a:t>1,1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171771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460111"/>
              </p:ext>
            </p:extLst>
          </p:nvPr>
        </p:nvGraphicFramePr>
        <p:xfrm>
          <a:off x="5754565" y="3102708"/>
          <a:ext cx="848678" cy="87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"/>
                <a:gridCol w="428308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Saleitem</a:t>
                      </a:r>
                      <a:r>
                        <a:rPr lang="en-CA" sz="700" dirty="0" smtClean="0"/>
                        <a:t>1,2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171771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917835"/>
              </p:ext>
            </p:extLst>
          </p:nvPr>
        </p:nvGraphicFramePr>
        <p:xfrm>
          <a:off x="5758473" y="3106615"/>
          <a:ext cx="848678" cy="43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"/>
                <a:gridCol w="428308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Saleitem</a:t>
                      </a:r>
                      <a:r>
                        <a:rPr lang="en-CA" sz="700" dirty="0" smtClean="0"/>
                        <a:t>1,2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171771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650050"/>
              </p:ext>
            </p:extLst>
          </p:nvPr>
        </p:nvGraphicFramePr>
        <p:xfrm>
          <a:off x="5754565" y="4376616"/>
          <a:ext cx="848678" cy="65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"/>
                <a:gridCol w="428308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Saleitem</a:t>
                      </a:r>
                      <a:r>
                        <a:rPr lang="en-CA" sz="700" dirty="0" smtClean="0"/>
                        <a:t>1,3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171771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6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251972"/>
              </p:ext>
            </p:extLst>
          </p:nvPr>
        </p:nvGraphicFramePr>
        <p:xfrm>
          <a:off x="5750657" y="4380523"/>
          <a:ext cx="848678" cy="43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"/>
                <a:gridCol w="428308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Saleitem</a:t>
                      </a:r>
                      <a:r>
                        <a:rPr lang="en-CA" sz="700" dirty="0" smtClean="0"/>
                        <a:t>1,3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171771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239419"/>
              </p:ext>
            </p:extLst>
          </p:nvPr>
        </p:nvGraphicFramePr>
        <p:xfrm>
          <a:off x="7295172" y="1844431"/>
          <a:ext cx="848678" cy="65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"/>
                <a:gridCol w="428308"/>
              </a:tblGrid>
              <a:tr h="119991">
                <a:tc gridSpan="2">
                  <a:txBody>
                    <a:bodyPr/>
                    <a:lstStyle/>
                    <a:p>
                      <a:r>
                        <a:rPr lang="en-CA" sz="1100" b="1" dirty="0" smtClean="0">
                          <a:solidFill>
                            <a:schemeClr val="bg1"/>
                          </a:solidFill>
                        </a:rPr>
                        <a:t>Saleitem</a:t>
                      </a:r>
                      <a:r>
                        <a:rPr lang="en-CA" sz="700" b="1" dirty="0" smtClean="0">
                          <a:solidFill>
                            <a:schemeClr val="bg1"/>
                          </a:solidFill>
                        </a:rPr>
                        <a:t>2,1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79204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143853"/>
              </p:ext>
            </p:extLst>
          </p:nvPr>
        </p:nvGraphicFramePr>
        <p:xfrm>
          <a:off x="7291264" y="1844431"/>
          <a:ext cx="848678" cy="43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"/>
                <a:gridCol w="428308"/>
              </a:tblGrid>
              <a:tr h="119991">
                <a:tc gridSpan="2">
                  <a:txBody>
                    <a:bodyPr/>
                    <a:lstStyle/>
                    <a:p>
                      <a:r>
                        <a:rPr lang="en-CA" sz="1100" b="1" dirty="0" smtClean="0">
                          <a:solidFill>
                            <a:schemeClr val="bg1"/>
                          </a:solidFill>
                        </a:rPr>
                        <a:t>Saleitem</a:t>
                      </a:r>
                      <a:r>
                        <a:rPr lang="en-CA" sz="700" b="1" dirty="0" smtClean="0">
                          <a:solidFill>
                            <a:schemeClr val="bg1"/>
                          </a:solidFill>
                        </a:rPr>
                        <a:t>2,1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79204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386703"/>
              </p:ext>
            </p:extLst>
          </p:nvPr>
        </p:nvGraphicFramePr>
        <p:xfrm>
          <a:off x="7287358" y="3102707"/>
          <a:ext cx="848678" cy="65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"/>
                <a:gridCol w="428308"/>
              </a:tblGrid>
              <a:tr h="119991">
                <a:tc gridSpan="2">
                  <a:txBody>
                    <a:bodyPr/>
                    <a:lstStyle/>
                    <a:p>
                      <a:r>
                        <a:rPr lang="en-CA" sz="1100" b="1" dirty="0" smtClean="0">
                          <a:solidFill>
                            <a:schemeClr val="bg1"/>
                          </a:solidFill>
                        </a:rPr>
                        <a:t>Saleitem</a:t>
                      </a:r>
                      <a:r>
                        <a:rPr lang="en-CA" sz="700" b="1" dirty="0" smtClean="0">
                          <a:solidFill>
                            <a:schemeClr val="bg1"/>
                          </a:solidFill>
                        </a:rPr>
                        <a:t>2,2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79204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036079"/>
              </p:ext>
            </p:extLst>
          </p:nvPr>
        </p:nvGraphicFramePr>
        <p:xfrm>
          <a:off x="7291266" y="3122246"/>
          <a:ext cx="848678" cy="43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"/>
                <a:gridCol w="428308"/>
              </a:tblGrid>
              <a:tr h="119991">
                <a:tc gridSpan="2">
                  <a:txBody>
                    <a:bodyPr/>
                    <a:lstStyle/>
                    <a:p>
                      <a:r>
                        <a:rPr lang="en-CA" sz="1100" b="1" dirty="0" smtClean="0">
                          <a:solidFill>
                            <a:schemeClr val="bg1"/>
                          </a:solidFill>
                        </a:rPr>
                        <a:t>Saleitem</a:t>
                      </a:r>
                      <a:r>
                        <a:rPr lang="en-CA" sz="700" b="1" dirty="0" smtClean="0">
                          <a:solidFill>
                            <a:schemeClr val="bg1"/>
                          </a:solidFill>
                        </a:rPr>
                        <a:t>2,2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79204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098695"/>
              </p:ext>
            </p:extLst>
          </p:nvPr>
        </p:nvGraphicFramePr>
        <p:xfrm>
          <a:off x="7256096" y="4384431"/>
          <a:ext cx="848678" cy="87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"/>
                <a:gridCol w="428308"/>
              </a:tblGrid>
              <a:tr h="119991">
                <a:tc gridSpan="2">
                  <a:txBody>
                    <a:bodyPr/>
                    <a:lstStyle/>
                    <a:p>
                      <a:r>
                        <a:rPr lang="en-CA" sz="1100" b="1" dirty="0" smtClean="0">
                          <a:solidFill>
                            <a:schemeClr val="bg1"/>
                          </a:solidFill>
                        </a:rPr>
                        <a:t>Saleitem</a:t>
                      </a:r>
                      <a:r>
                        <a:rPr lang="en-CA" sz="700" b="1" dirty="0" smtClean="0">
                          <a:solidFill>
                            <a:schemeClr val="bg1"/>
                          </a:solidFill>
                        </a:rPr>
                        <a:t>2,3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79204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6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342101"/>
              </p:ext>
            </p:extLst>
          </p:nvPr>
        </p:nvGraphicFramePr>
        <p:xfrm>
          <a:off x="7252188" y="4380523"/>
          <a:ext cx="848678" cy="43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"/>
                <a:gridCol w="428308"/>
              </a:tblGrid>
              <a:tr h="119991">
                <a:tc gridSpan="2">
                  <a:txBody>
                    <a:bodyPr/>
                    <a:lstStyle/>
                    <a:p>
                      <a:r>
                        <a:rPr lang="en-CA" sz="1100" b="1" dirty="0" smtClean="0">
                          <a:solidFill>
                            <a:schemeClr val="bg1"/>
                          </a:solidFill>
                        </a:rPr>
                        <a:t>Saleitem</a:t>
                      </a:r>
                      <a:r>
                        <a:rPr lang="en-CA" sz="700" b="1" dirty="0" smtClean="0">
                          <a:solidFill>
                            <a:schemeClr val="bg1"/>
                          </a:solidFill>
                        </a:rPr>
                        <a:t>2,3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79204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482788"/>
              </p:ext>
            </p:extLst>
          </p:nvPr>
        </p:nvGraphicFramePr>
        <p:xfrm>
          <a:off x="378558" y="2721317"/>
          <a:ext cx="848457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42"/>
                <a:gridCol w="414215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1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1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540164"/>
              </p:ext>
            </p:extLst>
          </p:nvPr>
        </p:nvGraphicFramePr>
        <p:xfrm>
          <a:off x="374650" y="2944055"/>
          <a:ext cx="848457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42"/>
                <a:gridCol w="414215"/>
              </a:tblGrid>
              <a:tr h="0">
                <a:tc>
                  <a:txBody>
                    <a:bodyPr/>
                    <a:lstStyle/>
                    <a:p>
                      <a:pPr marL="0" algn="l" defTabSz="257175" rtl="0" eaLnBrk="1" latinLnBrk="0" hangingPunct="1"/>
                      <a:r>
                        <a:rPr lang="en-CA" sz="1100" b="0" kern="1200" dirty="0" smtClean="0">
                          <a:solidFill>
                            <a:srgbClr val="1D3955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CA" sz="1100" b="0" kern="1200" dirty="0">
                        <a:solidFill>
                          <a:srgbClr val="1D395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57175" rtl="0" eaLnBrk="1" latinLnBrk="0" hangingPunct="1"/>
                      <a:r>
                        <a:rPr lang="en-CA" sz="1100" b="0" kern="1200" dirty="0" smtClean="0">
                          <a:solidFill>
                            <a:srgbClr val="1D3955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1100" b="0" kern="1200" dirty="0">
                        <a:solidFill>
                          <a:srgbClr val="1D395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520998"/>
              </p:ext>
            </p:extLst>
          </p:nvPr>
        </p:nvGraphicFramePr>
        <p:xfrm>
          <a:off x="386372" y="3174610"/>
          <a:ext cx="848457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42"/>
                <a:gridCol w="414215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2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3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252378"/>
              </p:ext>
            </p:extLst>
          </p:nvPr>
        </p:nvGraphicFramePr>
        <p:xfrm>
          <a:off x="382465" y="3397348"/>
          <a:ext cx="848457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42"/>
                <a:gridCol w="414215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2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6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124339"/>
              </p:ext>
            </p:extLst>
          </p:nvPr>
        </p:nvGraphicFramePr>
        <p:xfrm>
          <a:off x="370743" y="3612271"/>
          <a:ext cx="848457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42"/>
                <a:gridCol w="414215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3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1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91993"/>
              </p:ext>
            </p:extLst>
          </p:nvPr>
        </p:nvGraphicFramePr>
        <p:xfrm>
          <a:off x="374648" y="3827193"/>
          <a:ext cx="848457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42"/>
                <a:gridCol w="414215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3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5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304269"/>
              </p:ext>
            </p:extLst>
          </p:nvPr>
        </p:nvGraphicFramePr>
        <p:xfrm>
          <a:off x="378558" y="4042117"/>
          <a:ext cx="848457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42"/>
                <a:gridCol w="414215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2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5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227407"/>
              </p:ext>
            </p:extLst>
          </p:nvPr>
        </p:nvGraphicFramePr>
        <p:xfrm>
          <a:off x="374650" y="4272671"/>
          <a:ext cx="848457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42"/>
                <a:gridCol w="414215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4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1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729059"/>
              </p:ext>
            </p:extLst>
          </p:nvPr>
        </p:nvGraphicFramePr>
        <p:xfrm>
          <a:off x="374650" y="4483685"/>
          <a:ext cx="848457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42"/>
                <a:gridCol w="414215"/>
              </a:tblGrid>
              <a:tr h="174284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3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6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267569" y="1402861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c_id</a:t>
            </a:r>
            <a:r>
              <a:rPr lang="en-CA" dirty="0" smtClean="0"/>
              <a:t> mod 2 = 1</a:t>
            </a:r>
            <a:endParaRPr lang="en-CA" dirty="0"/>
          </a:p>
        </p:txBody>
      </p:sp>
      <p:sp>
        <p:nvSpPr>
          <p:cNvPr id="31" name="TextBox 30"/>
          <p:cNvSpPr txBox="1"/>
          <p:nvPr/>
        </p:nvSpPr>
        <p:spPr>
          <a:xfrm>
            <a:off x="6971882" y="1402861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c_id</a:t>
            </a:r>
            <a:r>
              <a:rPr lang="en-CA" dirty="0" smtClean="0"/>
              <a:t> mod 2 = 0</a:t>
            </a:r>
            <a:endParaRPr lang="en-CA" dirty="0"/>
          </a:p>
        </p:txBody>
      </p:sp>
      <p:sp>
        <p:nvSpPr>
          <p:cNvPr id="32" name="TextBox 31"/>
          <p:cNvSpPr txBox="1"/>
          <p:nvPr/>
        </p:nvSpPr>
        <p:spPr>
          <a:xfrm>
            <a:off x="3524458" y="2133599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p_id</a:t>
            </a:r>
            <a:r>
              <a:rPr lang="en-CA" dirty="0" smtClean="0"/>
              <a:t> mod 3 = 1</a:t>
            </a:r>
            <a:endParaRPr lang="en-CA" dirty="0"/>
          </a:p>
        </p:txBody>
      </p:sp>
      <p:sp>
        <p:nvSpPr>
          <p:cNvPr id="33" name="TextBox 32"/>
          <p:cNvSpPr txBox="1"/>
          <p:nvPr/>
        </p:nvSpPr>
        <p:spPr>
          <a:xfrm>
            <a:off x="3524457" y="3348891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p_id</a:t>
            </a:r>
            <a:r>
              <a:rPr lang="en-CA" dirty="0" smtClean="0"/>
              <a:t> mod 3 = 2</a:t>
            </a:r>
            <a:endParaRPr lang="en-CA" dirty="0"/>
          </a:p>
        </p:txBody>
      </p:sp>
      <p:sp>
        <p:nvSpPr>
          <p:cNvPr id="34" name="TextBox 33"/>
          <p:cNvSpPr txBox="1"/>
          <p:nvPr/>
        </p:nvSpPr>
        <p:spPr>
          <a:xfrm>
            <a:off x="3524456" y="4564183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p_id</a:t>
            </a:r>
            <a:r>
              <a:rPr lang="en-CA" dirty="0" smtClean="0"/>
              <a:t> mod 3 = 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8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5875 -0.0629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58871 0.0891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75156 0.2405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69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75191 0.2419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87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58819 -0.16088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10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58784 -0.01111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9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75591 -0.06967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95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0.75711 -0.28912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47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0.58784 0.0493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92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SHARP Partition Combinations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359244"/>
            <a:ext cx="7886700" cy="2743202"/>
          </a:xfrm>
        </p:spPr>
        <p:txBody>
          <a:bodyPr/>
          <a:lstStyle/>
          <a:p>
            <a:r>
              <a:rPr lang="en-CA" sz="2400" dirty="0" smtClean="0"/>
              <a:t>Customer</a:t>
            </a:r>
            <a:r>
              <a:rPr lang="en-CA" sz="1050" b="1" dirty="0" smtClean="0"/>
              <a:t>1</a:t>
            </a:r>
            <a:r>
              <a:rPr lang="en-CA" sz="2400" dirty="0" smtClean="0"/>
              <a:t>, Product</a:t>
            </a:r>
            <a:r>
              <a:rPr lang="en-CA" sz="1050" dirty="0" smtClean="0"/>
              <a:t>1</a:t>
            </a:r>
            <a:r>
              <a:rPr lang="en-CA" sz="2400" dirty="0" smtClean="0"/>
              <a:t>, and Saleitem</a:t>
            </a:r>
            <a:r>
              <a:rPr lang="en-CA" sz="1050" dirty="0"/>
              <a:t>1,1</a:t>
            </a:r>
          </a:p>
          <a:p>
            <a:r>
              <a:rPr lang="en-CA" sz="2400" dirty="0"/>
              <a:t>Customer</a:t>
            </a:r>
            <a:r>
              <a:rPr lang="en-CA" sz="1050" dirty="0"/>
              <a:t>1</a:t>
            </a:r>
            <a:r>
              <a:rPr lang="en-CA" sz="2400" dirty="0"/>
              <a:t>, </a:t>
            </a:r>
            <a:r>
              <a:rPr lang="en-CA" sz="2400" dirty="0" smtClean="0"/>
              <a:t>Product</a:t>
            </a:r>
            <a:r>
              <a:rPr lang="en-CA" sz="1050" dirty="0"/>
              <a:t>2</a:t>
            </a:r>
            <a:r>
              <a:rPr lang="en-CA" sz="2400" dirty="0" smtClean="0"/>
              <a:t>, </a:t>
            </a:r>
            <a:r>
              <a:rPr lang="en-CA" sz="2400" dirty="0"/>
              <a:t>and </a:t>
            </a:r>
            <a:r>
              <a:rPr lang="en-CA" sz="2400" dirty="0" smtClean="0"/>
              <a:t>Saleitem</a:t>
            </a:r>
            <a:r>
              <a:rPr lang="en-CA" sz="1050" dirty="0" smtClean="0"/>
              <a:t>1,2</a:t>
            </a:r>
          </a:p>
          <a:p>
            <a:r>
              <a:rPr lang="en-CA" sz="2400" dirty="0"/>
              <a:t>Customer</a:t>
            </a:r>
            <a:r>
              <a:rPr lang="en-CA" sz="1050" dirty="0"/>
              <a:t>1</a:t>
            </a:r>
            <a:r>
              <a:rPr lang="en-CA" sz="2400" dirty="0"/>
              <a:t>, </a:t>
            </a:r>
            <a:r>
              <a:rPr lang="en-CA" sz="2400" dirty="0" smtClean="0"/>
              <a:t>Product</a:t>
            </a:r>
            <a:r>
              <a:rPr lang="en-CA" sz="1050" dirty="0" smtClean="0"/>
              <a:t>3</a:t>
            </a:r>
            <a:r>
              <a:rPr lang="en-CA" sz="2400" dirty="0" smtClean="0"/>
              <a:t>, </a:t>
            </a:r>
            <a:r>
              <a:rPr lang="en-CA" sz="2400" dirty="0"/>
              <a:t>and </a:t>
            </a:r>
            <a:r>
              <a:rPr lang="en-CA" sz="2400" dirty="0" smtClean="0"/>
              <a:t>Saleitem</a:t>
            </a:r>
            <a:r>
              <a:rPr lang="en-CA" sz="1050" dirty="0" smtClean="0"/>
              <a:t>1,3</a:t>
            </a:r>
            <a:endParaRPr lang="en-CA" sz="1050" dirty="0"/>
          </a:p>
          <a:p>
            <a:r>
              <a:rPr lang="en-CA" sz="2400" dirty="0" smtClean="0"/>
              <a:t>Customer</a:t>
            </a:r>
            <a:r>
              <a:rPr lang="en-CA" sz="1050" dirty="0" smtClean="0"/>
              <a:t>2</a:t>
            </a:r>
            <a:r>
              <a:rPr lang="en-CA" sz="2400" dirty="0" smtClean="0"/>
              <a:t>, </a:t>
            </a:r>
            <a:r>
              <a:rPr lang="en-CA" sz="2400" dirty="0"/>
              <a:t>Product</a:t>
            </a:r>
            <a:r>
              <a:rPr lang="en-CA" sz="1050" dirty="0"/>
              <a:t>2</a:t>
            </a:r>
            <a:r>
              <a:rPr lang="en-CA" sz="2400" dirty="0"/>
              <a:t>, and </a:t>
            </a:r>
            <a:r>
              <a:rPr lang="en-CA" sz="2400" dirty="0" smtClean="0"/>
              <a:t>Saleitem</a:t>
            </a:r>
            <a:r>
              <a:rPr lang="en-CA" sz="1050" dirty="0" smtClean="0"/>
              <a:t>2,1</a:t>
            </a:r>
            <a:endParaRPr lang="en-CA" sz="1050" dirty="0"/>
          </a:p>
          <a:p>
            <a:r>
              <a:rPr lang="en-CA" sz="2400" dirty="0" smtClean="0"/>
              <a:t>Customer</a:t>
            </a:r>
            <a:r>
              <a:rPr lang="en-CA" sz="1050" dirty="0" smtClean="0"/>
              <a:t>2</a:t>
            </a:r>
            <a:r>
              <a:rPr lang="en-CA" sz="2400" dirty="0" smtClean="0"/>
              <a:t>, </a:t>
            </a:r>
            <a:r>
              <a:rPr lang="en-CA" sz="2400" dirty="0"/>
              <a:t>Product</a:t>
            </a:r>
            <a:r>
              <a:rPr lang="en-CA" sz="1050" dirty="0"/>
              <a:t>2</a:t>
            </a:r>
            <a:r>
              <a:rPr lang="en-CA" sz="2400" dirty="0"/>
              <a:t>, and </a:t>
            </a:r>
            <a:r>
              <a:rPr lang="en-CA" sz="2400" dirty="0" smtClean="0"/>
              <a:t>Saleitem</a:t>
            </a:r>
            <a:r>
              <a:rPr lang="en-CA" sz="1050" dirty="0"/>
              <a:t>2</a:t>
            </a:r>
            <a:r>
              <a:rPr lang="en-CA" sz="1050" dirty="0" smtClean="0"/>
              <a:t>,2</a:t>
            </a:r>
            <a:endParaRPr lang="en-CA" sz="2400" dirty="0" smtClean="0"/>
          </a:p>
          <a:p>
            <a:r>
              <a:rPr lang="en-CA" sz="2400" dirty="0" smtClean="0"/>
              <a:t>Customer</a:t>
            </a:r>
            <a:r>
              <a:rPr lang="en-CA" sz="1050" dirty="0" smtClean="0"/>
              <a:t>2</a:t>
            </a:r>
            <a:r>
              <a:rPr lang="en-CA" sz="2400" dirty="0" smtClean="0"/>
              <a:t>, Product</a:t>
            </a:r>
            <a:r>
              <a:rPr lang="en-CA" sz="1050" dirty="0"/>
              <a:t>3</a:t>
            </a:r>
            <a:r>
              <a:rPr lang="en-CA" sz="2400" dirty="0" smtClean="0"/>
              <a:t>, </a:t>
            </a:r>
            <a:r>
              <a:rPr lang="en-CA" sz="2400" dirty="0"/>
              <a:t>and </a:t>
            </a:r>
            <a:r>
              <a:rPr lang="en-CA" sz="2400" dirty="0" smtClean="0"/>
              <a:t>Saleitem</a:t>
            </a:r>
            <a:r>
              <a:rPr lang="en-CA" sz="1050" dirty="0"/>
              <a:t>2</a:t>
            </a:r>
            <a:r>
              <a:rPr lang="en-CA" sz="1050" dirty="0" smtClean="0"/>
              <a:t>,3</a:t>
            </a:r>
            <a:endParaRPr lang="en-CA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36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31520" y="1940118"/>
            <a:ext cx="740298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dirty="0" smtClean="0"/>
              <a:t>For each partition </a:t>
            </a:r>
            <a:r>
              <a:rPr lang="en-CA" sz="2000" b="1" i="1" dirty="0" err="1" smtClean="0"/>
              <a:t>i</a:t>
            </a:r>
            <a:r>
              <a:rPr lang="en-CA" sz="2000" dirty="0" smtClean="0"/>
              <a:t> of Customer</a:t>
            </a:r>
          </a:p>
          <a:p>
            <a:r>
              <a:rPr lang="en-CA" sz="2000" dirty="0" smtClean="0"/>
              <a:t>  For each partition </a:t>
            </a:r>
            <a:r>
              <a:rPr lang="en-CA" sz="2000" b="1" i="1" dirty="0" smtClean="0"/>
              <a:t>j</a:t>
            </a:r>
            <a:r>
              <a:rPr lang="en-CA" sz="2000" dirty="0" smtClean="0"/>
              <a:t> of Product</a:t>
            </a:r>
          </a:p>
          <a:p>
            <a:r>
              <a:rPr lang="en-CA" sz="2000" dirty="0"/>
              <a:t> </a:t>
            </a:r>
            <a:r>
              <a:rPr lang="en-CA" sz="2000" dirty="0" smtClean="0"/>
              <a:t>   probe with partition </a:t>
            </a:r>
            <a:r>
              <a:rPr lang="en-CA" sz="2000" b="1" i="1" dirty="0" err="1" smtClean="0"/>
              <a:t>i,j</a:t>
            </a:r>
            <a:r>
              <a:rPr lang="en-CA" sz="2000" dirty="0" smtClean="0"/>
              <a:t> of </a:t>
            </a:r>
            <a:r>
              <a:rPr lang="en-CA" sz="2000" dirty="0" err="1" smtClean="0"/>
              <a:t>Saleitem</a:t>
            </a:r>
            <a:endParaRPr lang="en-CA" sz="2000" dirty="0" smtClean="0"/>
          </a:p>
          <a:p>
            <a:r>
              <a:rPr lang="en-CA" sz="2000" dirty="0" smtClean="0"/>
              <a:t>    output matches between Customer</a:t>
            </a:r>
            <a:r>
              <a:rPr lang="en-CA" sz="2000" b="1" baseline="-25000" dirty="0" smtClean="0"/>
              <a:t>i</a:t>
            </a:r>
            <a:r>
              <a:rPr lang="en-CA" sz="2000" dirty="0" smtClean="0"/>
              <a:t>, Product</a:t>
            </a:r>
            <a:r>
              <a:rPr lang="en-CA" sz="2000" b="1" baseline="-25000" dirty="0" smtClean="0"/>
              <a:t>j</a:t>
            </a:r>
            <a:r>
              <a:rPr lang="en-CA" sz="2000" dirty="0" smtClean="0"/>
              <a:t>, and Saleitem</a:t>
            </a:r>
            <a:r>
              <a:rPr lang="en-CA" sz="2000" b="1" baseline="-25000" dirty="0" smtClean="0"/>
              <a:t>i,j</a:t>
            </a:r>
            <a:endParaRPr lang="en-CA" sz="2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9443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931559"/>
              </p:ext>
            </p:extLst>
          </p:nvPr>
        </p:nvGraphicFramePr>
        <p:xfrm>
          <a:off x="3298407" y="4210271"/>
          <a:ext cx="2321244" cy="43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45"/>
                <a:gridCol w="637858"/>
                <a:gridCol w="406083"/>
                <a:gridCol w="879158"/>
              </a:tblGrid>
              <a:tr h="211455">
                <a:tc gridSpan="4">
                  <a:txBody>
                    <a:bodyPr/>
                    <a:lstStyle/>
                    <a:p>
                      <a:r>
                        <a:rPr lang="en-CA" sz="1100" dirty="0" smtClean="0"/>
                        <a:t>Results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c_id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c_name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p_id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p_name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SHARP Join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37</a:t>
            </a:fld>
            <a:endParaRPr lang="en-C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18970"/>
              </p:ext>
            </p:extLst>
          </p:nvPr>
        </p:nvGraphicFramePr>
        <p:xfrm>
          <a:off x="2573703" y="2180492"/>
          <a:ext cx="848678" cy="87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"/>
                <a:gridCol w="428308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Saleitem</a:t>
                      </a:r>
                      <a:r>
                        <a:rPr lang="en-CA" sz="700" dirty="0" smtClean="0"/>
                        <a:t>1,1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171771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998130"/>
              </p:ext>
            </p:extLst>
          </p:nvPr>
        </p:nvGraphicFramePr>
        <p:xfrm>
          <a:off x="3832959" y="2177318"/>
          <a:ext cx="1286118" cy="87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95"/>
                <a:gridCol w="875323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Product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Hammer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Scissors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434081"/>
              </p:ext>
            </p:extLst>
          </p:nvPr>
        </p:nvGraphicFramePr>
        <p:xfrm>
          <a:off x="5406267" y="2185339"/>
          <a:ext cx="1037465" cy="87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02"/>
                <a:gridCol w="633663"/>
              </a:tblGrid>
              <a:tr h="207282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Customer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124976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Bob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4946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Greg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494873"/>
              </p:ext>
            </p:extLst>
          </p:nvPr>
        </p:nvGraphicFramePr>
        <p:xfrm>
          <a:off x="2574681" y="2611902"/>
          <a:ext cx="848457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42"/>
                <a:gridCol w="414215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1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1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727254"/>
              </p:ext>
            </p:extLst>
          </p:nvPr>
        </p:nvGraphicFramePr>
        <p:xfrm>
          <a:off x="2574681" y="2830733"/>
          <a:ext cx="848457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42"/>
                <a:gridCol w="414215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3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1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354988"/>
              </p:ext>
            </p:extLst>
          </p:nvPr>
        </p:nvGraphicFramePr>
        <p:xfrm>
          <a:off x="3832958" y="2618152"/>
          <a:ext cx="1286119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96"/>
                <a:gridCol w="875323"/>
              </a:tblGrid>
              <a:tr h="86215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1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Hammer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386682"/>
              </p:ext>
            </p:extLst>
          </p:nvPr>
        </p:nvGraphicFramePr>
        <p:xfrm>
          <a:off x="5410380" y="2621444"/>
          <a:ext cx="1033354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90"/>
                <a:gridCol w="633664"/>
              </a:tblGrid>
              <a:tr h="86215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1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Bob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721864"/>
              </p:ext>
            </p:extLst>
          </p:nvPr>
        </p:nvGraphicFramePr>
        <p:xfrm>
          <a:off x="5410380" y="2840480"/>
          <a:ext cx="1034382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335"/>
                <a:gridCol w="633047"/>
              </a:tblGrid>
              <a:tr h="86215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3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Greg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554044"/>
              </p:ext>
            </p:extLst>
          </p:nvPr>
        </p:nvGraphicFramePr>
        <p:xfrm>
          <a:off x="3829050" y="2622059"/>
          <a:ext cx="1286119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96"/>
                <a:gridCol w="875323"/>
              </a:tblGrid>
              <a:tr h="86215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1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Hammer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2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0.02083 0.128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1.94444E-6 0.12777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025 0.12731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12777 L 0.05417 0.29745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847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12731 L -0.23108 0.29699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847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0217 0.0967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2.5E-6 0.12778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-0.02517 0.09537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12778 L 0.05452 0.32639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993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7 0.09537 L -0.23125 0.29584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1002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629644"/>
              </p:ext>
            </p:extLst>
          </p:nvPr>
        </p:nvGraphicFramePr>
        <p:xfrm>
          <a:off x="3294499" y="4206363"/>
          <a:ext cx="2321244" cy="240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45"/>
                <a:gridCol w="637858"/>
                <a:gridCol w="406083"/>
                <a:gridCol w="879158"/>
              </a:tblGrid>
              <a:tr h="211455">
                <a:tc gridSpan="4">
                  <a:txBody>
                    <a:bodyPr/>
                    <a:lstStyle/>
                    <a:p>
                      <a:r>
                        <a:rPr lang="en-CA" sz="1100" dirty="0" smtClean="0"/>
                        <a:t>Results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c_id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c_name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p_id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p_name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Bob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Hammer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Greg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Hammer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Bob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Drill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Greg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Toolbox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Greg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6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Knife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Susan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Hammer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Joe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Toolbox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023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Joe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Screwdriver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Joe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6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Knife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233514"/>
              </p:ext>
            </p:extLst>
          </p:nvPr>
        </p:nvGraphicFramePr>
        <p:xfrm>
          <a:off x="3293696" y="4201502"/>
          <a:ext cx="2321244" cy="87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45"/>
                <a:gridCol w="637858"/>
                <a:gridCol w="406083"/>
                <a:gridCol w="879158"/>
              </a:tblGrid>
              <a:tr h="211455">
                <a:tc gridSpan="4">
                  <a:txBody>
                    <a:bodyPr/>
                    <a:lstStyle/>
                    <a:p>
                      <a:r>
                        <a:rPr lang="en-CA" sz="1100" dirty="0" smtClean="0"/>
                        <a:t>Results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c_id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c_name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p_id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p_name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Bob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Hammer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Greg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Hammer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SHARP Join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38</a:t>
            </a:fld>
            <a:endParaRPr lang="en-C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468735"/>
              </p:ext>
            </p:extLst>
          </p:nvPr>
        </p:nvGraphicFramePr>
        <p:xfrm>
          <a:off x="2573703" y="2180492"/>
          <a:ext cx="848678" cy="87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"/>
                <a:gridCol w="428308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Saleitem</a:t>
                      </a:r>
                      <a:r>
                        <a:rPr lang="en-CA" sz="700" dirty="0" smtClean="0"/>
                        <a:t>1,2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171771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c_id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p_id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998130"/>
              </p:ext>
            </p:extLst>
          </p:nvPr>
        </p:nvGraphicFramePr>
        <p:xfrm>
          <a:off x="3832959" y="2177318"/>
          <a:ext cx="1286118" cy="87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95"/>
                <a:gridCol w="875323"/>
              </a:tblGrid>
              <a:tr h="211455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Product</a:t>
                      </a:r>
                      <a:r>
                        <a:rPr lang="en-CA" sz="700" dirty="0" smtClean="0"/>
                        <a:t>2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Drill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Toolbox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434081"/>
              </p:ext>
            </p:extLst>
          </p:nvPr>
        </p:nvGraphicFramePr>
        <p:xfrm>
          <a:off x="5406267" y="2185339"/>
          <a:ext cx="1037465" cy="87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02"/>
                <a:gridCol w="633663"/>
              </a:tblGrid>
              <a:tr h="207282">
                <a:tc gridSpan="2">
                  <a:txBody>
                    <a:bodyPr/>
                    <a:lstStyle/>
                    <a:p>
                      <a:r>
                        <a:rPr lang="en-CA" sz="1100" dirty="0" smtClean="0"/>
                        <a:t>Customer</a:t>
                      </a:r>
                      <a:r>
                        <a:rPr lang="en-CA" sz="700" dirty="0" smtClean="0"/>
                        <a:t>1</a:t>
                      </a:r>
                      <a:endParaRPr lang="en-CA" sz="7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124976"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id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Bob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4946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Greg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042125"/>
              </p:ext>
            </p:extLst>
          </p:nvPr>
        </p:nvGraphicFramePr>
        <p:xfrm>
          <a:off x="2574681" y="2830733"/>
          <a:ext cx="848457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42"/>
                <a:gridCol w="414215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3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5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208918"/>
              </p:ext>
            </p:extLst>
          </p:nvPr>
        </p:nvGraphicFramePr>
        <p:xfrm>
          <a:off x="3832958" y="2618152"/>
          <a:ext cx="1286119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96"/>
                <a:gridCol w="875323"/>
              </a:tblGrid>
              <a:tr h="86215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2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Drill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386682"/>
              </p:ext>
            </p:extLst>
          </p:nvPr>
        </p:nvGraphicFramePr>
        <p:xfrm>
          <a:off x="5410380" y="2621444"/>
          <a:ext cx="1033354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90"/>
                <a:gridCol w="633664"/>
              </a:tblGrid>
              <a:tr h="86215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1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Bob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721864"/>
              </p:ext>
            </p:extLst>
          </p:nvPr>
        </p:nvGraphicFramePr>
        <p:xfrm>
          <a:off x="5410380" y="2840480"/>
          <a:ext cx="1034382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335"/>
                <a:gridCol w="633047"/>
              </a:tblGrid>
              <a:tr h="86215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3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Greg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834617"/>
              </p:ext>
            </p:extLst>
          </p:nvPr>
        </p:nvGraphicFramePr>
        <p:xfrm>
          <a:off x="3829050" y="2840889"/>
          <a:ext cx="1286119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96"/>
                <a:gridCol w="875323"/>
              </a:tblGrid>
              <a:tr h="86215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5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Toolbox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506001"/>
              </p:ext>
            </p:extLst>
          </p:nvPr>
        </p:nvGraphicFramePr>
        <p:xfrm>
          <a:off x="2574681" y="2611902"/>
          <a:ext cx="848457" cy="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42"/>
                <a:gridCol w="414215"/>
              </a:tblGrid>
              <a:tr h="0">
                <a:tc>
                  <a:txBody>
                    <a:bodyPr/>
                    <a:lstStyle/>
                    <a:p>
                      <a:r>
                        <a:rPr lang="en-CA" sz="1100" b="0" dirty="0" smtClean="0">
                          <a:solidFill>
                            <a:srgbClr val="1D3955"/>
                          </a:solidFill>
                        </a:rPr>
                        <a:t>1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0" smtClean="0">
                          <a:solidFill>
                            <a:srgbClr val="1D3955"/>
                          </a:solidFill>
                        </a:rPr>
                        <a:t>2</a:t>
                      </a:r>
                      <a:endParaRPr lang="en-CA" sz="1100" b="0" dirty="0">
                        <a:solidFill>
                          <a:srgbClr val="1D3955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45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0.02083 0.128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1.94444E-6 0.12777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025 0.12731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12777 L 0.05503 0.35902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1155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12731 L -0.23177 0.3585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47" y="1155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0217 0.0967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00035 0.09514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-0.02517 0.09537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9514 L 0.05452 0.35949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1321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7 0.09537 L -0.23125 0.35857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1314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Multi-Way Join Summary</a:t>
            </a:r>
            <a:endParaRPr lang="en-CA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65585"/>
              </p:ext>
            </p:extLst>
          </p:nvPr>
        </p:nvGraphicFramePr>
        <p:xfrm>
          <a:off x="500932" y="2612828"/>
          <a:ext cx="8158037" cy="1851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463"/>
                <a:gridCol w="6017574"/>
              </a:tblGrid>
              <a:tr h="211455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Algorithm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Relevant</a:t>
                      </a:r>
                      <a:r>
                        <a:rPr lang="en-CA" sz="1800" baseline="0" dirty="0" smtClean="0"/>
                        <a:t> </a:t>
                      </a:r>
                      <a:r>
                        <a:rPr lang="en-CA" sz="1800" dirty="0" smtClean="0"/>
                        <a:t>Queries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Hash Teams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Any query performing an inner join on identical</a:t>
                      </a:r>
                      <a:r>
                        <a:rPr lang="en-CA" sz="1800" baseline="0" dirty="0" smtClean="0"/>
                        <a:t> attributes in all relations.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Generalized Hash Teams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Any query performing an inner join on direct and indirect attributes. Requires extra memory for indirect queries.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SHARP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Only</a:t>
                      </a:r>
                      <a:r>
                        <a:rPr lang="en-CA" sz="1800" baseline="0" dirty="0" smtClean="0"/>
                        <a:t> star queries.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4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Motivation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Data is everywhere</a:t>
            </a:r>
          </a:p>
          <a:p>
            <a:r>
              <a:rPr lang="en-CA" sz="2800" dirty="0" smtClean="0"/>
              <a:t>Governments collect data on citizens</a:t>
            </a:r>
          </a:p>
          <a:p>
            <a:r>
              <a:rPr lang="en-CA" sz="2800" dirty="0" smtClean="0"/>
              <a:t>Facebook collects data on over 1 billion people</a:t>
            </a:r>
          </a:p>
          <a:p>
            <a:r>
              <a:rPr lang="en-CA" sz="2800" dirty="0" smtClean="0"/>
              <a:t>Wal-Mart and Target collect sales data on all their customers</a:t>
            </a:r>
          </a:p>
          <a:p>
            <a:r>
              <a:rPr lang="en-CA" sz="2800" dirty="0" smtClean="0"/>
              <a:t>The goal is to make answering the big questions</a:t>
            </a:r>
          </a:p>
          <a:p>
            <a:pPr lvl="1"/>
            <a:r>
              <a:rPr lang="en-CA" sz="2800" dirty="0" smtClean="0"/>
              <a:t>Possible</a:t>
            </a:r>
          </a:p>
          <a:p>
            <a:pPr lvl="1"/>
            <a:r>
              <a:rPr lang="en-CA" sz="2800" dirty="0" smtClean="0"/>
              <a:t>Faster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46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Thesis Questions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The study seeks to answer the following questions:</a:t>
            </a:r>
          </a:p>
          <a:p>
            <a:pPr marL="257175" lvl="1" indent="0">
              <a:buNone/>
            </a:pPr>
            <a:r>
              <a:rPr lang="en-CA" sz="1800" dirty="0" smtClean="0"/>
              <a:t>Q1: Does </a:t>
            </a:r>
            <a:r>
              <a:rPr lang="en-CA" sz="1800" dirty="0"/>
              <a:t>Hash Teams provide an advantage over DHJ</a:t>
            </a:r>
            <a:r>
              <a:rPr lang="en-CA" sz="1800" dirty="0" smtClean="0"/>
              <a:t>?</a:t>
            </a:r>
          </a:p>
          <a:p>
            <a:pPr marL="257175" lvl="1" indent="0">
              <a:buNone/>
            </a:pPr>
            <a:r>
              <a:rPr lang="en-CA" sz="1800" dirty="0" smtClean="0"/>
              <a:t>Q2: Does </a:t>
            </a:r>
            <a:r>
              <a:rPr lang="en-CA" sz="1800" dirty="0"/>
              <a:t>Generalized Hash Teams provide an advantage over </a:t>
            </a:r>
            <a:r>
              <a:rPr lang="en-CA" sz="1800" dirty="0" smtClean="0"/>
              <a:t>DHJ?</a:t>
            </a:r>
          </a:p>
          <a:p>
            <a:pPr marL="257175" lvl="1" indent="0">
              <a:buNone/>
            </a:pPr>
            <a:r>
              <a:rPr lang="en-CA" sz="1800" dirty="0" smtClean="0"/>
              <a:t>Q3: Does </a:t>
            </a:r>
            <a:r>
              <a:rPr lang="en-CA" sz="1800" dirty="0"/>
              <a:t>SHARP provide an advantage over DHJ</a:t>
            </a:r>
            <a:r>
              <a:rPr lang="en-CA" sz="1800" dirty="0" smtClean="0"/>
              <a:t>?</a:t>
            </a:r>
          </a:p>
          <a:p>
            <a:pPr marL="257175" lvl="1" indent="0">
              <a:buNone/>
            </a:pPr>
            <a:r>
              <a:rPr lang="en-CA" sz="1800" dirty="0" smtClean="0"/>
              <a:t>Q4: Should </a:t>
            </a:r>
            <a:r>
              <a:rPr lang="en-CA" sz="1800" dirty="0"/>
              <a:t>these algorithms be implemented in a relational database </a:t>
            </a:r>
            <a:r>
              <a:rPr lang="en-CA" sz="1800" dirty="0" smtClean="0"/>
              <a:t>system </a:t>
            </a:r>
            <a:r>
              <a:rPr lang="en-CA" sz="1800" dirty="0"/>
              <a:t>in addition to the existing binary join algorithms?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720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Multi-Way Join Implementation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Performance is implementation dependent</a:t>
            </a:r>
          </a:p>
          <a:p>
            <a:r>
              <a:rPr lang="en-CA" sz="2400" dirty="0" smtClean="0"/>
              <a:t>Multiple implementations were created</a:t>
            </a:r>
          </a:p>
          <a:p>
            <a:pPr lvl="1"/>
            <a:r>
              <a:rPr lang="en-CA" sz="1800" dirty="0" err="1" smtClean="0"/>
              <a:t>PostgreSQL</a:t>
            </a:r>
            <a:r>
              <a:rPr lang="en-CA" sz="1800" dirty="0"/>
              <a:t> http://www.postgresql.org/</a:t>
            </a:r>
            <a:endParaRPr lang="en-CA" sz="1800" dirty="0" smtClean="0"/>
          </a:p>
          <a:p>
            <a:pPr lvl="1"/>
            <a:r>
              <a:rPr lang="en-CA" sz="1800" dirty="0" smtClean="0"/>
              <a:t>Standalone C++</a:t>
            </a:r>
          </a:p>
          <a:p>
            <a:pPr lvl="1"/>
            <a:r>
              <a:rPr lang="en-CA" sz="1800" dirty="0" smtClean="0"/>
              <a:t>Verified the results in another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06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 smtClean="0"/>
              <a:t>Experimental Results</a:t>
            </a:r>
            <a:endParaRPr lang="en-CA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32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err="1" smtClean="0"/>
              <a:t>PostgreSQL</a:t>
            </a:r>
            <a:r>
              <a:rPr lang="en-CA" sz="3600" dirty="0" smtClean="0"/>
              <a:t> Results</a:t>
            </a:r>
            <a:endParaRPr lang="en-CA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All experiments were performed by comparing the multi-way join against the built-in hash join</a:t>
            </a:r>
          </a:p>
          <a:p>
            <a:r>
              <a:rPr lang="en-CA" sz="2400" dirty="0" smtClean="0"/>
              <a:t>Hybrid Hash Join (HHJ)</a:t>
            </a:r>
          </a:p>
          <a:p>
            <a:r>
              <a:rPr lang="en-CA" sz="2400" dirty="0" smtClean="0"/>
              <a:t>Data was based on 10GB TPC-H benchmark data</a:t>
            </a:r>
          </a:p>
          <a:p>
            <a:pPr lvl="1"/>
            <a:r>
              <a:rPr lang="en-CA" sz="1800" dirty="0" smtClean="0"/>
              <a:t>Generated using Microsoft’s TPC-H generator</a:t>
            </a:r>
          </a:p>
          <a:p>
            <a:pPr lvl="1"/>
            <a:r>
              <a:rPr lang="en-CA" sz="1800" dirty="0"/>
              <a:t>ftp.research.microsoft.com/users/</a:t>
            </a:r>
            <a:r>
              <a:rPr lang="en-CA" sz="1800" dirty="0" err="1"/>
              <a:t>viveknar</a:t>
            </a:r>
            <a:r>
              <a:rPr lang="en-CA" sz="1800" dirty="0"/>
              <a:t>/</a:t>
            </a:r>
            <a:r>
              <a:rPr lang="en-CA" sz="1800" dirty="0" err="1"/>
              <a:t>tpcdskew</a:t>
            </a:r>
            <a:endParaRPr lang="en-CA" sz="1800" dirty="0" smtClean="0"/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00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TPC-H Relations</a:t>
            </a:r>
            <a:endParaRPr lang="en-CA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584962"/>
              </p:ext>
            </p:extLst>
          </p:nvPr>
        </p:nvGraphicFramePr>
        <p:xfrm>
          <a:off x="572494" y="2425147"/>
          <a:ext cx="7942856" cy="2656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714"/>
                <a:gridCol w="1791155"/>
                <a:gridCol w="2180273"/>
                <a:gridCol w="1985714"/>
              </a:tblGrid>
              <a:tr h="624025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Relation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Tuple Size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Number of Tuples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Relation Size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</a:tr>
              <a:tr h="338757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Customer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194 Bytes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1.5 Million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284</a:t>
                      </a:r>
                      <a:r>
                        <a:rPr lang="en-CA" sz="1800" baseline="0" dirty="0" smtClean="0"/>
                        <a:t> MB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</a:tr>
              <a:tr h="338757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Supplier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184 Bytes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100,000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18 MB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</a:tr>
              <a:tr h="338757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Part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173 Bytes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2 Million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323 MB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</a:tr>
              <a:tr h="338757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Orders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147 Bytes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15 Million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2097</a:t>
                      </a:r>
                      <a:r>
                        <a:rPr lang="en-CA" sz="1800" baseline="0" dirty="0" smtClean="0"/>
                        <a:t> MB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</a:tr>
              <a:tr h="338757">
                <a:tc>
                  <a:txBody>
                    <a:bodyPr/>
                    <a:lstStyle/>
                    <a:p>
                      <a:r>
                        <a:rPr lang="en-CA" sz="1800" dirty="0" err="1" smtClean="0"/>
                        <a:t>PartSup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182 Bytes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8 Million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1392 MB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</a:tr>
              <a:tr h="338757">
                <a:tc>
                  <a:txBody>
                    <a:bodyPr/>
                    <a:lstStyle/>
                    <a:p>
                      <a:r>
                        <a:rPr lang="en-CA" sz="1800" dirty="0" err="1" smtClean="0"/>
                        <a:t>Lineitem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162 Bytes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60 Million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9270 MB</a:t>
                      </a:r>
                      <a:endParaRPr lang="en-CA" sz="1800" dirty="0"/>
                    </a:p>
                  </a:txBody>
                  <a:tcPr marL="51435" marR="51435" marT="25718" marB="25718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07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Hash Teams in </a:t>
            </a:r>
            <a:r>
              <a:rPr lang="en-CA" sz="3600" dirty="0" err="1" smtClean="0"/>
              <a:t>PostgreSQL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Performed 3-way join on the Orders relation using direct partitioning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45</a:t>
            </a:fld>
            <a:endParaRPr lang="en-CA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330645"/>
              </p:ext>
            </p:extLst>
          </p:nvPr>
        </p:nvGraphicFramePr>
        <p:xfrm>
          <a:off x="0" y="2321169"/>
          <a:ext cx="4482856" cy="421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669610"/>
              </p:ext>
            </p:extLst>
          </p:nvPr>
        </p:nvGraphicFramePr>
        <p:xfrm>
          <a:off x="4323864" y="2321169"/>
          <a:ext cx="4820136" cy="421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51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Generalized Hash Teams in </a:t>
            </a:r>
            <a:r>
              <a:rPr lang="en-CA" sz="3200" dirty="0" err="1" smtClean="0"/>
              <a:t>PostgreSQL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/>
              <a:t>Indirect partitioning with a join on Customer, Orders, and </a:t>
            </a:r>
            <a:r>
              <a:rPr lang="en-CA" sz="2000" dirty="0" err="1" smtClean="0"/>
              <a:t>Lineitem</a:t>
            </a:r>
            <a:endParaRPr lang="en-CA" sz="2000" dirty="0" smtClean="0"/>
          </a:p>
          <a:p>
            <a:r>
              <a:rPr lang="en-CA" sz="2000" dirty="0" smtClean="0"/>
              <a:t>Tested using multiple mappers</a:t>
            </a:r>
          </a:p>
          <a:p>
            <a:pPr lvl="1"/>
            <a:r>
              <a:rPr lang="en-CA" sz="1600" dirty="0" smtClean="0"/>
              <a:t>Bitmap</a:t>
            </a:r>
          </a:p>
          <a:p>
            <a:pPr lvl="1"/>
            <a:r>
              <a:rPr lang="en-CA" sz="1600" dirty="0" smtClean="0"/>
              <a:t>Exact</a:t>
            </a:r>
            <a:endParaRPr lang="en-C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67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Generalized Hash Teams in </a:t>
            </a:r>
            <a:r>
              <a:rPr lang="en-CA" sz="3200" dirty="0" err="1" smtClean="0"/>
              <a:t>PostgreSQL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47</a:t>
            </a:fld>
            <a:endParaRPr lang="en-CA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964727"/>
              </p:ext>
            </p:extLst>
          </p:nvPr>
        </p:nvGraphicFramePr>
        <p:xfrm>
          <a:off x="0" y="1844432"/>
          <a:ext cx="4446954" cy="418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95983"/>
              </p:ext>
            </p:extLst>
          </p:nvPr>
        </p:nvGraphicFramePr>
        <p:xfrm>
          <a:off x="4353169" y="1844431"/>
          <a:ext cx="4618894" cy="418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60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SHARP in </a:t>
            </a:r>
            <a:r>
              <a:rPr lang="en-CA" sz="3600" dirty="0" err="1" smtClean="0"/>
              <a:t>PostgreSQL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/>
              <a:t>Star join using Part, Orders, and </a:t>
            </a:r>
            <a:r>
              <a:rPr lang="en-CA" sz="2000" dirty="0" err="1" smtClean="0"/>
              <a:t>Lineitem</a:t>
            </a:r>
            <a:endParaRPr lang="en-CA" sz="2000" dirty="0" smtClean="0"/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48</a:t>
            </a:fld>
            <a:endParaRPr lang="en-CA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035993"/>
              </p:ext>
            </p:extLst>
          </p:nvPr>
        </p:nvGraphicFramePr>
        <p:xfrm>
          <a:off x="0" y="2414954"/>
          <a:ext cx="4415692" cy="4222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301442"/>
              </p:ext>
            </p:extLst>
          </p:nvPr>
        </p:nvGraphicFramePr>
        <p:xfrm>
          <a:off x="4267200" y="2532185"/>
          <a:ext cx="4876800" cy="4134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40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Standalone C++ Results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/>
              <a:t>Uses same TPC-H data as the </a:t>
            </a:r>
            <a:r>
              <a:rPr lang="en-CA" sz="2000" dirty="0" err="1" smtClean="0"/>
              <a:t>PostgreSQL</a:t>
            </a:r>
            <a:r>
              <a:rPr lang="en-CA" sz="2000" dirty="0" smtClean="0"/>
              <a:t> experiments</a:t>
            </a: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82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Database Terminology: Relations (Tables)</a:t>
            </a:r>
            <a:endParaRPr lang="en-CA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239877"/>
              </p:ext>
            </p:extLst>
          </p:nvPr>
        </p:nvGraphicFramePr>
        <p:xfrm>
          <a:off x="2032984" y="2785936"/>
          <a:ext cx="5917026" cy="131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376"/>
                <a:gridCol w="739379"/>
                <a:gridCol w="820759"/>
                <a:gridCol w="213155"/>
                <a:gridCol w="903588"/>
                <a:gridCol w="787743"/>
                <a:gridCol w="971647"/>
                <a:gridCol w="739379"/>
              </a:tblGrid>
              <a:tr h="211455">
                <a:tc gridSpan="3">
                  <a:txBody>
                    <a:bodyPr/>
                    <a:lstStyle/>
                    <a:p>
                      <a:r>
                        <a:rPr lang="en-CA" sz="1100" dirty="0" smtClean="0"/>
                        <a:t>Part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CA" sz="1100" dirty="0" err="1" smtClean="0"/>
                        <a:t>Lineitem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name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retailprice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linenumber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partkey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smtClean="0"/>
                        <a:t>quantity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 err="1" smtClean="0"/>
                        <a:t>saleprice</a:t>
                      </a:r>
                      <a:endParaRPr lang="en-CA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Box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BCC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Hat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25.00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0.50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Bottle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22.50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55"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4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3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15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2.50</a:t>
                      </a:r>
                      <a:endParaRPr lang="en-CA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5</a:t>
            </a:fld>
            <a:endParaRPr lang="en-CA"/>
          </a:p>
        </p:txBody>
      </p:sp>
      <p:sp>
        <p:nvSpPr>
          <p:cNvPr id="3" name="Oval 2"/>
          <p:cNvSpPr/>
          <p:nvPr/>
        </p:nvSpPr>
        <p:spPr>
          <a:xfrm>
            <a:off x="1717040" y="2453081"/>
            <a:ext cx="2875279" cy="19461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311753" y="1951223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Part Relation</a:t>
            </a:r>
            <a:endParaRPr lang="en-CA" sz="2400" dirty="0"/>
          </a:p>
        </p:txBody>
      </p:sp>
      <p:sp>
        <p:nvSpPr>
          <p:cNvPr id="13" name="Oval 12"/>
          <p:cNvSpPr/>
          <p:nvPr/>
        </p:nvSpPr>
        <p:spPr>
          <a:xfrm>
            <a:off x="1846213" y="3180080"/>
            <a:ext cx="2644507" cy="284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35194" y="3137654"/>
            <a:ext cx="1442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Tuple/Row</a:t>
            </a:r>
            <a:endParaRPr lang="en-CA" sz="2000" dirty="0"/>
          </a:p>
        </p:txBody>
      </p:sp>
      <p:sp>
        <p:nvSpPr>
          <p:cNvPr id="15" name="Oval 14"/>
          <p:cNvSpPr/>
          <p:nvPr/>
        </p:nvSpPr>
        <p:spPr>
          <a:xfrm>
            <a:off x="7132319" y="2844800"/>
            <a:ext cx="853441" cy="14833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6635139" y="4572000"/>
            <a:ext cx="2095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Attribute/Column</a:t>
            </a:r>
            <a:endParaRPr lang="en-CA" sz="2000" dirty="0"/>
          </a:p>
        </p:txBody>
      </p:sp>
      <p:sp>
        <p:nvSpPr>
          <p:cNvPr id="17" name="Oval 16"/>
          <p:cNvSpPr/>
          <p:nvPr/>
        </p:nvSpPr>
        <p:spPr>
          <a:xfrm>
            <a:off x="4277360" y="2371801"/>
            <a:ext cx="3809999" cy="22001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4909745" y="1956303"/>
            <a:ext cx="254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/>
              <a:t>Lineitem</a:t>
            </a:r>
            <a:r>
              <a:rPr lang="en-CA" sz="2400" dirty="0" smtClean="0"/>
              <a:t> Relation</a:t>
            </a:r>
            <a:endParaRPr lang="en-CA" sz="2400" dirty="0"/>
          </a:p>
        </p:txBody>
      </p:sp>
      <p:sp>
        <p:nvSpPr>
          <p:cNvPr id="19" name="Oval 18"/>
          <p:cNvSpPr/>
          <p:nvPr/>
        </p:nvSpPr>
        <p:spPr>
          <a:xfrm>
            <a:off x="5328917" y="2844800"/>
            <a:ext cx="853441" cy="14833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1915716" y="2844800"/>
            <a:ext cx="853441" cy="1255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2633785" y="4941332"/>
            <a:ext cx="369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The tables are related through their </a:t>
            </a:r>
            <a:r>
              <a:rPr lang="en-CA" sz="2000" b="1" dirty="0" err="1" smtClean="0"/>
              <a:t>partkey</a:t>
            </a:r>
            <a:r>
              <a:rPr lang="en-CA" sz="2000" dirty="0" smtClean="0"/>
              <a:t> attributes</a:t>
            </a:r>
            <a:endParaRPr lang="en-CA" sz="2000" dirty="0"/>
          </a:p>
        </p:txBody>
      </p:sp>
      <p:sp>
        <p:nvSpPr>
          <p:cNvPr id="22" name="Oval 21"/>
          <p:cNvSpPr/>
          <p:nvPr/>
        </p:nvSpPr>
        <p:spPr>
          <a:xfrm>
            <a:off x="1872023" y="2952988"/>
            <a:ext cx="2644507" cy="284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-65876" y="2866479"/>
            <a:ext cx="2063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Attribute Names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4194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  <p:bldP spid="6" grpId="1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19" grpId="0" animBg="1"/>
      <p:bldP spid="20" grpId="0" animBg="1"/>
      <p:bldP spid="21" grpId="0"/>
      <p:bldP spid="22" grpId="0" animBg="1"/>
      <p:bldP spid="22" grpId="1" animBg="1"/>
      <p:bldP spid="23" grpId="0"/>
      <p:bldP spid="23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Standalone C++ Hash Teams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5938"/>
            <a:ext cx="7886700" cy="4238748"/>
          </a:xfrm>
        </p:spPr>
        <p:txBody>
          <a:bodyPr/>
          <a:lstStyle/>
          <a:p>
            <a:r>
              <a:rPr lang="en-CA" dirty="0"/>
              <a:t>Performed 3-way join on the Orders relation using direct </a:t>
            </a:r>
            <a:r>
              <a:rPr lang="en-CA" dirty="0" smtClean="0"/>
              <a:t>partitioning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50</a:t>
            </a:fld>
            <a:endParaRPr lang="en-CA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080044"/>
              </p:ext>
            </p:extLst>
          </p:nvPr>
        </p:nvGraphicFramePr>
        <p:xfrm>
          <a:off x="0" y="2579077"/>
          <a:ext cx="4384431" cy="3901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052599"/>
              </p:ext>
            </p:extLst>
          </p:nvPr>
        </p:nvGraphicFramePr>
        <p:xfrm>
          <a:off x="4298462" y="2452691"/>
          <a:ext cx="4845538" cy="408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26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Standalone C++ Generalized Hash Teams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/>
              <a:t>Indirect partitioning with a join on Customer, Orders, and </a:t>
            </a:r>
            <a:r>
              <a:rPr lang="en-CA" sz="2000" dirty="0" err="1" smtClean="0"/>
              <a:t>Lineitem</a:t>
            </a:r>
            <a:endParaRPr lang="en-CA" sz="2000" dirty="0" smtClean="0"/>
          </a:p>
          <a:p>
            <a:r>
              <a:rPr lang="en-CA" sz="2000" dirty="0" smtClean="0"/>
              <a:t>Tested using bitmap mapper</a:t>
            </a:r>
            <a:endParaRPr lang="en-CA" sz="2000" dirty="0"/>
          </a:p>
          <a:p>
            <a:r>
              <a:rPr lang="en-CA" sz="2000" dirty="0" smtClean="0"/>
              <a:t>Tested GHT by </a:t>
            </a:r>
          </a:p>
          <a:p>
            <a:pPr lvl="1"/>
            <a:r>
              <a:rPr lang="en-CA" sz="1600" dirty="0" smtClean="0"/>
              <a:t>Not counting mapper memory</a:t>
            </a:r>
          </a:p>
          <a:p>
            <a:pPr lvl="1"/>
            <a:r>
              <a:rPr lang="en-CA" sz="1600" dirty="0" smtClean="0"/>
              <a:t>Counting mapper memory for small memory sizes</a:t>
            </a:r>
          </a:p>
          <a:p>
            <a:pPr lvl="1"/>
            <a:r>
              <a:rPr lang="en-CA" sz="1600" dirty="0" smtClean="0"/>
              <a:t>Varying the amount of memory available for the mapper</a:t>
            </a:r>
          </a:p>
          <a:p>
            <a:pPr lvl="1"/>
            <a:endParaRPr lang="en-CA" sz="1600" dirty="0" smtClean="0"/>
          </a:p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39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GHT Map Memory Not Counted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52</a:t>
            </a:fld>
            <a:endParaRPr lang="en-CA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781681"/>
              </p:ext>
            </p:extLst>
          </p:nvPr>
        </p:nvGraphicFramePr>
        <p:xfrm>
          <a:off x="0" y="1891323"/>
          <a:ext cx="4572000" cy="4168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408666"/>
              </p:ext>
            </p:extLst>
          </p:nvPr>
        </p:nvGraphicFramePr>
        <p:xfrm>
          <a:off x="4349261" y="1961662"/>
          <a:ext cx="4630615" cy="413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46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GHT at Small Memory Sizes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53</a:t>
            </a:fld>
            <a:endParaRPr lang="en-CA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055511"/>
              </p:ext>
            </p:extLst>
          </p:nvPr>
        </p:nvGraphicFramePr>
        <p:xfrm>
          <a:off x="62523" y="2149231"/>
          <a:ext cx="4572000" cy="401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574372"/>
              </p:ext>
            </p:extLst>
          </p:nvPr>
        </p:nvGraphicFramePr>
        <p:xfrm>
          <a:off x="4548553" y="2138240"/>
          <a:ext cx="4505569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31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GHT and Bitmap Size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54</a:t>
            </a:fld>
            <a:endParaRPr lang="en-CA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366293"/>
              </p:ext>
            </p:extLst>
          </p:nvPr>
        </p:nvGraphicFramePr>
        <p:xfrm>
          <a:off x="4362424" y="2113695"/>
          <a:ext cx="4572000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126638"/>
              </p:ext>
            </p:extLst>
          </p:nvPr>
        </p:nvGraphicFramePr>
        <p:xfrm>
          <a:off x="-175024" y="2086168"/>
          <a:ext cx="4572000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73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Standalone C++ SHARP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19384"/>
            <a:ext cx="7886700" cy="4238748"/>
          </a:xfrm>
        </p:spPr>
        <p:txBody>
          <a:bodyPr/>
          <a:lstStyle/>
          <a:p>
            <a:r>
              <a:rPr lang="en-CA" dirty="0" smtClean="0"/>
              <a:t>Star </a:t>
            </a:r>
            <a:r>
              <a:rPr lang="en-CA" dirty="0"/>
              <a:t>join using Part, Orders, and </a:t>
            </a:r>
            <a:r>
              <a:rPr lang="en-CA" dirty="0" err="1"/>
              <a:t>Lineitem</a:t>
            </a:r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55</a:t>
            </a:fld>
            <a:endParaRPr lang="en-CA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989885"/>
              </p:ext>
            </p:extLst>
          </p:nvPr>
        </p:nvGraphicFramePr>
        <p:xfrm>
          <a:off x="-36635" y="2052761"/>
          <a:ext cx="4572000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132387"/>
              </p:ext>
            </p:extLst>
          </p:nvPr>
        </p:nvGraphicFramePr>
        <p:xfrm>
          <a:off x="4476751" y="2087324"/>
          <a:ext cx="4572000" cy="436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51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36729"/>
            <a:ext cx="7886700" cy="2852737"/>
          </a:xfrm>
        </p:spPr>
        <p:txBody>
          <a:bodyPr/>
          <a:lstStyle/>
          <a:p>
            <a:r>
              <a:rPr lang="en-CA" sz="4400" dirty="0" smtClean="0"/>
              <a:t>Conclusions</a:t>
            </a:r>
            <a:endParaRPr lang="en-CA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56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28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Thesis Questions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Q1: Does </a:t>
            </a:r>
            <a:r>
              <a:rPr lang="en-CA" dirty="0"/>
              <a:t>Hash Teams provide an advantage over DHJ?</a:t>
            </a:r>
          </a:p>
          <a:p>
            <a:pPr marL="0" indent="0">
              <a:buNone/>
            </a:pPr>
            <a:r>
              <a:rPr lang="en-CA" dirty="0" smtClean="0"/>
              <a:t>Q2: Does </a:t>
            </a:r>
            <a:r>
              <a:rPr lang="en-CA" dirty="0"/>
              <a:t>Generalized Hash Teams provide an advantage over DHJ?</a:t>
            </a:r>
          </a:p>
          <a:p>
            <a:pPr marL="0" indent="0">
              <a:buNone/>
            </a:pPr>
            <a:r>
              <a:rPr lang="en-CA" dirty="0" smtClean="0"/>
              <a:t>Q3: Does </a:t>
            </a:r>
            <a:r>
              <a:rPr lang="en-CA" dirty="0"/>
              <a:t>SHARP provide an advantage over DHJ?</a:t>
            </a:r>
          </a:p>
          <a:p>
            <a:pPr marL="0" indent="0">
              <a:buNone/>
            </a:pPr>
            <a:r>
              <a:rPr lang="en-CA" dirty="0" smtClean="0"/>
              <a:t>Q4: Should </a:t>
            </a:r>
            <a:r>
              <a:rPr lang="en-CA" dirty="0"/>
              <a:t>these algorithms be implemented in a relational database system in addition to the existing binary join algorithms?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57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51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Does Hash Teams provide an advantage over DHJ?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/>
              <a:t>Yes</a:t>
            </a:r>
          </a:p>
          <a:p>
            <a:pPr lvl="1"/>
            <a:r>
              <a:rPr lang="en-CA" sz="1600" dirty="0" smtClean="0"/>
              <a:t>Performs fewer I/</a:t>
            </a:r>
            <a:r>
              <a:rPr lang="en-CA" sz="1600" dirty="0" err="1" smtClean="0"/>
              <a:t>Os</a:t>
            </a:r>
            <a:r>
              <a:rPr lang="en-CA" sz="1600" dirty="0" smtClean="0"/>
              <a:t> than DHJ</a:t>
            </a:r>
          </a:p>
          <a:p>
            <a:pPr lvl="1"/>
            <a:r>
              <a:rPr lang="en-CA" sz="1600" dirty="0" smtClean="0"/>
              <a:t>Evaluates Queries Faster</a:t>
            </a:r>
          </a:p>
          <a:p>
            <a:pPr lvl="1"/>
            <a:r>
              <a:rPr lang="en-CA" sz="1600" dirty="0" smtClean="0"/>
              <a:t>Uses memory more efficiently</a:t>
            </a:r>
          </a:p>
          <a:p>
            <a:pPr lvl="1"/>
            <a:r>
              <a:rPr lang="en-CA" sz="1600" dirty="0" smtClean="0"/>
              <a:t>Performs fewer partitioning steps</a:t>
            </a:r>
          </a:p>
          <a:p>
            <a:r>
              <a:rPr lang="en-CA" sz="2000" dirty="0"/>
              <a:t>Queries that can use Hash Teams are very limited in practice.</a:t>
            </a:r>
          </a:p>
          <a:p>
            <a:r>
              <a:rPr lang="en-CA" sz="2000" dirty="0"/>
              <a:t>In many cases a traditional sort-merge join would be more efficient</a:t>
            </a:r>
          </a:p>
          <a:p>
            <a:r>
              <a:rPr lang="en-CA" sz="2000" dirty="0"/>
              <a:t>Hash Teams is much more complex to implement and maintain</a:t>
            </a:r>
          </a:p>
          <a:p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30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/>
              <a:t>Does Generalized Hash Teams provide an advantage over DHJ?</a:t>
            </a:r>
            <a:br>
              <a:rPr lang="en-CA" sz="2800" dirty="0"/>
            </a:b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Sometimes</a:t>
            </a:r>
          </a:p>
          <a:p>
            <a:pPr lvl="1"/>
            <a:r>
              <a:rPr lang="en-CA" sz="1800" dirty="0" smtClean="0"/>
              <a:t>When GHT performs fewer I/</a:t>
            </a:r>
            <a:r>
              <a:rPr lang="en-CA" sz="1800" dirty="0" err="1" smtClean="0"/>
              <a:t>Os</a:t>
            </a:r>
            <a:endParaRPr lang="en-CA" sz="1800" dirty="0" smtClean="0"/>
          </a:p>
          <a:p>
            <a:r>
              <a:rPr lang="en-CA" sz="2400" dirty="0"/>
              <a:t>Performance is bad when there are a lot of false drops</a:t>
            </a:r>
          </a:p>
          <a:p>
            <a:r>
              <a:rPr lang="en-CA" sz="2400" dirty="0"/>
              <a:t>Much more complex than DHJ or Hash Teams</a:t>
            </a:r>
          </a:p>
          <a:p>
            <a:r>
              <a:rPr lang="en-CA" sz="2400" dirty="0"/>
              <a:t>Mapper can hurt performance</a:t>
            </a:r>
          </a:p>
          <a:p>
            <a:endParaRPr lang="en-CA" sz="2400" dirty="0" smtClean="0"/>
          </a:p>
          <a:p>
            <a:pPr lvl="1"/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2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Database Terminology II</a:t>
            </a:r>
            <a:r>
              <a:rPr lang="en-CA" sz="3600" dirty="0"/>
              <a:t>: </a:t>
            </a:r>
            <a:r>
              <a:rPr lang="en-CA" sz="3600" dirty="0" smtClean="0"/>
              <a:t>SQL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0738"/>
            <a:ext cx="7886700" cy="2095414"/>
          </a:xfrm>
        </p:spPr>
        <p:txBody>
          <a:bodyPr>
            <a:noAutofit/>
          </a:bodyPr>
          <a:lstStyle/>
          <a:p>
            <a:r>
              <a:rPr lang="en-CA" sz="2400" dirty="0"/>
              <a:t>Structured Query Language</a:t>
            </a:r>
          </a:p>
          <a:p>
            <a:r>
              <a:rPr lang="en-CA" sz="2400" dirty="0" smtClean="0"/>
              <a:t>Used to ask the database questions about the data</a:t>
            </a:r>
          </a:p>
          <a:p>
            <a:r>
              <a:rPr lang="en-CA" sz="2400" dirty="0" smtClean="0"/>
              <a:t>Standardized</a:t>
            </a:r>
          </a:p>
          <a:p>
            <a:r>
              <a:rPr lang="en-CA" sz="2400" dirty="0" smtClean="0"/>
              <a:t>Example: SQL for retrieving all rows from the part table</a:t>
            </a:r>
            <a:endParaRPr lang="en-CA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6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2657886" y="4541570"/>
            <a:ext cx="382822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2800" dirty="0"/>
              <a:t>SELECT * FROM </a:t>
            </a:r>
            <a:r>
              <a:rPr lang="en-CA" sz="2800" dirty="0" smtClean="0"/>
              <a:t>Part;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3251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Does SHARP provide an advantage over DHJ?</a:t>
            </a:r>
            <a:br>
              <a:rPr lang="en-CA" sz="3200" dirty="0"/>
            </a:b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Yes</a:t>
            </a:r>
          </a:p>
          <a:p>
            <a:pPr lvl="1"/>
            <a:r>
              <a:rPr lang="en-CA" sz="1800" dirty="0" smtClean="0"/>
              <a:t>Performs fewer I/</a:t>
            </a:r>
            <a:r>
              <a:rPr lang="en-CA" sz="1800" dirty="0" err="1" smtClean="0"/>
              <a:t>Os</a:t>
            </a:r>
            <a:endParaRPr lang="en-CA" sz="1800" dirty="0" smtClean="0"/>
          </a:p>
          <a:p>
            <a:pPr lvl="1"/>
            <a:r>
              <a:rPr lang="en-CA" sz="1800" dirty="0" smtClean="0"/>
              <a:t>Evaluates queries quicker</a:t>
            </a:r>
          </a:p>
          <a:p>
            <a:pPr lvl="1"/>
            <a:r>
              <a:rPr lang="en-CA" sz="1800" dirty="0" smtClean="0"/>
              <a:t>Uses memory more efficiently</a:t>
            </a:r>
          </a:p>
          <a:p>
            <a:pPr lvl="1"/>
            <a:r>
              <a:rPr lang="en-CA" sz="1800" dirty="0" smtClean="0"/>
              <a:t>Fewer partitioning steps</a:t>
            </a:r>
          </a:p>
          <a:p>
            <a:r>
              <a:rPr lang="en-CA" sz="2400" dirty="0"/>
              <a:t>Limited to star queries</a:t>
            </a:r>
          </a:p>
          <a:p>
            <a:r>
              <a:rPr lang="en-CA" sz="2400" dirty="0"/>
              <a:t>More complex to implement and maintain</a:t>
            </a:r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60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31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1293"/>
            <a:ext cx="7886700" cy="867508"/>
          </a:xfrm>
        </p:spPr>
        <p:txBody>
          <a:bodyPr/>
          <a:lstStyle/>
          <a:p>
            <a:r>
              <a:rPr lang="en-CA" sz="3200" dirty="0"/>
              <a:t>Should these algorithms be implemented in a relational </a:t>
            </a:r>
            <a:r>
              <a:rPr lang="en-CA" sz="3200" dirty="0" smtClean="0"/>
              <a:t>database system?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17605"/>
            <a:ext cx="7886700" cy="4238748"/>
          </a:xfrm>
        </p:spPr>
        <p:txBody>
          <a:bodyPr/>
          <a:lstStyle/>
          <a:p>
            <a:r>
              <a:rPr lang="en-CA" sz="2400" dirty="0" smtClean="0"/>
              <a:t>Hash teams </a:t>
            </a:r>
            <a:r>
              <a:rPr lang="en-CA" sz="2400" b="1" dirty="0" smtClean="0"/>
              <a:t>should not</a:t>
            </a:r>
            <a:r>
              <a:rPr lang="en-CA" sz="2400" dirty="0" smtClean="0"/>
              <a:t> be implemented.</a:t>
            </a:r>
          </a:p>
          <a:p>
            <a:pPr lvl="1"/>
            <a:r>
              <a:rPr lang="en-CA" sz="1800" dirty="0"/>
              <a:t>Too limited in use</a:t>
            </a:r>
          </a:p>
          <a:p>
            <a:pPr lvl="1"/>
            <a:r>
              <a:rPr lang="en-CA" sz="1800" dirty="0"/>
              <a:t>Microsoft removed support for Hash Teams from SQL Server </a:t>
            </a:r>
            <a:r>
              <a:rPr lang="en-CA" sz="1800" dirty="0" smtClean="0"/>
              <a:t>2003</a:t>
            </a:r>
          </a:p>
          <a:p>
            <a:r>
              <a:rPr lang="en-CA" sz="2400" dirty="0" smtClean="0"/>
              <a:t>Generalized Hash Teams </a:t>
            </a:r>
            <a:r>
              <a:rPr lang="en-CA" sz="2400" b="1" dirty="0" smtClean="0"/>
              <a:t>should not </a:t>
            </a:r>
            <a:r>
              <a:rPr lang="en-CA" sz="2400" dirty="0" smtClean="0"/>
              <a:t>be implemented.</a:t>
            </a:r>
          </a:p>
          <a:p>
            <a:pPr lvl="1"/>
            <a:r>
              <a:rPr lang="en-CA" sz="1800" dirty="0" smtClean="0"/>
              <a:t>GHT can be much slower than DHJ</a:t>
            </a:r>
          </a:p>
          <a:p>
            <a:pPr lvl="1"/>
            <a:r>
              <a:rPr lang="en-CA" sz="1800" dirty="0"/>
              <a:t>Mapper makes GHT much more complex to implement and </a:t>
            </a:r>
            <a:r>
              <a:rPr lang="en-CA" sz="1800" dirty="0" smtClean="0"/>
              <a:t>maintain</a:t>
            </a:r>
          </a:p>
          <a:p>
            <a:r>
              <a:rPr lang="en-CA" sz="2400" dirty="0" smtClean="0"/>
              <a:t>SHARP </a:t>
            </a:r>
            <a:r>
              <a:rPr lang="en-CA" sz="2400" b="1" dirty="0" smtClean="0"/>
              <a:t>should</a:t>
            </a:r>
            <a:r>
              <a:rPr lang="en-CA" sz="2400" dirty="0" smtClean="0"/>
              <a:t> be implemented.</a:t>
            </a:r>
          </a:p>
          <a:p>
            <a:pPr lvl="1"/>
            <a:r>
              <a:rPr lang="en-CA" sz="1800" dirty="0"/>
              <a:t>Shows a significant performance advantage</a:t>
            </a:r>
          </a:p>
          <a:p>
            <a:pPr lvl="1"/>
            <a:r>
              <a:rPr lang="en-CA" sz="1800" dirty="0"/>
              <a:t>Star queries are commonly used in data warehousing</a:t>
            </a:r>
          </a:p>
          <a:p>
            <a:endParaRPr lang="en-CA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61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23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Future Work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Experiments with the algorithms on different data sets</a:t>
            </a:r>
          </a:p>
          <a:p>
            <a:r>
              <a:rPr lang="en-CA" sz="2400" dirty="0" smtClean="0"/>
              <a:t>Experiments with larger numbers of relations</a:t>
            </a:r>
          </a:p>
          <a:p>
            <a:r>
              <a:rPr lang="en-CA" sz="2400" dirty="0" smtClean="0"/>
              <a:t>Extend Hash Teams and GHT implementations to support GROUP BY to see if it makes them more useful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62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77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14917" y="1608667"/>
            <a:ext cx="7562850" cy="1516196"/>
          </a:xfrm>
        </p:spPr>
        <p:txBody>
          <a:bodyPr>
            <a:normAutofit/>
          </a:bodyPr>
          <a:lstStyle/>
          <a:p>
            <a:pPr algn="ctr"/>
            <a:r>
              <a:rPr lang="en-CA" sz="3600" dirty="0" smtClean="0"/>
              <a:t>Thank You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pPr/>
              <a:t>63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74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Appendix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pPr/>
              <a:t>64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27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TPC-H </a:t>
            </a:r>
            <a:r>
              <a:rPr lang="en-CA" dirty="0"/>
              <a:t>Relations http://www.tpc.org/tpch/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65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54" y="1423569"/>
            <a:ext cx="4743939" cy="543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Database Terminology III: Join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Joins are used to combine the data in database tables</a:t>
            </a:r>
          </a:p>
          <a:p>
            <a:r>
              <a:rPr lang="en-CA" sz="2400" dirty="0" smtClean="0"/>
              <a:t>Joins are slow</a:t>
            </a:r>
          </a:p>
          <a:p>
            <a:r>
              <a:rPr lang="en-CA" sz="2400" dirty="0" smtClean="0"/>
              <a:t>We want joins to be faster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50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 smtClean="0"/>
              <a:t>Background</a:t>
            </a:r>
            <a:endParaRPr lang="en-CA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50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What Makes Queries Slow?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All the data must be read to give an accurate answer</a:t>
            </a:r>
          </a:p>
          <a:p>
            <a:r>
              <a:rPr lang="en-CA" sz="2400" dirty="0" smtClean="0"/>
              <a:t>Data is usually much larger than what can fit in memory</a:t>
            </a:r>
          </a:p>
          <a:p>
            <a:r>
              <a:rPr lang="en-CA" sz="2400" dirty="0" smtClean="0"/>
              <a:t>Operations such as filtering, ordering, and joins are costly</a:t>
            </a:r>
          </a:p>
          <a:p>
            <a:r>
              <a:rPr lang="en-CA" sz="2400" dirty="0" smtClean="0"/>
              <a:t>A join is especially costly</a:t>
            </a:r>
          </a:p>
          <a:p>
            <a:pPr lvl="1"/>
            <a:r>
              <a:rPr lang="en-CA" sz="1800" dirty="0" smtClean="0"/>
              <a:t>May need to match every row in two tables.  O(n</a:t>
            </a:r>
            <a:r>
              <a:rPr lang="en-CA" sz="1800" baseline="30000" dirty="0" smtClean="0"/>
              <a:t>2</a:t>
            </a:r>
            <a:r>
              <a:rPr lang="en-CA" sz="1800" dirty="0" smtClean="0"/>
              <a:t>)</a:t>
            </a:r>
          </a:p>
          <a:p>
            <a:pPr lvl="1"/>
            <a:r>
              <a:rPr lang="en-CA" sz="1800" dirty="0" smtClean="0"/>
              <a:t>May need to perform many slow disk operations (I/</a:t>
            </a:r>
            <a:r>
              <a:rPr lang="en-CA" sz="1800" dirty="0" err="1" smtClean="0"/>
              <a:t>Os</a:t>
            </a:r>
            <a:r>
              <a:rPr lang="en-CA" sz="18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F5A9-C03D-4400-B0B2-6AD7BC05B38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89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UBC Brand 1">
      <a:dk1>
        <a:srgbClr val="002040"/>
      </a:dk1>
      <a:lt1>
        <a:sysClr val="window" lastClr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heme1" id="{530F77A9-8201-4253-88E8-FE55766621C5}" vid="{E2876B3C-3E4D-4C92-9759-85CEC09EC5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4046</TotalTime>
  <Words>3798</Words>
  <Application>Microsoft Office PowerPoint</Application>
  <PresentationFormat>On-screen Show (4:3)</PresentationFormat>
  <Paragraphs>1907</Paragraphs>
  <Slides>65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Theme1</vt:lpstr>
      <vt:lpstr>PowerPoint Presentation</vt:lpstr>
      <vt:lpstr>PowerPoint Presentation</vt:lpstr>
      <vt:lpstr>Outline</vt:lpstr>
      <vt:lpstr>Motivation</vt:lpstr>
      <vt:lpstr>Database Terminology: Relations (Tables)</vt:lpstr>
      <vt:lpstr>Database Terminology II: SQL</vt:lpstr>
      <vt:lpstr>Database Terminology III: Join</vt:lpstr>
      <vt:lpstr>Background</vt:lpstr>
      <vt:lpstr>What Makes Queries Slow?</vt:lpstr>
      <vt:lpstr>Background: Example Join Query</vt:lpstr>
      <vt:lpstr>Nested Loop Join</vt:lpstr>
      <vt:lpstr>Dynamic Hash Join</vt:lpstr>
      <vt:lpstr>Dynamic Hash Join</vt:lpstr>
      <vt:lpstr>Dynamic Hash Join</vt:lpstr>
      <vt:lpstr>Join Three Tables</vt:lpstr>
      <vt:lpstr>Multi-way Hash Joins</vt:lpstr>
      <vt:lpstr>Hash Teams</vt:lpstr>
      <vt:lpstr>Hash Teams Example</vt:lpstr>
      <vt:lpstr>Partitioning A and B</vt:lpstr>
      <vt:lpstr>Partitioning A and B</vt:lpstr>
      <vt:lpstr>Processing C</vt:lpstr>
      <vt:lpstr>Processing C</vt:lpstr>
      <vt:lpstr>Generalized Hash Teams (GHT)</vt:lpstr>
      <vt:lpstr>GHT Partition Maps</vt:lpstr>
      <vt:lpstr>GHT Example</vt:lpstr>
      <vt:lpstr>GHT Customer Partitions</vt:lpstr>
      <vt:lpstr>Orders Partitions and Bitmap</vt:lpstr>
      <vt:lpstr>Orders Partitions and Bitmap</vt:lpstr>
      <vt:lpstr>Lineitem Partitions with False Drops</vt:lpstr>
      <vt:lpstr>Joining the Partitions</vt:lpstr>
      <vt:lpstr>SHARP</vt:lpstr>
      <vt:lpstr>SHARP Example</vt:lpstr>
      <vt:lpstr>SHARP Example Partitions</vt:lpstr>
      <vt:lpstr>SHARP Example Partitions</vt:lpstr>
      <vt:lpstr>SHARP Example Partitions</vt:lpstr>
      <vt:lpstr>SHARP Partition Combinations</vt:lpstr>
      <vt:lpstr>SHARP Join</vt:lpstr>
      <vt:lpstr>SHARP Join</vt:lpstr>
      <vt:lpstr>Multi-Way Join Summary</vt:lpstr>
      <vt:lpstr>Thesis Questions</vt:lpstr>
      <vt:lpstr>Multi-Way Join Implementation</vt:lpstr>
      <vt:lpstr>Experimental Results</vt:lpstr>
      <vt:lpstr>PostgreSQL Results</vt:lpstr>
      <vt:lpstr>TPC-H Relations</vt:lpstr>
      <vt:lpstr>Hash Teams in PostgreSQL</vt:lpstr>
      <vt:lpstr>Generalized Hash Teams in PostgreSQL</vt:lpstr>
      <vt:lpstr>Generalized Hash Teams in PostgreSQL</vt:lpstr>
      <vt:lpstr>SHARP in PostgreSQL</vt:lpstr>
      <vt:lpstr>Standalone C++ Results</vt:lpstr>
      <vt:lpstr>Standalone C++ Hash Teams</vt:lpstr>
      <vt:lpstr>Standalone C++ Generalized Hash Teams</vt:lpstr>
      <vt:lpstr>GHT Map Memory Not Counted</vt:lpstr>
      <vt:lpstr>GHT at Small Memory Sizes</vt:lpstr>
      <vt:lpstr>GHT and Bitmap Size</vt:lpstr>
      <vt:lpstr>Standalone C++ SHARP</vt:lpstr>
      <vt:lpstr>Conclusions</vt:lpstr>
      <vt:lpstr>Thesis Questions</vt:lpstr>
      <vt:lpstr>Does Hash Teams provide an advantage over DHJ?</vt:lpstr>
      <vt:lpstr>Does Generalized Hash Teams provide an advantage over DHJ? </vt:lpstr>
      <vt:lpstr>Does SHARP provide an advantage over DHJ? </vt:lpstr>
      <vt:lpstr>Should these algorithms be implemented in a relational database system?</vt:lpstr>
      <vt:lpstr>Future Work</vt:lpstr>
      <vt:lpstr>PowerPoint Presentation</vt:lpstr>
      <vt:lpstr>Appendix</vt:lpstr>
      <vt:lpstr>TPC-H Relations http://www.tpc.org/tpch/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Multi-Way Hash Join Effectiveness</dc:title>
  <dc:creator>Michael Henderson</dc:creator>
  <cp:lastModifiedBy>Ramon Lawrence</cp:lastModifiedBy>
  <cp:revision>181</cp:revision>
  <dcterms:created xsi:type="dcterms:W3CDTF">2013-06-19T15:15:52Z</dcterms:created>
  <dcterms:modified xsi:type="dcterms:W3CDTF">2013-06-29T16:52:43Z</dcterms:modified>
</cp:coreProperties>
</file>