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D77C233-B24E-40CD-86E2-699EC5313FEB}">
  <a:tblStyle styleId="{5D77C233-B24E-40CD-86E2-699EC5313F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7f118a79_2_27:notes"/>
          <p:cNvSpPr/>
          <p:nvPr>
            <p:ph idx="2" type="sldImg"/>
          </p:nvPr>
        </p:nvSpPr>
        <p:spPr>
          <a:xfrm>
            <a:off x="399947" y="686112"/>
            <a:ext cx="605965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547f118a79_2_2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0" name="Google Shape;80;g547f118a79_2_27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a9dd0bf6_0_52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54a9dd0bf6_0_52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54a9dd0bf6_0_5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47f118a79_0_311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547f118a79_0_311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547f118a79_0_31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47f118a79_0_319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g547f118a79_0_319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547f118a79_0_31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a9dd0bf6_0_152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g54a9dd0bf6_0_152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g54a9dd0bf6_0_15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47f118a79_0_327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547f118a79_0_327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g547f118a79_0_32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0c8399324_0_30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50c8399324_0_30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50c8399324_0_3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7f118a79_0_335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g547f118a79_0_335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g547f118a79_0_33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Close to theoretical increase of 37%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 memory and same speed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Same amount of memory and faster</a:t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0c8399324_0_72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g50c8399324_0_72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g50c8399324_0_7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47f118a79_0_343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g547f118a79_0_343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g547f118a79_0_34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Reduces buffers to 2 useful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More </a:t>
            </a:r>
            <a:r>
              <a:rPr lang="en" sz="1400"/>
              <a:t>efficient</a:t>
            </a:r>
            <a:r>
              <a:rPr lang="en" sz="1400"/>
              <a:t> for same amount of memory</a:t>
            </a: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47f118a79_0_351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g547f118a79_0_351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g547f118a79_0_35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7f118a79_2_74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  <p:sp>
        <p:nvSpPr>
          <p:cNvPr id="87" name="Google Shape;87;g547f118a79_2_74:notes"/>
          <p:cNvSpPr/>
          <p:nvPr>
            <p:ph idx="2" type="sldImg"/>
          </p:nvPr>
        </p:nvSpPr>
        <p:spPr>
          <a:xfrm>
            <a:off x="474355" y="118510"/>
            <a:ext cx="605965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547f118a79_2_74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7f118a79_2_8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547f118a79_2_80:notes"/>
          <p:cNvSpPr/>
          <p:nvPr>
            <p:ph idx="2" type="sldImg"/>
          </p:nvPr>
        </p:nvSpPr>
        <p:spPr>
          <a:xfrm>
            <a:off x="399947" y="686112"/>
            <a:ext cx="605965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47f118a79_0_269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547f118a79_0_269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547f118a79_0_26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7f118a79_0_277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547f118a79_0_277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g547f118a79_0_27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7f118a79_0_303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547f118a79_0_303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g547f118a79_0_30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8kb is 8192 characters about 1300 words. 2 pages single spaced.  2GB is 3.5 million pages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7f118a79_0_285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547f118a79_0_285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547f118a79_0_28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47f118a79_0_293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547f118a79_0_293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547f118a79_0_29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0c8399324_0_108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50c8399324_0_108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50c8399324_0_108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Need 3 buffers. Need to take things from both group A and B and put them in the output</a:t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a9dd0bf6_0_0:notes"/>
          <p:cNvSpPr txBox="1"/>
          <p:nvPr>
            <p:ph idx="12" type="sldNum"/>
          </p:nvPr>
        </p:nvSpPr>
        <p:spPr>
          <a:xfrm>
            <a:off x="3884612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54a9dd0bf6_0_0:notes"/>
          <p:cNvSpPr/>
          <p:nvPr>
            <p:ph idx="2" type="sldImg"/>
          </p:nvPr>
        </p:nvSpPr>
        <p:spPr>
          <a:xfrm>
            <a:off x="399947" y="686112"/>
            <a:ext cx="605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54a9dd0bf6_0_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5_Hover_Aerials_Okanagan_6389-6.JPG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4b282c2015.png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3400"/>
              <a:buNone/>
              <a:defRPr b="1" i="0" sz="3400" cap="none">
                <a:solidFill>
                  <a:srgbClr val="002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B2A0C7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002040"/>
              </a:buClr>
              <a:buSzPts val="1800"/>
              <a:buNone/>
              <a:defRPr b="0" i="0" sz="1800">
                <a:solidFill>
                  <a:srgbClr val="002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Char char="•"/>
              <a:defRPr b="0" i="0" sz="900"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B2A0C7"/>
              </a:buClr>
              <a:buSzPts val="900"/>
              <a:buChar char="▪"/>
              <a:defRPr b="0" i="0" sz="900"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FFC000"/>
              </a:buClr>
              <a:buSzPts val="900"/>
              <a:buChar char="–"/>
              <a:defRPr b="0" i="0" sz="900"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 b="0" i="0" sz="9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89000"/>
              </a:lnSpc>
              <a:spcBef>
                <a:spcPts val="200"/>
              </a:spcBef>
              <a:spcAft>
                <a:spcPts val="0"/>
              </a:spcAft>
              <a:buClr>
                <a:srgbClr val="0C2344"/>
              </a:buClr>
              <a:buSzPts val="1000"/>
              <a:buNone/>
              <a:defRPr b="1" i="0" sz="1000" cap="none">
                <a:solidFill>
                  <a:srgbClr val="0C2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Char char="•"/>
              <a:defRPr b="0" i="0" sz="900"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B2A0C7"/>
              </a:buClr>
              <a:buSzPts val="900"/>
              <a:buChar char="▪"/>
              <a:defRPr b="0" i="0" sz="900"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89000"/>
              </a:lnSpc>
              <a:spcBef>
                <a:spcPts val="180"/>
              </a:spcBef>
              <a:spcAft>
                <a:spcPts val="0"/>
              </a:spcAft>
              <a:buClr>
                <a:srgbClr val="FFC000"/>
              </a:buClr>
              <a:buSzPts val="900"/>
              <a:buChar char="–"/>
              <a:defRPr b="0" i="0" sz="900"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 b="0" i="0" sz="9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76200" y="0"/>
            <a:ext cx="8991599" cy="819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76200" y="876560"/>
            <a:ext cx="9017925" cy="420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  <a:defRPr/>
            </a:lvl1pPr>
            <a:lvl2pPr indent="-355600" lvl="1" marL="91440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1800"/>
              <a:buChar char="▪"/>
              <a:defRPr>
                <a:solidFill>
                  <a:srgbClr val="FFC000"/>
                </a:solidFill>
              </a:defRPr>
            </a:lvl3pPr>
            <a:lvl4pPr indent="-342900" lvl="3" marL="18288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C5D8F1"/>
              </a:buClr>
              <a:buSzPts val="1800"/>
              <a:buChar char="–"/>
              <a:defRPr>
                <a:solidFill>
                  <a:srgbClr val="C5D8F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white bg)" showMasterSp="0">
  <p:cSld name="Title and Content (white bg)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76200" y="0"/>
            <a:ext cx="8991599" cy="819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3200"/>
              <a:buFont typeface="Calibri"/>
              <a:buNone/>
              <a:defRPr sz="3200">
                <a:solidFill>
                  <a:srgbClr val="0020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38" y="819150"/>
            <a:ext cx="9031287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rgbClr val="002040"/>
              </a:buClr>
              <a:buSzPts val="2400"/>
              <a:buFont typeface="Noto Sans Symbols"/>
              <a:buChar char="●"/>
              <a:defRPr>
                <a:solidFill>
                  <a:srgbClr val="002040"/>
                </a:solidFill>
              </a:defRPr>
            </a:lvl1pPr>
            <a:lvl2pPr indent="-355600" lvl="1" marL="91440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002040"/>
              </a:buClr>
              <a:buSzPts val="2000"/>
              <a:buChar char="•"/>
              <a:defRPr>
                <a:solidFill>
                  <a:srgbClr val="002040"/>
                </a:solidFill>
              </a:defRPr>
            </a:lvl2pPr>
            <a:lvl3pPr indent="-342900" lvl="2" marL="13716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002040"/>
              </a:buClr>
              <a:buSzPts val="1800"/>
              <a:buChar char="▪"/>
              <a:defRPr>
                <a:solidFill>
                  <a:srgbClr val="002040"/>
                </a:solidFill>
              </a:defRPr>
            </a:lvl3pPr>
            <a:lvl4pPr indent="-342900" lvl="3" marL="182880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002040"/>
              </a:buClr>
              <a:buSzPts val="1800"/>
              <a:buChar char="–"/>
              <a:defRPr>
                <a:solidFill>
                  <a:srgbClr val="002040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s4b282c2015.png" id="70" name="Google Shape;7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4531" y="220356"/>
            <a:ext cx="363537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6"/>
          <p:cNvCxnSpPr/>
          <p:nvPr/>
        </p:nvCxnSpPr>
        <p:spPr>
          <a:xfrm>
            <a:off x="62838" y="832567"/>
            <a:ext cx="9031287" cy="0"/>
          </a:xfrm>
          <a:prstGeom prst="straightConnector1">
            <a:avLst/>
          </a:prstGeom>
          <a:noFill/>
          <a:ln cap="flat" cmpd="thinThick" w="47625">
            <a:solidFill>
              <a:srgbClr val="0020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6"/>
          <p:cNvSpPr txBox="1"/>
          <p:nvPr/>
        </p:nvSpPr>
        <p:spPr>
          <a:xfrm flipH="1">
            <a:off x="8783528" y="4823277"/>
            <a:ext cx="30480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2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2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81969092_65874fd6f2_o.jpg"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BC_2016_Signature_Wide_282.png"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204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38" y="895350"/>
            <a:ext cx="9031287" cy="4277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89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B2A0C7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B2A0C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9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" name="Google Shape;52;p13"/>
          <p:cNvCxnSpPr/>
          <p:nvPr/>
        </p:nvCxnSpPr>
        <p:spPr>
          <a:xfrm>
            <a:off x="62838" y="832567"/>
            <a:ext cx="9031287" cy="0"/>
          </a:xfrm>
          <a:prstGeom prst="straightConnector1">
            <a:avLst/>
          </a:prstGeom>
          <a:noFill/>
          <a:ln cap="flat" cmpd="thinThick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3"/>
          <p:cNvSpPr txBox="1"/>
          <p:nvPr>
            <p:ph type="title"/>
          </p:nvPr>
        </p:nvSpPr>
        <p:spPr>
          <a:xfrm>
            <a:off x="66504" y="2020"/>
            <a:ext cx="9027621" cy="776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3"/>
          <p:cNvSpPr txBox="1"/>
          <p:nvPr/>
        </p:nvSpPr>
        <p:spPr>
          <a:xfrm flipH="1">
            <a:off x="8752762" y="4823277"/>
            <a:ext cx="30480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4_logo_only_reverse.png"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37492" y="160738"/>
            <a:ext cx="407987" cy="514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96200" y="1362650"/>
            <a:ext cx="59694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600">
                <a:solidFill>
                  <a:schemeClr val="dk1"/>
                </a:solidFill>
              </a:rPr>
              <a:t>Faster Sorting for Flash Memory Embedded Devices</a:t>
            </a:r>
            <a:endParaRPr sz="3600"/>
          </a:p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313650" y="2571750"/>
            <a:ext cx="54303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1800"/>
              <a:buNone/>
            </a:pPr>
            <a:r>
              <a:rPr lang="en"/>
              <a:t>James Riley Jackson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1800"/>
              <a:buNone/>
            </a:pPr>
            <a:r>
              <a:rPr lang="en"/>
              <a:t>Undergraduate Honours Thesis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1800"/>
              <a:buNone/>
            </a:pPr>
            <a:r>
              <a:rPr lang="en"/>
              <a:t>Supervisor - Dr. Ramon Lawrence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40"/>
              </a:buClr>
              <a:buSzPts val="1800"/>
              <a:buNone/>
            </a:pPr>
            <a:r>
              <a:rPr lang="en"/>
              <a:t>Faculty - Computer Science</a:t>
            </a:r>
            <a:endParaRPr/>
          </a:p>
        </p:txBody>
      </p:sp>
      <p:sp>
        <p:nvSpPr>
          <p:cNvPr id="84" name="Google Shape;84;p18"/>
          <p:cNvSpPr txBox="1"/>
          <p:nvPr>
            <p:ph idx="3" type="body"/>
          </p:nvPr>
        </p:nvSpPr>
        <p:spPr>
          <a:xfrm>
            <a:off x="365760" y="3507854"/>
            <a:ext cx="5430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C2344"/>
              </a:buClr>
              <a:buSzPts val="1000"/>
              <a:buNone/>
            </a:pPr>
            <a:r>
              <a:rPr lang="en"/>
              <a:t>  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01088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External Merge Sort Buffers</a:t>
            </a:r>
            <a:endParaRPr/>
          </a:p>
        </p:txBody>
      </p:sp>
      <p:cxnSp>
        <p:nvCxnSpPr>
          <p:cNvPr id="194" name="Google Shape;194;p27"/>
          <p:cNvCxnSpPr/>
          <p:nvPr/>
        </p:nvCxnSpPr>
        <p:spPr>
          <a:xfrm>
            <a:off x="4484175" y="905350"/>
            <a:ext cx="27600" cy="40944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95" name="Google Shape;195;p27"/>
          <p:cNvGraphicFramePr/>
          <p:nvPr/>
        </p:nvGraphicFramePr>
        <p:xfrm>
          <a:off x="1108325" y="16497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" name="Google Shape;196;p27"/>
          <p:cNvGraphicFramePr/>
          <p:nvPr/>
        </p:nvGraphicFramePr>
        <p:xfrm>
          <a:off x="1108325" y="36138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Google Shape;197;p27"/>
          <p:cNvGraphicFramePr/>
          <p:nvPr/>
        </p:nvGraphicFramePr>
        <p:xfrm>
          <a:off x="2949625" y="24443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98" name="Google Shape;198;p27"/>
          <p:cNvCxnSpPr/>
          <p:nvPr/>
        </p:nvCxnSpPr>
        <p:spPr>
          <a:xfrm>
            <a:off x="1169850" y="1657750"/>
            <a:ext cx="303000" cy="4590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1149025" y="3636000"/>
            <a:ext cx="291600" cy="395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7"/>
          <p:cNvCxnSpPr/>
          <p:nvPr/>
        </p:nvCxnSpPr>
        <p:spPr>
          <a:xfrm>
            <a:off x="1665150" y="1850175"/>
            <a:ext cx="1161900" cy="813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7"/>
          <p:cNvCxnSpPr/>
          <p:nvPr/>
        </p:nvCxnSpPr>
        <p:spPr>
          <a:xfrm flipH="1" rot="10800000">
            <a:off x="1732100" y="3177900"/>
            <a:ext cx="1166100" cy="708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7"/>
          <p:cNvCxnSpPr/>
          <p:nvPr/>
        </p:nvCxnSpPr>
        <p:spPr>
          <a:xfrm>
            <a:off x="494800" y="2934325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7"/>
          <p:cNvCxnSpPr/>
          <p:nvPr/>
        </p:nvCxnSpPr>
        <p:spPr>
          <a:xfrm>
            <a:off x="494800" y="4348763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7"/>
          <p:cNvSpPr txBox="1"/>
          <p:nvPr/>
        </p:nvSpPr>
        <p:spPr>
          <a:xfrm>
            <a:off x="2565450" y="2007200"/>
            <a:ext cx="1513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 Buffer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>
            <a:off x="2361400" y="410378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1193375" y="2155613"/>
            <a:ext cx="257100" cy="419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07" name="Google Shape;207;p27"/>
          <p:cNvGraphicFramePr/>
          <p:nvPr/>
        </p:nvGraphicFramePr>
        <p:xfrm>
          <a:off x="5530225" y="1462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Google Shape;208;p27"/>
          <p:cNvGraphicFramePr/>
          <p:nvPr/>
        </p:nvGraphicFramePr>
        <p:xfrm>
          <a:off x="5530225" y="34264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Google Shape;209;p27"/>
          <p:cNvGraphicFramePr/>
          <p:nvPr/>
        </p:nvGraphicFramePr>
        <p:xfrm>
          <a:off x="7387450" y="25530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210" name="Google Shape;210;p27"/>
          <p:cNvCxnSpPr/>
          <p:nvPr/>
        </p:nvCxnSpPr>
        <p:spPr>
          <a:xfrm>
            <a:off x="5591750" y="1470325"/>
            <a:ext cx="229200" cy="458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7"/>
          <p:cNvCxnSpPr/>
          <p:nvPr/>
        </p:nvCxnSpPr>
        <p:spPr>
          <a:xfrm>
            <a:off x="5560550" y="3490200"/>
            <a:ext cx="291600" cy="395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7"/>
          <p:cNvCxnSpPr/>
          <p:nvPr/>
        </p:nvCxnSpPr>
        <p:spPr>
          <a:xfrm>
            <a:off x="4916700" y="2746900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7"/>
          <p:cNvCxnSpPr/>
          <p:nvPr/>
        </p:nvCxnSpPr>
        <p:spPr>
          <a:xfrm>
            <a:off x="4916700" y="416133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7"/>
          <p:cNvSpPr txBox="1"/>
          <p:nvPr/>
        </p:nvSpPr>
        <p:spPr>
          <a:xfrm>
            <a:off x="7003275" y="2115850"/>
            <a:ext cx="1513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 Buffer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215" name="Google Shape;215;p27"/>
          <p:cNvCxnSpPr/>
          <p:nvPr/>
        </p:nvCxnSpPr>
        <p:spPr>
          <a:xfrm>
            <a:off x="6724750" y="2740463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7"/>
          <p:cNvCxnSpPr/>
          <p:nvPr/>
        </p:nvCxnSpPr>
        <p:spPr>
          <a:xfrm>
            <a:off x="5615275" y="1968188"/>
            <a:ext cx="229200" cy="458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7"/>
          <p:cNvCxnSpPr/>
          <p:nvPr/>
        </p:nvCxnSpPr>
        <p:spPr>
          <a:xfrm flipH="1" rot="10800000">
            <a:off x="3469525" y="3167350"/>
            <a:ext cx="828900" cy="105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27"/>
          <p:cNvSpPr txBox="1"/>
          <p:nvPr/>
        </p:nvSpPr>
        <p:spPr>
          <a:xfrm>
            <a:off x="3469525" y="2501163"/>
            <a:ext cx="780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WRITE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8060350" y="964175"/>
            <a:ext cx="887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Output: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1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2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3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2463925" y="1084600"/>
            <a:ext cx="18345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 buffer is full, write it to output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0" y="880525"/>
            <a:ext cx="25656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M:3</a:t>
            </a:r>
            <a:endParaRPr b="1" i="1" sz="1800">
              <a:solidFill>
                <a:srgbClr val="14FD3A"/>
              </a:solidFill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Records Per Block:3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No Buffer Sort Contribution</a:t>
            </a:r>
            <a:endParaRPr/>
          </a:p>
        </p:txBody>
      </p:sp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76200" y="876557"/>
            <a:ext cx="90180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No buffer sort </a:t>
            </a:r>
            <a:r>
              <a:rPr lang="en"/>
              <a:t>external merge sort without a dedicated output buffer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Reduces the minimum number of buffered blocks required from 3 to 2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Reduces number of reads and writes by increasing number of in memory swaps</a:t>
            </a:r>
            <a:endParaRPr/>
          </a:p>
          <a:p>
            <a:pPr indent="0" lvl="0" marL="89999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899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9999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89999" rtl="0" algn="l">
              <a:spcBef>
                <a:spcPts val="100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89999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 "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76200" y="2571750"/>
            <a:ext cx="44340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External Merge Sort</a:t>
            </a:r>
            <a:endParaRPr b="1" i="1">
              <a:solidFill>
                <a:srgbClr val="14FD3A"/>
              </a:solidFill>
            </a:endParaRPr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Requires buffer size 3 blocks</a:t>
            </a:r>
            <a:endParaRPr b="1" i="1">
              <a:solidFill>
                <a:srgbClr val="14FD3A"/>
              </a:solidFill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Buffers M-1 blocks into memory  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Creates M-1 sublists per run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Performs log</a:t>
            </a:r>
            <a:r>
              <a:rPr baseline="-25000" lang="en"/>
              <a:t>m-1</a:t>
            </a:r>
            <a:r>
              <a:rPr lang="en"/>
              <a:t> </a:t>
            </a:r>
            <a:r>
              <a:rPr lang="en"/>
              <a:t>(runs)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Requires less swaps in RAM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4572000" y="2571750"/>
            <a:ext cx="45720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No Output Buffer Sort</a:t>
            </a:r>
            <a:endParaRPr b="1" i="1">
              <a:solidFill>
                <a:srgbClr val="14FD3A"/>
              </a:solidFill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 sz="2000">
                <a:solidFill>
                  <a:srgbClr val="FFFF00"/>
                </a:solidFill>
              </a:rPr>
              <a:t>Requires buffer size </a:t>
            </a:r>
            <a:r>
              <a:rPr lang="en"/>
              <a:t>2</a:t>
            </a:r>
            <a:r>
              <a:rPr lang="en" sz="2000">
                <a:solidFill>
                  <a:srgbClr val="FFFF00"/>
                </a:solidFill>
              </a:rPr>
              <a:t> blocks</a:t>
            </a:r>
            <a:endParaRPr b="1" i="1">
              <a:solidFill>
                <a:srgbClr val="14FD3A"/>
              </a:solidFill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Buffers M blocks into memory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Creates M sublists per runs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Performs log</a:t>
            </a:r>
            <a:r>
              <a:rPr baseline="-25000" lang="en"/>
              <a:t>m</a:t>
            </a:r>
            <a:r>
              <a:rPr lang="en"/>
              <a:t> (runs)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Requires more swaps in RAM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No Buffer Sort Implementation</a:t>
            </a:r>
            <a:endParaRPr/>
          </a:p>
        </p:txBody>
      </p:sp>
      <p:graphicFrame>
        <p:nvGraphicFramePr>
          <p:cNvPr id="237" name="Google Shape;237;p29"/>
          <p:cNvGraphicFramePr/>
          <p:nvPr/>
        </p:nvGraphicFramePr>
        <p:xfrm>
          <a:off x="2100950" y="3444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8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8" name="Google Shape;238;p29"/>
          <p:cNvGraphicFramePr/>
          <p:nvPr/>
        </p:nvGraphicFramePr>
        <p:xfrm>
          <a:off x="3401788" y="3444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2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4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9" name="Google Shape;239;p29"/>
          <p:cNvGraphicFramePr/>
          <p:nvPr/>
        </p:nvGraphicFramePr>
        <p:xfrm>
          <a:off x="6111125" y="344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1</a:t>
                      </a:r>
                      <a:endParaRPr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2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8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0" name="Google Shape;240;p29"/>
          <p:cNvGraphicFramePr/>
          <p:nvPr/>
        </p:nvGraphicFramePr>
        <p:xfrm>
          <a:off x="7327200" y="344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4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241" name="Google Shape;241;p29"/>
          <p:cNvCxnSpPr/>
          <p:nvPr/>
        </p:nvCxnSpPr>
        <p:spPr>
          <a:xfrm>
            <a:off x="1507375" y="3636938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29"/>
          <p:cNvCxnSpPr/>
          <p:nvPr/>
        </p:nvCxnSpPr>
        <p:spPr>
          <a:xfrm>
            <a:off x="5478550" y="43666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29"/>
          <p:cNvCxnSpPr/>
          <p:nvPr/>
        </p:nvCxnSpPr>
        <p:spPr>
          <a:xfrm>
            <a:off x="6815075" y="40453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9"/>
          <p:cNvCxnSpPr/>
          <p:nvPr/>
        </p:nvCxnSpPr>
        <p:spPr>
          <a:xfrm>
            <a:off x="6815063" y="43975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9"/>
          <p:cNvCxnSpPr/>
          <p:nvPr/>
        </p:nvCxnSpPr>
        <p:spPr>
          <a:xfrm>
            <a:off x="2823063" y="3636938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63000" y="861750"/>
            <a:ext cx="9018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Output buffer</a:t>
            </a:r>
            <a:r>
              <a:rPr lang="en"/>
              <a:t> swaps its records with the sorted output as records are added 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Needs to keep track of its records in other blocks 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Temporarily swaps result records out when next output block needs to be read</a:t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/>
          </a:p>
        </p:txBody>
      </p:sp>
      <p:cxnSp>
        <p:nvCxnSpPr>
          <p:cNvPr id="247" name="Google Shape;247;p29"/>
          <p:cNvCxnSpPr/>
          <p:nvPr/>
        </p:nvCxnSpPr>
        <p:spPr>
          <a:xfrm>
            <a:off x="4852500" y="2708225"/>
            <a:ext cx="0" cy="23238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9"/>
          <p:cNvSpPr txBox="1"/>
          <p:nvPr/>
        </p:nvSpPr>
        <p:spPr>
          <a:xfrm>
            <a:off x="2282875" y="2438525"/>
            <a:ext cx="10434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5888525" y="2370625"/>
            <a:ext cx="2304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After 2 Swaps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>
            <a:off x="1507375" y="3260863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29"/>
          <p:cNvCxnSpPr/>
          <p:nvPr/>
        </p:nvCxnSpPr>
        <p:spPr>
          <a:xfrm>
            <a:off x="5478550" y="40453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9"/>
          <p:cNvCxnSpPr/>
          <p:nvPr/>
        </p:nvCxnSpPr>
        <p:spPr>
          <a:xfrm>
            <a:off x="2823075" y="3302263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9"/>
          <p:cNvSpPr txBox="1"/>
          <p:nvPr/>
        </p:nvSpPr>
        <p:spPr>
          <a:xfrm>
            <a:off x="1972052" y="2868025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</a:t>
            </a:r>
            <a:r>
              <a:rPr lang="en">
                <a:solidFill>
                  <a:srgbClr val="FFFF00"/>
                </a:solidFill>
              </a:rPr>
              <a:t>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3241977" y="2868025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5912952" y="2821700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7129027" y="2821700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63000" y="2406900"/>
            <a:ext cx="13806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M:2</a:t>
            </a:r>
            <a:endParaRPr b="1" i="1" sz="1800">
              <a:solidFill>
                <a:srgbClr val="14FD3A"/>
              </a:solidFill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Records Per Block:4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No Buffer Sort Implementation</a:t>
            </a:r>
            <a:endParaRPr/>
          </a:p>
        </p:txBody>
      </p:sp>
      <p:graphicFrame>
        <p:nvGraphicFramePr>
          <p:cNvPr id="264" name="Google Shape;264;p30"/>
          <p:cNvGraphicFramePr/>
          <p:nvPr/>
        </p:nvGraphicFramePr>
        <p:xfrm>
          <a:off x="963375" y="402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1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8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30"/>
          <p:cNvSpPr txBox="1"/>
          <p:nvPr/>
        </p:nvSpPr>
        <p:spPr>
          <a:xfrm>
            <a:off x="827075" y="3447650"/>
            <a:ext cx="919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66" name="Google Shape;266;p30"/>
          <p:cNvGraphicFramePr/>
          <p:nvPr/>
        </p:nvGraphicFramePr>
        <p:xfrm>
          <a:off x="2196300" y="402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2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3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9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10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67" name="Google Shape;267;p30"/>
          <p:cNvSpPr txBox="1"/>
          <p:nvPr/>
        </p:nvSpPr>
        <p:spPr>
          <a:xfrm>
            <a:off x="2067400" y="3550700"/>
            <a:ext cx="919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68" name="Google Shape;268;p30"/>
          <p:cNvGraphicFramePr/>
          <p:nvPr/>
        </p:nvGraphicFramePr>
        <p:xfrm>
          <a:off x="3375213" y="402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4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5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11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12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69" name="Google Shape;269;p30"/>
          <p:cNvSpPr txBox="1"/>
          <p:nvPr/>
        </p:nvSpPr>
        <p:spPr>
          <a:xfrm>
            <a:off x="3233675" y="3550700"/>
            <a:ext cx="919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2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70" name="Google Shape;270;p30"/>
          <p:cNvGraphicFramePr/>
          <p:nvPr/>
        </p:nvGraphicFramePr>
        <p:xfrm>
          <a:off x="5565950" y="392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1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2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55CC"/>
                          </a:solidFill>
                        </a:rPr>
                        <a:t>3</a:t>
                      </a:r>
                      <a:endParaRPr>
                        <a:solidFill>
                          <a:srgbClr val="1155C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4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71" name="Google Shape;271;p30"/>
          <p:cNvSpPr txBox="1"/>
          <p:nvPr/>
        </p:nvSpPr>
        <p:spPr>
          <a:xfrm>
            <a:off x="5429650" y="3344598"/>
            <a:ext cx="919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72" name="Google Shape;272;p30"/>
          <p:cNvGraphicFramePr/>
          <p:nvPr/>
        </p:nvGraphicFramePr>
        <p:xfrm>
          <a:off x="6798875" y="392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5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5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20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5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10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73" name="Google Shape;273;p30"/>
          <p:cNvSpPr txBox="1"/>
          <p:nvPr/>
        </p:nvSpPr>
        <p:spPr>
          <a:xfrm>
            <a:off x="6669975" y="3418095"/>
            <a:ext cx="919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74" name="Google Shape;274;p30"/>
          <p:cNvGraphicFramePr/>
          <p:nvPr/>
        </p:nvGraphicFramePr>
        <p:xfrm>
          <a:off x="7977788" y="392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8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5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11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5200C"/>
                          </a:solidFill>
                        </a:rPr>
                        <a:t>12</a:t>
                      </a:r>
                      <a:endParaRPr>
                        <a:solidFill>
                          <a:srgbClr val="85200C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30"/>
          <p:cNvSpPr txBox="1"/>
          <p:nvPr/>
        </p:nvSpPr>
        <p:spPr>
          <a:xfrm>
            <a:off x="7836250" y="3418096"/>
            <a:ext cx="919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2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276" name="Google Shape;276;p30"/>
          <p:cNvGraphicFramePr/>
          <p:nvPr/>
        </p:nvGraphicFramePr>
        <p:xfrm>
          <a:off x="1535313" y="185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Google Shape;277;p30"/>
          <p:cNvGraphicFramePr/>
          <p:nvPr/>
        </p:nvGraphicFramePr>
        <p:xfrm>
          <a:off x="2768238" y="185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2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8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Google Shape;278;p30"/>
          <p:cNvGraphicFramePr/>
          <p:nvPr/>
        </p:nvGraphicFramePr>
        <p:xfrm>
          <a:off x="3947150" y="185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4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Google Shape;279;p30"/>
          <p:cNvGraphicFramePr/>
          <p:nvPr/>
        </p:nvGraphicFramePr>
        <p:xfrm>
          <a:off x="5596938" y="185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2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4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" name="Google Shape;280;p30"/>
          <p:cNvGraphicFramePr/>
          <p:nvPr/>
        </p:nvGraphicFramePr>
        <p:xfrm>
          <a:off x="6829863" y="185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8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1" name="Google Shape;281;p30"/>
          <p:cNvGraphicFramePr/>
          <p:nvPr/>
        </p:nvGraphicFramePr>
        <p:xfrm>
          <a:off x="8008775" y="185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6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7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82" name="Google Shape;282;p30"/>
          <p:cNvSpPr txBox="1"/>
          <p:nvPr/>
        </p:nvSpPr>
        <p:spPr>
          <a:xfrm>
            <a:off x="1337138" y="1273538"/>
            <a:ext cx="919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2639338" y="1449963"/>
            <a:ext cx="919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3842638" y="1449963"/>
            <a:ext cx="919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2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5428388" y="1251238"/>
            <a:ext cx="9192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6668713" y="1416713"/>
            <a:ext cx="919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7810613" y="1416713"/>
            <a:ext cx="919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2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288" name="Google Shape;288;p30"/>
          <p:cNvCxnSpPr/>
          <p:nvPr/>
        </p:nvCxnSpPr>
        <p:spPr>
          <a:xfrm flipH="1" rot="10800000">
            <a:off x="281225" y="2967700"/>
            <a:ext cx="8747400" cy="22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511875" y="4141238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0"/>
          <p:cNvCxnSpPr/>
          <p:nvPr/>
        </p:nvCxnSpPr>
        <p:spPr>
          <a:xfrm>
            <a:off x="1746275" y="4141238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2923725" y="4141238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4978150" y="5041788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30"/>
          <p:cNvCxnSpPr/>
          <p:nvPr/>
        </p:nvCxnSpPr>
        <p:spPr>
          <a:xfrm>
            <a:off x="4978150" y="4812613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30"/>
          <p:cNvCxnSpPr/>
          <p:nvPr/>
        </p:nvCxnSpPr>
        <p:spPr>
          <a:xfrm>
            <a:off x="6218088" y="4566363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30"/>
          <p:cNvCxnSpPr/>
          <p:nvPr/>
        </p:nvCxnSpPr>
        <p:spPr>
          <a:xfrm>
            <a:off x="7461025" y="4301313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66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30"/>
          <p:cNvCxnSpPr/>
          <p:nvPr/>
        </p:nvCxnSpPr>
        <p:spPr>
          <a:xfrm>
            <a:off x="6218075" y="4301313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30"/>
          <p:cNvCxnSpPr/>
          <p:nvPr/>
        </p:nvCxnSpPr>
        <p:spPr>
          <a:xfrm>
            <a:off x="7461025" y="3995163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30"/>
          <p:cNvCxnSpPr/>
          <p:nvPr/>
        </p:nvCxnSpPr>
        <p:spPr>
          <a:xfrm>
            <a:off x="5065338" y="2686100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0"/>
          <p:cNvCxnSpPr/>
          <p:nvPr/>
        </p:nvCxnSpPr>
        <p:spPr>
          <a:xfrm>
            <a:off x="6312650" y="2686100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0"/>
          <p:cNvCxnSpPr/>
          <p:nvPr/>
        </p:nvCxnSpPr>
        <p:spPr>
          <a:xfrm>
            <a:off x="7454988" y="2219850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2256325" y="1976300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0"/>
          <p:cNvCxnSpPr/>
          <p:nvPr/>
        </p:nvCxnSpPr>
        <p:spPr>
          <a:xfrm>
            <a:off x="3393375" y="1976300"/>
            <a:ext cx="45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76205" y="923650"/>
            <a:ext cx="30129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External Merge Sort</a:t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sp>
        <p:nvSpPr>
          <p:cNvPr id="304" name="Google Shape;304;p30"/>
          <p:cNvSpPr txBox="1"/>
          <p:nvPr>
            <p:ph idx="1" type="body"/>
          </p:nvPr>
        </p:nvSpPr>
        <p:spPr>
          <a:xfrm>
            <a:off x="76200" y="3040113"/>
            <a:ext cx="21273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NoOutput Sort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-58050" y="1543400"/>
            <a:ext cx="14715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M:3</a:t>
            </a:r>
            <a:endParaRPr b="1" i="1" sz="1800">
              <a:solidFill>
                <a:srgbClr val="14FD3A"/>
              </a:solidFill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Records Per Block:4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Implementation Challenges</a:t>
            </a:r>
            <a:endParaRPr/>
          </a:p>
        </p:txBody>
      </p:sp>
      <p:sp>
        <p:nvSpPr>
          <p:cNvPr id="312" name="Google Shape;312;p31"/>
          <p:cNvSpPr txBox="1"/>
          <p:nvPr>
            <p:ph idx="1" type="body"/>
          </p:nvPr>
        </p:nvSpPr>
        <p:spPr>
          <a:xfrm>
            <a:off x="76200" y="876550"/>
            <a:ext cx="90180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Lots of pointers</a:t>
            </a:r>
            <a:r>
              <a:rPr lang="en"/>
              <a:t> to track</a:t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Several unique cases</a:t>
            </a:r>
            <a:r>
              <a:rPr lang="en"/>
              <a:t> which requires specific strategies and code to handle</a:t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graphicFrame>
        <p:nvGraphicFramePr>
          <p:cNvPr id="313" name="Google Shape;313;p31"/>
          <p:cNvGraphicFramePr/>
          <p:nvPr/>
        </p:nvGraphicFramePr>
        <p:xfrm>
          <a:off x="1868938" y="341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2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Google Shape;314;p31"/>
          <p:cNvGraphicFramePr/>
          <p:nvPr/>
        </p:nvGraphicFramePr>
        <p:xfrm>
          <a:off x="3054938" y="341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15" name="Google Shape;315;p31"/>
          <p:cNvCxnSpPr/>
          <p:nvPr/>
        </p:nvCxnSpPr>
        <p:spPr>
          <a:xfrm>
            <a:off x="1336250" y="39901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1"/>
          <p:cNvCxnSpPr/>
          <p:nvPr/>
        </p:nvCxnSpPr>
        <p:spPr>
          <a:xfrm>
            <a:off x="1285050" y="475282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31"/>
          <p:cNvCxnSpPr/>
          <p:nvPr/>
        </p:nvCxnSpPr>
        <p:spPr>
          <a:xfrm>
            <a:off x="2559288" y="35839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1"/>
          <p:cNvCxnSpPr/>
          <p:nvPr/>
        </p:nvCxnSpPr>
        <p:spPr>
          <a:xfrm>
            <a:off x="2559288" y="32604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1"/>
          <p:cNvSpPr txBox="1"/>
          <p:nvPr/>
        </p:nvSpPr>
        <p:spPr>
          <a:xfrm>
            <a:off x="1670777" y="2727000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2893050" y="2809538"/>
            <a:ext cx="919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1780125" y="4496075"/>
            <a:ext cx="700500" cy="5346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p31"/>
          <p:cNvCxnSpPr/>
          <p:nvPr/>
        </p:nvCxnSpPr>
        <p:spPr>
          <a:xfrm flipH="1">
            <a:off x="2495625" y="3732000"/>
            <a:ext cx="609300" cy="798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31"/>
          <p:cNvSpPr txBox="1"/>
          <p:nvPr/>
        </p:nvSpPr>
        <p:spPr>
          <a:xfrm>
            <a:off x="0" y="2881450"/>
            <a:ext cx="15189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Example 1: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lang="en">
                <a:solidFill>
                  <a:srgbClr val="FFFF00"/>
                </a:solidFill>
              </a:rPr>
              <a:t>Need to read in buffer 1 but, it has value from buffer 0 in it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4" name="Google Shape;324;p31"/>
          <p:cNvGraphicFramePr/>
          <p:nvPr/>
        </p:nvGraphicFramePr>
        <p:xfrm>
          <a:off x="5961388" y="330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6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31"/>
          <p:cNvSpPr txBox="1"/>
          <p:nvPr/>
        </p:nvSpPr>
        <p:spPr>
          <a:xfrm>
            <a:off x="3875800" y="2920750"/>
            <a:ext cx="15189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Example 2: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lang="en">
                <a:solidFill>
                  <a:srgbClr val="FFFF00"/>
                </a:solidFill>
              </a:rPr>
              <a:t>Need to keep values sorted when moving between buffers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1"/>
          <p:cNvCxnSpPr/>
          <p:nvPr/>
        </p:nvCxnSpPr>
        <p:spPr>
          <a:xfrm>
            <a:off x="5410650" y="34993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1"/>
          <p:cNvCxnSpPr/>
          <p:nvPr/>
        </p:nvCxnSpPr>
        <p:spPr>
          <a:xfrm>
            <a:off x="5422000" y="42838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31"/>
          <p:cNvCxnSpPr/>
          <p:nvPr/>
        </p:nvCxnSpPr>
        <p:spPr>
          <a:xfrm rot="10800000">
            <a:off x="6485450" y="4306025"/>
            <a:ext cx="318000" cy="306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1"/>
          <p:cNvCxnSpPr/>
          <p:nvPr/>
        </p:nvCxnSpPr>
        <p:spPr>
          <a:xfrm flipH="1" rot="10800000">
            <a:off x="6122850" y="3847300"/>
            <a:ext cx="36300" cy="3846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31"/>
          <p:cNvSpPr txBox="1"/>
          <p:nvPr/>
        </p:nvSpPr>
        <p:spPr>
          <a:xfrm>
            <a:off x="5799527" y="2637950"/>
            <a:ext cx="919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(Output)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331" name="Google Shape;331;p31"/>
          <p:cNvGraphicFramePr/>
          <p:nvPr/>
        </p:nvGraphicFramePr>
        <p:xfrm>
          <a:off x="8202538" y="330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6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32" name="Google Shape;332;p31"/>
          <p:cNvCxnSpPr/>
          <p:nvPr/>
        </p:nvCxnSpPr>
        <p:spPr>
          <a:xfrm>
            <a:off x="7651800" y="35012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p31"/>
          <p:cNvCxnSpPr/>
          <p:nvPr/>
        </p:nvCxnSpPr>
        <p:spPr>
          <a:xfrm>
            <a:off x="7663150" y="42857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31"/>
          <p:cNvSpPr txBox="1"/>
          <p:nvPr/>
        </p:nvSpPr>
        <p:spPr>
          <a:xfrm>
            <a:off x="7663150" y="2601625"/>
            <a:ext cx="14547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0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After Insertion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335" name="Google Shape;335;p31"/>
          <p:cNvGraphicFramePr/>
          <p:nvPr/>
        </p:nvGraphicFramePr>
        <p:xfrm>
          <a:off x="6878688" y="3340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36" name="Google Shape;336;p31"/>
          <p:cNvSpPr txBox="1"/>
          <p:nvPr/>
        </p:nvSpPr>
        <p:spPr>
          <a:xfrm>
            <a:off x="6680525" y="2782925"/>
            <a:ext cx="919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Buffer 1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Implementation Challenges</a:t>
            </a:r>
            <a:endParaRPr/>
          </a:p>
        </p:txBody>
      </p:sp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76200" y="876553"/>
            <a:ext cx="90180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Scaling to any number of blocks</a:t>
            </a:r>
            <a:r>
              <a:rPr lang="en"/>
              <a:t> </a:t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graphicFrame>
        <p:nvGraphicFramePr>
          <p:cNvPr id="344" name="Google Shape;344;p32"/>
          <p:cNvGraphicFramePr/>
          <p:nvPr/>
        </p:nvGraphicFramePr>
        <p:xfrm>
          <a:off x="710338" y="159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1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2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3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5" name="Google Shape;345;p32"/>
          <p:cNvGraphicFramePr/>
          <p:nvPr/>
        </p:nvGraphicFramePr>
        <p:xfrm>
          <a:off x="1773013" y="15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5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6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7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46" name="Google Shape;346;p32"/>
          <p:cNvCxnSpPr/>
          <p:nvPr/>
        </p:nvCxnSpPr>
        <p:spPr>
          <a:xfrm>
            <a:off x="177650" y="26463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32"/>
          <p:cNvCxnSpPr/>
          <p:nvPr/>
        </p:nvCxnSpPr>
        <p:spPr>
          <a:xfrm>
            <a:off x="177650" y="33554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32"/>
          <p:cNvCxnSpPr/>
          <p:nvPr/>
        </p:nvCxnSpPr>
        <p:spPr>
          <a:xfrm flipH="1">
            <a:off x="4046425" y="1472725"/>
            <a:ext cx="8700" cy="1728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1277350" y="21978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50" name="Google Shape;350;p32"/>
          <p:cNvGraphicFramePr/>
          <p:nvPr/>
        </p:nvGraphicFramePr>
        <p:xfrm>
          <a:off x="2909713" y="159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8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51" name="Google Shape;351;p32"/>
          <p:cNvCxnSpPr/>
          <p:nvPr/>
        </p:nvCxnSpPr>
        <p:spPr>
          <a:xfrm>
            <a:off x="2402938" y="25796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52" name="Google Shape;352;p32"/>
          <p:cNvGraphicFramePr/>
          <p:nvPr/>
        </p:nvGraphicFramePr>
        <p:xfrm>
          <a:off x="5027163" y="159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3" name="Google Shape;353;p32"/>
          <p:cNvGraphicFramePr/>
          <p:nvPr/>
        </p:nvGraphicFramePr>
        <p:xfrm>
          <a:off x="6089838" y="1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5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6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7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54" name="Google Shape;354;p32"/>
          <p:cNvCxnSpPr/>
          <p:nvPr/>
        </p:nvCxnSpPr>
        <p:spPr>
          <a:xfrm>
            <a:off x="4472550" y="18064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32"/>
          <p:cNvCxnSpPr/>
          <p:nvPr/>
        </p:nvCxnSpPr>
        <p:spPr>
          <a:xfrm>
            <a:off x="5594175" y="219562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56" name="Google Shape;356;p32"/>
          <p:cNvGraphicFramePr/>
          <p:nvPr/>
        </p:nvGraphicFramePr>
        <p:xfrm>
          <a:off x="7226538" y="1588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8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57" name="Google Shape;357;p32"/>
          <p:cNvCxnSpPr/>
          <p:nvPr/>
        </p:nvCxnSpPr>
        <p:spPr>
          <a:xfrm>
            <a:off x="6719763" y="257742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32"/>
          <p:cNvCxnSpPr/>
          <p:nvPr/>
        </p:nvCxnSpPr>
        <p:spPr>
          <a:xfrm>
            <a:off x="5550025" y="17319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9" name="Google Shape;359;p32"/>
          <p:cNvCxnSpPr/>
          <p:nvPr/>
        </p:nvCxnSpPr>
        <p:spPr>
          <a:xfrm>
            <a:off x="6693875" y="21262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60" name="Google Shape;360;p32"/>
          <p:cNvGraphicFramePr/>
          <p:nvPr/>
        </p:nvGraphicFramePr>
        <p:xfrm>
          <a:off x="2737338" y="349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1" name="Google Shape;361;p32"/>
          <p:cNvGraphicFramePr/>
          <p:nvPr/>
        </p:nvGraphicFramePr>
        <p:xfrm>
          <a:off x="3800013" y="34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5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6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7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62" name="Google Shape;362;p32"/>
          <p:cNvCxnSpPr/>
          <p:nvPr/>
        </p:nvCxnSpPr>
        <p:spPr>
          <a:xfrm>
            <a:off x="2128425" y="486735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p32"/>
          <p:cNvCxnSpPr/>
          <p:nvPr/>
        </p:nvCxnSpPr>
        <p:spPr>
          <a:xfrm>
            <a:off x="3304350" y="41020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64" name="Google Shape;364;p32"/>
          <p:cNvGraphicFramePr/>
          <p:nvPr/>
        </p:nvGraphicFramePr>
        <p:xfrm>
          <a:off x="4936713" y="3495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522850"/>
              </a:tblGrid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12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8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7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cxnSp>
        <p:nvCxnSpPr>
          <p:cNvPr id="365" name="Google Shape;365;p32"/>
          <p:cNvCxnSpPr/>
          <p:nvPr/>
        </p:nvCxnSpPr>
        <p:spPr>
          <a:xfrm>
            <a:off x="4429938" y="44838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32"/>
          <p:cNvCxnSpPr/>
          <p:nvPr/>
        </p:nvCxnSpPr>
        <p:spPr>
          <a:xfrm>
            <a:off x="3304363" y="3690075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32"/>
          <p:cNvCxnSpPr/>
          <p:nvPr/>
        </p:nvCxnSpPr>
        <p:spPr>
          <a:xfrm>
            <a:off x="4404050" y="41020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32"/>
          <p:cNvCxnSpPr/>
          <p:nvPr/>
        </p:nvCxnSpPr>
        <p:spPr>
          <a:xfrm>
            <a:off x="2128425" y="4483800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Experimental Results</a:t>
            </a:r>
            <a:endParaRPr/>
          </a:p>
        </p:txBody>
      </p:sp>
      <p:sp>
        <p:nvSpPr>
          <p:cNvPr id="375" name="Google Shape;375;p33"/>
          <p:cNvSpPr txBox="1"/>
          <p:nvPr>
            <p:ph idx="1" type="body"/>
          </p:nvPr>
        </p:nvSpPr>
        <p:spPr>
          <a:xfrm>
            <a:off x="76200" y="876550"/>
            <a:ext cx="59451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Compared NoBuffer and External Merge Sort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Ran both algorithms on identical data sets 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Measured I/Os and execution time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199" y="2244550"/>
            <a:ext cx="5301350" cy="27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3"/>
          <p:cNvSpPr txBox="1"/>
          <p:nvPr/>
        </p:nvSpPr>
        <p:spPr>
          <a:xfrm>
            <a:off x="111475" y="2316975"/>
            <a:ext cx="27468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Execution Time</a:t>
            </a:r>
            <a:endParaRPr b="1" i="1" sz="24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External Merge sort Buffer size of 3 blocks 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NoBuffer with 2 buffers is similar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NoBuffer sort with 3 blocks is faster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3"/>
          <p:cNvSpPr txBox="1"/>
          <p:nvPr>
            <p:ph idx="1" type="body"/>
          </p:nvPr>
        </p:nvSpPr>
        <p:spPr>
          <a:xfrm>
            <a:off x="6057575" y="963625"/>
            <a:ext cx="26841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n" sz="1800"/>
              <a:t>Block size 512 MB</a:t>
            </a:r>
            <a:endParaRPr sz="1800"/>
          </a:p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n" sz="1800"/>
              <a:t>Record size 16 Bytes</a:t>
            </a:r>
            <a:endParaRPr sz="1800"/>
          </a:p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32 Records/Block</a:t>
            </a:r>
            <a:endParaRPr sz="1800"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Experimental Results</a:t>
            </a:r>
            <a:endParaRPr/>
          </a:p>
        </p:txBody>
      </p:sp>
      <p:sp>
        <p:nvSpPr>
          <p:cNvPr id="385" name="Google Shape;385;p34"/>
          <p:cNvSpPr txBox="1"/>
          <p:nvPr>
            <p:ph idx="1" type="body"/>
          </p:nvPr>
        </p:nvSpPr>
        <p:spPr>
          <a:xfrm>
            <a:off x="76200" y="876557"/>
            <a:ext cx="90180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Reads and Writes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I/Os of both algorithms matched theoretical number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No Output Sort matches </a:t>
            </a:r>
            <a:r>
              <a:rPr lang="en"/>
              <a:t>theoretical</a:t>
            </a:r>
            <a:r>
              <a:rPr lang="en"/>
              <a:t> increase of 37%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</a:endParaRPr>
          </a:p>
        </p:txBody>
      </p:sp>
      <p:pic>
        <p:nvPicPr>
          <p:cNvPr id="386" name="Google Shape;3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50" y="2242407"/>
            <a:ext cx="5256372" cy="27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4"/>
          <p:cNvSpPr txBox="1"/>
          <p:nvPr/>
        </p:nvSpPr>
        <p:spPr>
          <a:xfrm>
            <a:off x="159250" y="2293100"/>
            <a:ext cx="2906100" cy="253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External Merge Sort: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B*(2[log</a:t>
            </a:r>
            <a:r>
              <a:rPr b="1" baseline="-25000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(B/M)] + 1)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t/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NoBuffer Sort</a:t>
            </a:r>
            <a:r>
              <a:rPr lang="en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Font typeface="Calibri"/>
              <a:buChar char=" "/>
            </a:pP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B*(2[log</a:t>
            </a:r>
            <a:r>
              <a:rPr b="1" baseline="-25000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1" lang="en" sz="18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(B/M)] + 1)</a:t>
            </a:r>
            <a:endParaRPr b="1" i="1" sz="1800">
              <a:solidFill>
                <a:srgbClr val="14FD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4"/>
          <p:cNvSpPr txBox="1"/>
          <p:nvPr>
            <p:ph idx="1" type="body"/>
          </p:nvPr>
        </p:nvSpPr>
        <p:spPr>
          <a:xfrm>
            <a:off x="6340175" y="922150"/>
            <a:ext cx="26841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n" sz="1800"/>
              <a:t>Block size 512 MB</a:t>
            </a:r>
            <a:endParaRPr sz="1800"/>
          </a:p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n" sz="1800"/>
              <a:t>Record size 16 Bytes</a:t>
            </a:r>
            <a:endParaRPr sz="1800"/>
          </a:p>
          <a:p>
            <a:pPr indent="-2067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32 Records/Block</a:t>
            </a:r>
            <a:endParaRPr sz="1800"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395" name="Google Shape;395;p35"/>
          <p:cNvSpPr txBox="1"/>
          <p:nvPr>
            <p:ph idx="1" type="body"/>
          </p:nvPr>
        </p:nvSpPr>
        <p:spPr>
          <a:xfrm>
            <a:off x="76200" y="87656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NoOutput Sort </a:t>
            </a:r>
            <a:r>
              <a:rPr lang="en"/>
              <a:t>only requires two blocks instead of three</a:t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NoOutput Sort vs External Merge Sort</a:t>
            </a:r>
            <a:endParaRPr b="1" i="1">
              <a:solidFill>
                <a:srgbClr val="14FD3A"/>
              </a:solidFill>
            </a:endParaRPr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NoOutput sort using 2 blocks is about the same speed as External Merge Sort when using 3 blocks</a:t>
            </a:r>
            <a:endParaRPr/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NoOutput sort is faster than External Merge Sort when both algorithms are give a buffer size of 3 blocks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Replacement Selection</a:t>
            </a:r>
            <a:r>
              <a:rPr b="1" i="1" lang="en">
                <a:solidFill>
                  <a:srgbClr val="14FD3A"/>
                </a:solidFill>
              </a:rPr>
              <a:t> </a:t>
            </a:r>
            <a:r>
              <a:rPr lang="en"/>
              <a:t>can potentially improve speed</a:t>
            </a:r>
            <a:r>
              <a:rPr lang="en"/>
              <a:t>.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Different sized runs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Run sizes must be stored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Faster on almost sorted data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02" name="Google Shape;402;p36"/>
          <p:cNvSpPr txBox="1"/>
          <p:nvPr>
            <p:ph idx="1" type="body"/>
          </p:nvPr>
        </p:nvSpPr>
        <p:spPr>
          <a:xfrm>
            <a:off x="63000" y="93361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lang="en"/>
              <a:t>R</a:t>
            </a:r>
            <a:r>
              <a:rPr lang="en"/>
              <a:t>. Jackson and R. Lawrence, “Faster Sorting for Flash Memory Embedded Devices” 2019 IEEE Canadian Conference of Electrical and Computer Engineering (CCECE)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sp>
        <p:nvSpPr>
          <p:cNvPr id="403" name="Google Shape;403;p36"/>
          <p:cNvSpPr txBox="1"/>
          <p:nvPr/>
        </p:nvSpPr>
        <p:spPr>
          <a:xfrm>
            <a:off x="2970950" y="3815025"/>
            <a:ext cx="23757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 sz="3600">
                <a:solidFill>
                  <a:srgbClr val="14FD3A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76200" y="0"/>
            <a:ext cx="8506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76200" y="961125"/>
            <a:ext cx="90180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945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Introduction</a:t>
            </a:r>
            <a:endParaRPr/>
          </a:p>
          <a:p>
            <a:pPr indent="-21945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Background</a:t>
            </a:r>
            <a:endParaRPr/>
          </a:p>
          <a:p>
            <a:pPr indent="-21945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Implementation</a:t>
            </a:r>
            <a:endParaRPr/>
          </a:p>
          <a:p>
            <a:pPr indent="-21945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Experimental Results</a:t>
            </a:r>
            <a:endParaRPr/>
          </a:p>
          <a:p>
            <a:pPr indent="-21945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Conclusions and Future Work</a:t>
            </a:r>
            <a:endParaRPr/>
          </a:p>
          <a:p>
            <a:pPr indent="0" lvl="0" marL="45720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76200" y="87656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Embedded devices </a:t>
            </a:r>
            <a:r>
              <a:rPr lang="en"/>
              <a:t> are used in a wide variety of applications.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Personal and consumer electronics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Remote data logging sensors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Medical devices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Internet of Things (IOT) </a:t>
            </a:r>
            <a:r>
              <a:rPr lang="en"/>
              <a:t> interconnection of computing devices via the internet.</a:t>
            </a:r>
            <a:endParaRPr/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Devices attached to IOT can send and receive data</a:t>
            </a:r>
            <a:endParaRPr/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Embedded devices may need to work together</a:t>
            </a:r>
            <a:endParaRPr/>
          </a:p>
          <a:p>
            <a:pPr indent="-219456" lvl="1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Data may need to be collected on one device and analyzed on another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76200" y="876550"/>
            <a:ext cx="90180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Data processing </a:t>
            </a:r>
            <a:r>
              <a:rPr lang="en"/>
              <a:t>is required for data analysis and decision making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May need to process large amounts of data</a:t>
            </a:r>
            <a:endParaRPr/>
          </a:p>
          <a:p>
            <a:pPr indent="0" lvl="0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Processing on embedded devices </a:t>
            </a:r>
            <a:r>
              <a:rPr lang="en"/>
              <a:t>can have several advantages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Reduce data that needs to be sent over the network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Process data and make decisions on site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Better energy efficiency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Limitations of embedded devices </a:t>
            </a:r>
            <a:r>
              <a:rPr lang="en"/>
              <a:t>make data processing challenging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Limited CPU resources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Limited memory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Limited battery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t/>
            </a:r>
            <a:endParaRPr/>
          </a:p>
          <a:p>
            <a:pPr indent="0" lvl="0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Background - Arduino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76200" y="87656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Arduino</a:t>
            </a:r>
            <a:r>
              <a:rPr lang="en"/>
              <a:t> group of single board microprocessors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Usually used for education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Easy to upload programs and run tests</a:t>
            </a:r>
            <a:endParaRPr/>
          </a:p>
          <a:p>
            <a:pPr indent="0" lvl="0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Arduino Mega 2560</a:t>
            </a:r>
            <a:endParaRPr sz="2000">
              <a:solidFill>
                <a:srgbClr val="FFFF00"/>
              </a:solidFill>
            </a:endParaRPr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Limited CPU resources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8 KB SRAM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Attached to 2 GB SD card (disk storage)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675" y="2152275"/>
            <a:ext cx="4028125" cy="25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Background - Sorting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76200" y="87656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Sorting </a:t>
            </a:r>
            <a:r>
              <a:rPr lang="en"/>
              <a:t>is a common operation with many uses 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Data </a:t>
            </a:r>
            <a:r>
              <a:rPr lang="en"/>
              <a:t>analysis can be performed on sorted data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Many operations are faster on sorted data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 Operations such as joins, aggregate functions, result ordering</a:t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t/>
            </a:r>
            <a:endParaRPr b="1" i="1">
              <a:solidFill>
                <a:srgbClr val="14FD3A"/>
              </a:solidFill>
            </a:endParaRPr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Sorting a</a:t>
            </a:r>
            <a:r>
              <a:rPr b="1" i="1" lang="en">
                <a:solidFill>
                  <a:srgbClr val="14FD3A"/>
                </a:solidFill>
              </a:rPr>
              <a:t>lgorithm </a:t>
            </a:r>
            <a:r>
              <a:rPr lang="en"/>
              <a:t>is a process for sorting data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Many different sorting </a:t>
            </a:r>
            <a:r>
              <a:rPr lang="en"/>
              <a:t>algorithms</a:t>
            </a:r>
            <a:r>
              <a:rPr lang="en"/>
              <a:t> 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Good algorithms can be a lot faster and scale better than bad </a:t>
            </a:r>
            <a:r>
              <a:rPr lang="en"/>
              <a:t>algorithms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Different algorithms may be better or worse in specific </a:t>
            </a:r>
            <a:r>
              <a:rPr lang="en"/>
              <a:t>conditions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Background - External Sorting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76200" y="876560"/>
            <a:ext cx="90180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Random </a:t>
            </a:r>
            <a:r>
              <a:rPr b="1" i="1" lang="en">
                <a:solidFill>
                  <a:srgbClr val="14FD3A"/>
                </a:solidFill>
              </a:rPr>
              <a:t>Access</a:t>
            </a:r>
            <a:r>
              <a:rPr b="1" i="1" lang="en">
                <a:solidFill>
                  <a:srgbClr val="14FD3A"/>
                </a:solidFill>
              </a:rPr>
              <a:t> Memory (RAM) </a:t>
            </a:r>
            <a:r>
              <a:rPr lang="en"/>
              <a:t>stores data that is being worked on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Holds limited amounts of data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Fast reads and writes</a:t>
            </a:r>
            <a:endParaRPr/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Char char=" "/>
            </a:pPr>
            <a:r>
              <a:rPr b="1" i="1" lang="en">
                <a:solidFill>
                  <a:srgbClr val="14FD3A"/>
                </a:solidFill>
              </a:rPr>
              <a:t>Disk memory</a:t>
            </a:r>
            <a:r>
              <a:rPr b="1" i="1" lang="en">
                <a:solidFill>
                  <a:srgbClr val="14FD3A"/>
                </a:solidFill>
              </a:rPr>
              <a:t>  </a:t>
            </a:r>
            <a:r>
              <a:rPr lang="en"/>
              <a:t>is where data is stored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Can hold large amounts of memory </a:t>
            </a:r>
            <a:endParaRPr/>
          </a:p>
          <a:p>
            <a:pPr indent="-219456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Slow reads and writes</a:t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rPr b="1" i="1" lang="en">
                <a:solidFill>
                  <a:srgbClr val="14FD3A"/>
                </a:solidFill>
              </a:rPr>
              <a:t>External sorting </a:t>
            </a:r>
            <a:r>
              <a:rPr lang="en"/>
              <a:t> used to sort data that does not fit into RAM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"/>
              <a:t>Load parts of data into RAM, work on it, then save it back into disk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Reload parts that were saved to disk and repeat</a:t>
            </a:r>
            <a:endParaRPr/>
          </a:p>
          <a:p>
            <a:pPr indent="-219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Goal is to reduce the number of reads and writes to disk memory</a:t>
            </a:r>
            <a:endParaRPr/>
          </a:p>
          <a:p>
            <a:pPr indent="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76200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Background - External Merge Sort</a:t>
            </a:r>
            <a:endParaRPr/>
          </a:p>
        </p:txBody>
      </p:sp>
      <p:graphicFrame>
        <p:nvGraphicFramePr>
          <p:cNvPr id="134" name="Google Shape;134;p25"/>
          <p:cNvGraphicFramePr/>
          <p:nvPr/>
        </p:nvGraphicFramePr>
        <p:xfrm>
          <a:off x="294469" y="13499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4050"/>
              </a:tblGrid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9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25"/>
          <p:cNvGraphicFramePr/>
          <p:nvPr/>
        </p:nvGraphicFramePr>
        <p:xfrm>
          <a:off x="1876800" y="106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2850"/>
              </a:tblGrid>
              <a:tr h="9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Google Shape;136;p25"/>
          <p:cNvGraphicFramePr/>
          <p:nvPr/>
        </p:nvGraphicFramePr>
        <p:xfrm>
          <a:off x="1865625" y="201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2850"/>
              </a:tblGrid>
              <a:tr h="94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8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8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Google Shape;137;p25"/>
          <p:cNvGraphicFramePr/>
          <p:nvPr/>
        </p:nvGraphicFramePr>
        <p:xfrm>
          <a:off x="1865625" y="309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2850"/>
              </a:tblGrid>
              <a:tr h="12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2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2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Google Shape;138;p25"/>
          <p:cNvGraphicFramePr/>
          <p:nvPr/>
        </p:nvGraphicFramePr>
        <p:xfrm>
          <a:off x="1865625" y="4044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2850"/>
              </a:tblGrid>
              <a:tr h="13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3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3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25"/>
          <p:cNvSpPr/>
          <p:nvPr/>
        </p:nvSpPr>
        <p:spPr>
          <a:xfrm>
            <a:off x="817750" y="1349925"/>
            <a:ext cx="87000" cy="8082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817750" y="2198349"/>
            <a:ext cx="87000" cy="7287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817750" y="2948125"/>
            <a:ext cx="87000" cy="7629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817750" y="3732110"/>
            <a:ext cx="87000" cy="7629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3" name="Google Shape;143;p25"/>
          <p:cNvGraphicFramePr/>
          <p:nvPr/>
        </p:nvGraphicFramePr>
        <p:xfrm>
          <a:off x="3606325" y="108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4050"/>
              </a:tblGrid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Google Shape;144;p25"/>
          <p:cNvGraphicFramePr/>
          <p:nvPr/>
        </p:nvGraphicFramePr>
        <p:xfrm>
          <a:off x="3606325" y="335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4050"/>
              </a:tblGrid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Google Shape;145;p25"/>
          <p:cNvGraphicFramePr/>
          <p:nvPr/>
        </p:nvGraphicFramePr>
        <p:xfrm>
          <a:off x="5173494" y="13322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384050"/>
              </a:tblGrid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cxnSp>
        <p:nvCxnSpPr>
          <p:cNvPr id="146" name="Google Shape;146;p25"/>
          <p:cNvCxnSpPr/>
          <p:nvPr/>
        </p:nvCxnSpPr>
        <p:spPr>
          <a:xfrm>
            <a:off x="2494100" y="1232800"/>
            <a:ext cx="1033200" cy="266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5"/>
          <p:cNvCxnSpPr/>
          <p:nvPr/>
        </p:nvCxnSpPr>
        <p:spPr>
          <a:xfrm flipH="1" rot="10800000">
            <a:off x="2499750" y="1235400"/>
            <a:ext cx="1020000" cy="839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5"/>
          <p:cNvCxnSpPr/>
          <p:nvPr/>
        </p:nvCxnSpPr>
        <p:spPr>
          <a:xfrm>
            <a:off x="2478000" y="3279350"/>
            <a:ext cx="1041600" cy="216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5"/>
          <p:cNvCxnSpPr/>
          <p:nvPr/>
        </p:nvCxnSpPr>
        <p:spPr>
          <a:xfrm flipH="1" rot="10800000">
            <a:off x="4205200" y="1491850"/>
            <a:ext cx="946200" cy="1942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5"/>
          <p:cNvCxnSpPr/>
          <p:nvPr/>
        </p:nvCxnSpPr>
        <p:spPr>
          <a:xfrm>
            <a:off x="4244500" y="1232800"/>
            <a:ext cx="867900" cy="515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5"/>
          <p:cNvSpPr/>
          <p:nvPr/>
        </p:nvSpPr>
        <p:spPr>
          <a:xfrm>
            <a:off x="2336200" y="1069325"/>
            <a:ext cx="87000" cy="17391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2336200" y="3090525"/>
            <a:ext cx="87000" cy="17391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4068488" y="973425"/>
            <a:ext cx="87000" cy="39075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5"/>
          <p:cNvCxnSpPr/>
          <p:nvPr/>
        </p:nvCxnSpPr>
        <p:spPr>
          <a:xfrm>
            <a:off x="2454363" y="3518350"/>
            <a:ext cx="1104000" cy="211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5899813" y="876550"/>
            <a:ext cx="31944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899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2400"/>
              <a:buFont typeface="Calibri"/>
              <a:buChar char=" "/>
            </a:pPr>
            <a:r>
              <a:t/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89999" rtl="0" algn="l">
              <a:lnSpc>
                <a:spcPct val="8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 "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5848750" y="1069325"/>
            <a:ext cx="31944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M:3</a:t>
            </a:r>
            <a:endParaRPr b="1" i="1" sz="1800">
              <a:solidFill>
                <a:srgbClr val="14FD3A"/>
              </a:solidFill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Records Per Block:1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Create sorted sublists of size M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Buffer first block of first 2 sublists into memory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Write smallest value of either buffered block to next sublist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Repeat until sublists merged 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Recursively merge next sublists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101088" y="0"/>
            <a:ext cx="8991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"/>
              <a:t>External Merge Sort Buffers</a:t>
            </a:r>
            <a:endParaRPr/>
          </a:p>
        </p:txBody>
      </p:sp>
      <p:graphicFrame>
        <p:nvGraphicFramePr>
          <p:cNvPr id="163" name="Google Shape;163;p26"/>
          <p:cNvGraphicFramePr/>
          <p:nvPr/>
        </p:nvGraphicFramePr>
        <p:xfrm>
          <a:off x="1938863" y="1532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Google Shape;164;p26"/>
          <p:cNvGraphicFramePr/>
          <p:nvPr/>
        </p:nvGraphicFramePr>
        <p:xfrm>
          <a:off x="1938863" y="3496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5" name="Google Shape;165;p26"/>
          <p:cNvSpPr txBox="1"/>
          <p:nvPr/>
        </p:nvSpPr>
        <p:spPr>
          <a:xfrm>
            <a:off x="106887" y="2204900"/>
            <a:ext cx="1513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 Read first block of first sublist into buffer 1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106887" y="4108938"/>
            <a:ext cx="1513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 Read first block of second sublist into buffer 2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167" name="Google Shape;167;p26"/>
          <p:cNvCxnSpPr/>
          <p:nvPr/>
        </p:nvCxnSpPr>
        <p:spPr>
          <a:xfrm>
            <a:off x="270238" y="2032000"/>
            <a:ext cx="11871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6"/>
          <p:cNvCxnSpPr/>
          <p:nvPr/>
        </p:nvCxnSpPr>
        <p:spPr>
          <a:xfrm>
            <a:off x="270238" y="3986200"/>
            <a:ext cx="11871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69" name="Google Shape;169;p26"/>
          <p:cNvGraphicFramePr/>
          <p:nvPr/>
        </p:nvGraphicFramePr>
        <p:xfrm>
          <a:off x="3194938" y="28035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6"/>
          <p:cNvSpPr txBox="1"/>
          <p:nvPr/>
        </p:nvSpPr>
        <p:spPr>
          <a:xfrm>
            <a:off x="2807825" y="2074600"/>
            <a:ext cx="14166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 Buffer 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(Empty)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171" name="Google Shape;171;p26"/>
          <p:cNvCxnSpPr/>
          <p:nvPr/>
        </p:nvCxnSpPr>
        <p:spPr>
          <a:xfrm>
            <a:off x="4509088" y="957150"/>
            <a:ext cx="27600" cy="40944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72" name="Google Shape;172;p26"/>
          <p:cNvGraphicFramePr/>
          <p:nvPr/>
        </p:nvGraphicFramePr>
        <p:xfrm>
          <a:off x="5672813" y="1532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Google Shape;173;p26"/>
          <p:cNvGraphicFramePr/>
          <p:nvPr/>
        </p:nvGraphicFramePr>
        <p:xfrm>
          <a:off x="5672813" y="34962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Google Shape;174;p26"/>
          <p:cNvGraphicFramePr/>
          <p:nvPr/>
        </p:nvGraphicFramePr>
        <p:xfrm>
          <a:off x="7514113" y="23267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{5D77C233-B24E-40CD-86E2-699EC5313FEB}</a:tableStyleId>
              </a:tblPr>
              <a:tblGrid>
                <a:gridCol w="445300"/>
              </a:tblGrid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75" name="Google Shape;175;p26"/>
          <p:cNvCxnSpPr/>
          <p:nvPr/>
        </p:nvCxnSpPr>
        <p:spPr>
          <a:xfrm>
            <a:off x="5734338" y="1540150"/>
            <a:ext cx="229200" cy="458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6"/>
          <p:cNvCxnSpPr/>
          <p:nvPr/>
        </p:nvCxnSpPr>
        <p:spPr>
          <a:xfrm>
            <a:off x="5713513" y="3518400"/>
            <a:ext cx="340200" cy="430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6"/>
          <p:cNvCxnSpPr/>
          <p:nvPr/>
        </p:nvCxnSpPr>
        <p:spPr>
          <a:xfrm>
            <a:off x="6275763" y="1685900"/>
            <a:ext cx="1041300" cy="770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6"/>
          <p:cNvCxnSpPr/>
          <p:nvPr/>
        </p:nvCxnSpPr>
        <p:spPr>
          <a:xfrm flipH="1" rot="10800000">
            <a:off x="6296588" y="3060300"/>
            <a:ext cx="1166100" cy="708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6"/>
          <p:cNvCxnSpPr/>
          <p:nvPr/>
        </p:nvCxnSpPr>
        <p:spPr>
          <a:xfrm>
            <a:off x="4969363" y="2292850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6"/>
          <p:cNvCxnSpPr/>
          <p:nvPr/>
        </p:nvCxnSpPr>
        <p:spPr>
          <a:xfrm>
            <a:off x="5059288" y="4231163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6"/>
          <p:cNvSpPr txBox="1"/>
          <p:nvPr/>
        </p:nvSpPr>
        <p:spPr>
          <a:xfrm>
            <a:off x="6809613" y="1000450"/>
            <a:ext cx="212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Read smallest tuple into output buffer, increment pointer and repeat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7129938" y="1889600"/>
            <a:ext cx="1513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Output Buffer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183" name="Google Shape;183;p26"/>
          <p:cNvCxnSpPr/>
          <p:nvPr/>
        </p:nvCxnSpPr>
        <p:spPr>
          <a:xfrm>
            <a:off x="2634413" y="306168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6"/>
          <p:cNvCxnSpPr/>
          <p:nvPr/>
        </p:nvCxnSpPr>
        <p:spPr>
          <a:xfrm>
            <a:off x="6952913" y="353843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6"/>
          <p:cNvCxnSpPr/>
          <p:nvPr/>
        </p:nvCxnSpPr>
        <p:spPr>
          <a:xfrm>
            <a:off x="1310613" y="176918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6"/>
          <p:cNvCxnSpPr/>
          <p:nvPr/>
        </p:nvCxnSpPr>
        <p:spPr>
          <a:xfrm>
            <a:off x="1275288" y="3716238"/>
            <a:ext cx="499800" cy="0"/>
          </a:xfrm>
          <a:prstGeom prst="straightConnector1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0" y="880525"/>
            <a:ext cx="3194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M:3</a:t>
            </a:r>
            <a:endParaRPr b="1" i="1" sz="1800">
              <a:solidFill>
                <a:srgbClr val="14FD3A"/>
              </a:solidFill>
            </a:endParaRPr>
          </a:p>
          <a:p>
            <a:pPr indent="-114300" lvl="0" marL="89999" rtl="0" algn="l">
              <a:spcBef>
                <a:spcPts val="0"/>
              </a:spcBef>
              <a:spcAft>
                <a:spcPts val="0"/>
              </a:spcAft>
              <a:buClr>
                <a:srgbClr val="14FD3A"/>
              </a:buClr>
              <a:buSzPts val="1800"/>
              <a:buChar char=" "/>
            </a:pPr>
            <a:r>
              <a:rPr b="1" i="1" lang="en" sz="1800">
                <a:solidFill>
                  <a:srgbClr val="14FD3A"/>
                </a:solidFill>
              </a:rPr>
              <a:t>Records Per Block:3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456" lvl="1" marL="457200" rtl="0" algn="l">
              <a:lnSpc>
                <a:spcPct val="89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