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256" r:id="rId2"/>
    <p:sldId id="259" r:id="rId3"/>
    <p:sldId id="258" r:id="rId4"/>
    <p:sldId id="260" r:id="rId5"/>
    <p:sldId id="312" r:id="rId6"/>
    <p:sldId id="261" r:id="rId7"/>
    <p:sldId id="306" r:id="rId8"/>
    <p:sldId id="262" r:id="rId9"/>
    <p:sldId id="303" r:id="rId10"/>
    <p:sldId id="263" r:id="rId11"/>
    <p:sldId id="265" r:id="rId12"/>
    <p:sldId id="307" r:id="rId13"/>
    <p:sldId id="266" r:id="rId14"/>
    <p:sldId id="271" r:id="rId15"/>
    <p:sldId id="313" r:id="rId16"/>
    <p:sldId id="268" r:id="rId17"/>
    <p:sldId id="269" r:id="rId18"/>
    <p:sldId id="283" r:id="rId19"/>
    <p:sldId id="284" r:id="rId20"/>
    <p:sldId id="285" r:id="rId21"/>
    <p:sldId id="286" r:id="rId22"/>
    <p:sldId id="287" r:id="rId23"/>
    <p:sldId id="288" r:id="rId24"/>
    <p:sldId id="289" r:id="rId25"/>
    <p:sldId id="290" r:id="rId26"/>
    <p:sldId id="270" r:id="rId27"/>
    <p:sldId id="273" r:id="rId28"/>
    <p:sldId id="274" r:id="rId29"/>
    <p:sldId id="275" r:id="rId30"/>
    <p:sldId id="308" r:id="rId31"/>
    <p:sldId id="309" r:id="rId32"/>
    <p:sldId id="310" r:id="rId33"/>
    <p:sldId id="311" r:id="rId34"/>
    <p:sldId id="317" r:id="rId35"/>
    <p:sldId id="318" r:id="rId36"/>
    <p:sldId id="319" r:id="rId37"/>
    <p:sldId id="315" r:id="rId38"/>
    <p:sldId id="281" r:id="rId39"/>
    <p:sldId id="279" r:id="rId40"/>
    <p:sldId id="280" r:id="rId41"/>
    <p:sldId id="282" r:id="rId42"/>
    <p:sldId id="314" r:id="rId43"/>
    <p:sldId id="276" r:id="rId44"/>
    <p:sldId id="291" r:id="rId45"/>
    <p:sldId id="292" r:id="rId46"/>
    <p:sldId id="293" r:id="rId47"/>
    <p:sldId id="294" r:id="rId48"/>
    <p:sldId id="295" r:id="rId49"/>
    <p:sldId id="296" r:id="rId50"/>
    <p:sldId id="297" r:id="rId51"/>
    <p:sldId id="298" r:id="rId52"/>
    <p:sldId id="299" r:id="rId53"/>
    <p:sldId id="300" r:id="rId54"/>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1F1398BD-252B-4C07-B369-C603247201E3}">
          <p14:sldIdLst>
            <p14:sldId id="256"/>
            <p14:sldId id="259"/>
          </p14:sldIdLst>
        </p14:section>
        <p14:section name="Introduction" id="{7610630E-C4BD-4977-86C8-E1C26CF4CF89}">
          <p14:sldIdLst>
            <p14:sldId id="258"/>
            <p14:sldId id="260"/>
            <p14:sldId id="312"/>
          </p14:sldIdLst>
        </p14:section>
        <p14:section name="Background" id="{49400F63-AE33-4A30-8B19-9260E31AF4E4}">
          <p14:sldIdLst>
            <p14:sldId id="261"/>
            <p14:sldId id="306"/>
            <p14:sldId id="262"/>
            <p14:sldId id="303"/>
            <p14:sldId id="263"/>
            <p14:sldId id="265"/>
            <p14:sldId id="307"/>
          </p14:sldIdLst>
        </p14:section>
        <p14:section name="Irrigation Management App" id="{A9C01BCF-1373-4347-A1B3-7B50FFC49743}">
          <p14:sldIdLst>
            <p14:sldId id="266"/>
            <p14:sldId id="271"/>
            <p14:sldId id="313"/>
            <p14:sldId id="268"/>
            <p14:sldId id="269"/>
            <p14:sldId id="283"/>
            <p14:sldId id="284"/>
            <p14:sldId id="285"/>
            <p14:sldId id="286"/>
            <p14:sldId id="287"/>
            <p14:sldId id="288"/>
            <p14:sldId id="289"/>
            <p14:sldId id="290"/>
          </p14:sldIdLst>
        </p14:section>
        <p14:section name="Case Study" id="{62E02A16-FBC9-474D-AC7B-E4C818939FAF}">
          <p14:sldIdLst>
            <p14:sldId id="270"/>
            <p14:sldId id="273"/>
            <p14:sldId id="274"/>
            <p14:sldId id="275"/>
          </p14:sldIdLst>
        </p14:section>
        <p14:section name="Results" id="{A0D5508E-DE40-4EB3-A744-30459FD96B90}">
          <p14:sldIdLst>
            <p14:sldId id="308"/>
            <p14:sldId id="309"/>
            <p14:sldId id="310"/>
            <p14:sldId id="311"/>
            <p14:sldId id="317"/>
            <p14:sldId id="318"/>
            <p14:sldId id="319"/>
            <p14:sldId id="315"/>
          </p14:sldIdLst>
        </p14:section>
        <p14:section name="Conclusions" id="{BCB5F2FD-C55F-48E2-A3DC-7BD5C6CA29D7}">
          <p14:sldIdLst>
            <p14:sldId id="281"/>
            <p14:sldId id="279"/>
            <p14:sldId id="280"/>
            <p14:sldId id="282"/>
          </p14:sldIdLst>
        </p14:section>
        <p14:section name="Appendix" id="{158171EF-85B6-4015-A61E-331DED7275F5}">
          <p14:sldIdLst>
            <p14:sldId id="314"/>
            <p14:sldId id="276"/>
            <p14:sldId id="291"/>
            <p14:sldId id="292"/>
            <p14:sldId id="293"/>
            <p14:sldId id="294"/>
            <p14:sldId id="295"/>
            <p14:sldId id="296"/>
            <p14:sldId id="297"/>
            <p14:sldId id="298"/>
            <p14:sldId id="299"/>
            <p14:sldId id="30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CBCCCE"/>
    <a:srgbClr val="000000"/>
    <a:srgbClr val="FF5050"/>
    <a:srgbClr val="E7E7E8"/>
    <a:srgbClr val="92D050"/>
    <a:srgbClr val="FFFF66"/>
    <a:srgbClr val="253F6B"/>
    <a:srgbClr val="002040"/>
    <a:srgbClr val="172F65"/>
    <a:srgbClr val="0C2A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29" autoAdjust="0"/>
    <p:restoredTop sz="90920" autoAdjust="0"/>
  </p:normalViewPr>
  <p:slideViewPr>
    <p:cSldViewPr snapToObjects="1">
      <p:cViewPr>
        <p:scale>
          <a:sx n="100" d="100"/>
          <a:sy n="100" d="100"/>
        </p:scale>
        <p:origin x="-666" y="-84"/>
      </p:cViewPr>
      <p:guideLst>
        <p:guide orient="horz" pos="2160"/>
        <p:guide orient="horz" pos="1584"/>
        <p:guide orient="horz" pos="1298"/>
        <p:guide orient="horz" pos="1026"/>
        <p:guide orient="horz" pos="1440"/>
        <p:guide orient="horz" pos="1888"/>
        <p:guide orient="horz" pos="1706"/>
        <p:guide orient="horz" pos="1162"/>
        <p:guide pos="2880"/>
        <p:guide pos="1746"/>
        <p:guide pos="721"/>
        <p:guide pos="1144"/>
        <p:guide pos="3455"/>
        <p:guide pos="5184"/>
        <p:guide pos="2290"/>
        <p:guide pos="4035"/>
      </p:guideLst>
    </p:cSldViewPr>
  </p:slideViewPr>
  <p:outlineViewPr>
    <p:cViewPr>
      <p:scale>
        <a:sx n="33" d="100"/>
        <a:sy n="33" d="100"/>
      </p:scale>
      <p:origin x="0" y="16782"/>
    </p:cViewPr>
  </p:outlineViewPr>
  <p:notesTextViewPr>
    <p:cViewPr>
      <p:scale>
        <a:sx n="100" d="100"/>
        <a:sy n="100" d="100"/>
      </p:scale>
      <p:origin x="0" y="0"/>
    </p:cViewPr>
  </p:notesTextViewPr>
  <p:sorterViewPr>
    <p:cViewPr>
      <p:scale>
        <a:sx n="200" d="100"/>
        <a:sy n="200" d="100"/>
      </p:scale>
      <p:origin x="0" y="2976"/>
    </p:cViewPr>
  </p:sorterViewPr>
  <p:notesViewPr>
    <p:cSldViewPr snapToObjects="1">
      <p:cViewPr varScale="1">
        <p:scale>
          <a:sx n="83" d="100"/>
          <a:sy n="83" d="100"/>
        </p:scale>
        <p:origin x="-254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D8CED63B-8C4A-6643-B7A1-D939C634E5AD}" type="datetime1">
              <a:rPr lang="en-US"/>
              <a:pPr/>
              <a:t>12/18/2014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CA" noProof="0" smtClean="0"/>
              <a:t>Click to edit Master text styles</a:t>
            </a:r>
          </a:p>
          <a:p>
            <a:pPr lvl="1"/>
            <a:r>
              <a:rPr lang="en-CA" noProof="0" smtClean="0"/>
              <a:t>Second level</a:t>
            </a:r>
          </a:p>
          <a:p>
            <a:pPr lvl="2"/>
            <a:r>
              <a:rPr lang="en-CA" noProof="0" smtClean="0"/>
              <a:t>Third level</a:t>
            </a:r>
          </a:p>
          <a:p>
            <a:pPr lvl="3"/>
            <a:r>
              <a:rPr lang="en-CA" noProof="0" smtClean="0"/>
              <a:t>Fourth level</a:t>
            </a:r>
          </a:p>
          <a:p>
            <a:pPr lvl="4"/>
            <a:r>
              <a:rPr lang="en-CA" noProof="0" smtClean="0"/>
              <a:t>Fifth level</a:t>
            </a:r>
            <a:endParaRPr lang="en-US"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FD2F42E9-A7F8-304F-8819-533B4142EEDC}" type="slidenum">
              <a:rPr lang="en-US"/>
              <a:pPr/>
              <a:t>‹#›</a:t>
            </a:fld>
            <a:endParaRPr lang="en-US"/>
          </a:p>
        </p:txBody>
      </p:sp>
    </p:spTree>
    <p:extLst>
      <p:ext uri="{BB962C8B-B14F-4D97-AF65-F5344CB8AC3E}">
        <p14:creationId xmlns:p14="http://schemas.microsoft.com/office/powerpoint/2010/main" val="182666454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University</a:t>
            </a:r>
            <a:r>
              <a:rPr lang="en-US" baseline="0" dirty="0" smtClean="0"/>
              <a:t> examiner, committee members, </a:t>
            </a:r>
            <a:r>
              <a:rPr lang="en-US" baseline="0" dirty="0" err="1" smtClean="0"/>
              <a:t>mr.</a:t>
            </a:r>
            <a:r>
              <a:rPr lang="en-US" baseline="0" dirty="0" smtClean="0"/>
              <a:t> chairman, ladies and gents. My name…</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Sustainability in the infrastructure of the park (includes equipment, grass, and plants at the parks) and efficiency in the </a:t>
            </a:r>
            <a:r>
              <a:rPr lang="en-US" baseline="0" smtClean="0"/>
              <a:t>field workers</a:t>
            </a:r>
            <a:endParaRPr lang="en-US" dirty="0" smtClean="0"/>
          </a:p>
        </p:txBody>
      </p:sp>
      <p:sp>
        <p:nvSpPr>
          <p:cNvPr id="4" name="Slide Number Placeholder 3"/>
          <p:cNvSpPr>
            <a:spLocks noGrp="1"/>
          </p:cNvSpPr>
          <p:nvPr>
            <p:ph type="sldNum" sz="quarter" idx="10"/>
          </p:nvPr>
        </p:nvSpPr>
        <p:spPr/>
        <p:txBody>
          <a:bodyPr/>
          <a:lstStyle/>
          <a:p>
            <a:fld id="{FD2F42E9-A7F8-304F-8819-533B4142EEDC}" type="slidenum">
              <a:rPr lang="en-US" smtClean="0"/>
              <a:pPr/>
              <a:t>2</a:t>
            </a:fld>
            <a:endParaRPr lang="en-US"/>
          </a:p>
        </p:txBody>
      </p:sp>
    </p:spTree>
    <p:extLst>
      <p:ext uri="{BB962C8B-B14F-4D97-AF65-F5344CB8AC3E}">
        <p14:creationId xmlns:p14="http://schemas.microsoft.com/office/powerpoint/2010/main" val="322573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application itself</a:t>
            </a:r>
            <a:r>
              <a:rPr lang="en-US" baseline="0" dirty="0" smtClean="0"/>
              <a:t> is hosted on an Apache server, uses a MySQL database, and is built using PHP and JavaScript. It also uses the Bootstrap HTML and JavaScript library to ensure responsiveness on any mobile device, but it is optimized for the Apple iPad. This is illustrated in the architecture diagram.</a:t>
            </a:r>
            <a:endParaRPr lang="en-US" dirty="0"/>
          </a:p>
        </p:txBody>
      </p:sp>
      <p:sp>
        <p:nvSpPr>
          <p:cNvPr id="4" name="Slide Number Placeholder 3"/>
          <p:cNvSpPr>
            <a:spLocks noGrp="1"/>
          </p:cNvSpPr>
          <p:nvPr>
            <p:ph type="sldNum" sz="quarter" idx="10"/>
          </p:nvPr>
        </p:nvSpPr>
        <p:spPr/>
        <p:txBody>
          <a:bodyPr/>
          <a:lstStyle/>
          <a:p>
            <a:fld id="{FD2F42E9-A7F8-304F-8819-533B4142EEDC}" type="slidenum">
              <a:rPr lang="en-US" smtClean="0"/>
              <a:pPr/>
              <a:t>15</a:t>
            </a:fld>
            <a:endParaRPr lang="en-US"/>
          </a:p>
        </p:txBody>
      </p:sp>
    </p:spTree>
    <p:extLst>
      <p:ext uri="{BB962C8B-B14F-4D97-AF65-F5344CB8AC3E}">
        <p14:creationId xmlns:p14="http://schemas.microsoft.com/office/powerpoint/2010/main" val="3212327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smtClean="0"/>
              <a:t>Logging can be done by voice entry.</a:t>
            </a:r>
          </a:p>
        </p:txBody>
      </p:sp>
      <p:sp>
        <p:nvSpPr>
          <p:cNvPr id="4" name="Slide Number Placeholder 3"/>
          <p:cNvSpPr>
            <a:spLocks noGrp="1"/>
          </p:cNvSpPr>
          <p:nvPr>
            <p:ph type="sldNum" sz="quarter" idx="10"/>
          </p:nvPr>
        </p:nvSpPr>
        <p:spPr/>
        <p:txBody>
          <a:bodyPr/>
          <a:lstStyle/>
          <a:p>
            <a:fld id="{FD2F42E9-A7F8-304F-8819-533B4142EEDC}" type="slidenum">
              <a:rPr lang="en-US" smtClean="0"/>
              <a:pPr/>
              <a:t>16</a:t>
            </a:fld>
            <a:endParaRPr lang="en-US"/>
          </a:p>
        </p:txBody>
      </p:sp>
    </p:spTree>
    <p:extLst>
      <p:ext uri="{BB962C8B-B14F-4D97-AF65-F5344CB8AC3E}">
        <p14:creationId xmlns:p14="http://schemas.microsoft.com/office/powerpoint/2010/main" val="3750562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smtClean="0"/>
              <a:t>Approved by Parks Services managers</a:t>
            </a:r>
          </a:p>
        </p:txBody>
      </p:sp>
      <p:sp>
        <p:nvSpPr>
          <p:cNvPr id="4" name="Slide Number Placeholder 3"/>
          <p:cNvSpPr>
            <a:spLocks noGrp="1"/>
          </p:cNvSpPr>
          <p:nvPr>
            <p:ph type="sldNum" sz="quarter" idx="10"/>
          </p:nvPr>
        </p:nvSpPr>
        <p:spPr/>
        <p:txBody>
          <a:bodyPr/>
          <a:lstStyle/>
          <a:p>
            <a:fld id="{FD2F42E9-A7F8-304F-8819-533B4142EEDC}" type="slidenum">
              <a:rPr lang="en-US" smtClean="0"/>
              <a:pPr/>
              <a:t>27</a:t>
            </a:fld>
            <a:endParaRPr lang="en-US"/>
          </a:p>
        </p:txBody>
      </p:sp>
    </p:spTree>
    <p:extLst>
      <p:ext uri="{BB962C8B-B14F-4D97-AF65-F5344CB8AC3E}">
        <p14:creationId xmlns:p14="http://schemas.microsoft.com/office/powerpoint/2010/main" val="3326224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 full-time and 1 part-time irrigation technicians. Experts</a:t>
            </a:r>
            <a:r>
              <a:rPr lang="en-US" baseline="0" dirty="0" smtClean="0"/>
              <a:t> have those parks as part of their regular responsibilities, the novices do not</a:t>
            </a:r>
            <a:endParaRPr lang="en-US" dirty="0" smtClean="0"/>
          </a:p>
          <a:p>
            <a:r>
              <a:rPr lang="en-US" dirty="0" smtClean="0"/>
              <a:t>Due to the fact the Parks Services department</a:t>
            </a:r>
            <a:r>
              <a:rPr lang="en-US" baseline="0" dirty="0" smtClean="0"/>
              <a:t> is such a small, closed environment, no other demographics were collected to ensure their privacy. </a:t>
            </a:r>
            <a:endParaRPr lang="en-US" dirty="0"/>
          </a:p>
        </p:txBody>
      </p:sp>
      <p:sp>
        <p:nvSpPr>
          <p:cNvPr id="4" name="Slide Number Placeholder 3"/>
          <p:cNvSpPr>
            <a:spLocks noGrp="1"/>
          </p:cNvSpPr>
          <p:nvPr>
            <p:ph type="sldNum" sz="quarter" idx="10"/>
          </p:nvPr>
        </p:nvSpPr>
        <p:spPr/>
        <p:txBody>
          <a:bodyPr/>
          <a:lstStyle/>
          <a:p>
            <a:fld id="{FD2F42E9-A7F8-304F-8819-533B4142EEDC}" type="slidenum">
              <a:rPr lang="en-US" smtClean="0"/>
              <a:pPr/>
              <a:t>28</a:t>
            </a:fld>
            <a:endParaRPr lang="en-US"/>
          </a:p>
        </p:txBody>
      </p:sp>
    </p:spTree>
    <p:extLst>
      <p:ext uri="{BB962C8B-B14F-4D97-AF65-F5344CB8AC3E}">
        <p14:creationId xmlns:p14="http://schemas.microsoft.com/office/powerpoint/2010/main" val="3982936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This is the novice performance in comparison to the expert baseline performance</a:t>
            </a:r>
            <a:r>
              <a:rPr lang="en-US" baseline="0" dirty="0" smtClean="0"/>
              <a:t> without the iPad or irrigation management app.</a:t>
            </a:r>
            <a:endParaRPr lang="en-US" dirty="0" smtClean="0"/>
          </a:p>
          <a:p>
            <a:pPr marL="171450" indent="-171450">
              <a:buFont typeface="Arial" panose="020B0604020202020204" pitchFamily="34" charset="0"/>
              <a:buChar char="•"/>
            </a:pPr>
            <a:r>
              <a:rPr lang="en-US" dirty="0" smtClean="0"/>
              <a:t>POSITIVE = slower</a:t>
            </a:r>
            <a:r>
              <a:rPr lang="en-US" baseline="0" dirty="0" smtClean="0"/>
              <a:t> and </a:t>
            </a:r>
            <a:r>
              <a:rPr lang="en-US" dirty="0" smtClean="0"/>
              <a:t>NEGATIVE = faster</a:t>
            </a:r>
            <a:r>
              <a:rPr lang="en-US" baseline="0" dirty="0" smtClean="0"/>
              <a:t> than expert performance (without the app)</a:t>
            </a:r>
          </a:p>
          <a:p>
            <a:pPr marL="171450" indent="-171450">
              <a:buFont typeface="Arial" panose="020B0604020202020204" pitchFamily="34" charset="0"/>
              <a:buChar char="•"/>
            </a:pPr>
            <a:r>
              <a:rPr lang="en-US" baseline="0" dirty="0" smtClean="0"/>
              <a:t>GREEN = faster, YELLOW = slightly slower, and RED = significantly slower than expert baseline performance</a:t>
            </a:r>
            <a:endParaRPr lang="en-US" dirty="0"/>
          </a:p>
        </p:txBody>
      </p:sp>
      <p:sp>
        <p:nvSpPr>
          <p:cNvPr id="4" name="Slide Number Placeholder 3"/>
          <p:cNvSpPr>
            <a:spLocks noGrp="1"/>
          </p:cNvSpPr>
          <p:nvPr>
            <p:ph type="sldNum" sz="quarter" idx="10"/>
          </p:nvPr>
        </p:nvSpPr>
        <p:spPr/>
        <p:txBody>
          <a:bodyPr/>
          <a:lstStyle/>
          <a:p>
            <a:fld id="{FD2F42E9-A7F8-304F-8819-533B4142EEDC}" type="slidenum">
              <a:rPr lang="en-US" smtClean="0"/>
              <a:pPr/>
              <a:t>34</a:t>
            </a:fld>
            <a:endParaRPr lang="en-US"/>
          </a:p>
        </p:txBody>
      </p:sp>
    </p:spTree>
    <p:extLst>
      <p:ext uri="{BB962C8B-B14F-4D97-AF65-F5344CB8AC3E}">
        <p14:creationId xmlns:p14="http://schemas.microsoft.com/office/powerpoint/2010/main" val="1777459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For</a:t>
            </a:r>
            <a:r>
              <a:rPr lang="en-US" baseline="0" dirty="0" smtClean="0"/>
              <a:t> example, if we take a look at these tasks which are performed quite frequently at the parks, there is quite a dramatic difference in the performance of novice with and without the iPad and app in comparison to the baseline experts without the iPad. </a:t>
            </a:r>
          </a:p>
        </p:txBody>
      </p:sp>
      <p:sp>
        <p:nvSpPr>
          <p:cNvPr id="4" name="Slide Number Placeholder 3"/>
          <p:cNvSpPr>
            <a:spLocks noGrp="1"/>
          </p:cNvSpPr>
          <p:nvPr>
            <p:ph type="sldNum" sz="quarter" idx="10"/>
          </p:nvPr>
        </p:nvSpPr>
        <p:spPr/>
        <p:txBody>
          <a:bodyPr/>
          <a:lstStyle/>
          <a:p>
            <a:fld id="{FD2F42E9-A7F8-304F-8819-533B4142EEDC}" type="slidenum">
              <a:rPr lang="en-US" smtClean="0"/>
              <a:pPr/>
              <a:t>35</a:t>
            </a:fld>
            <a:endParaRPr lang="en-US"/>
          </a:p>
        </p:txBody>
      </p:sp>
    </p:spTree>
    <p:extLst>
      <p:ext uri="{BB962C8B-B14F-4D97-AF65-F5344CB8AC3E}">
        <p14:creationId xmlns:p14="http://schemas.microsoft.com/office/powerpoint/2010/main" val="1777459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Irrigation</a:t>
            </a:r>
            <a:r>
              <a:rPr lang="en-US" baseline="0" dirty="0" smtClean="0"/>
              <a:t> employees do not currently record maintenance activities for each park. There was no time to compare against for the performance of this task because it is an activity that they have not been doing. Now, with the irrigation management app, they can start collecting data on the activities being performed at each park. This will allow them to determine where the vandalism hotspots are or if a specific type of sprinkler fails more frequently than others – things they currently do not have!</a:t>
            </a:r>
            <a:endParaRPr lang="en-US" dirty="0"/>
          </a:p>
        </p:txBody>
      </p:sp>
      <p:sp>
        <p:nvSpPr>
          <p:cNvPr id="4" name="Slide Number Placeholder 3"/>
          <p:cNvSpPr>
            <a:spLocks noGrp="1"/>
          </p:cNvSpPr>
          <p:nvPr>
            <p:ph type="sldNum" sz="quarter" idx="10"/>
          </p:nvPr>
        </p:nvSpPr>
        <p:spPr/>
        <p:txBody>
          <a:bodyPr/>
          <a:lstStyle/>
          <a:p>
            <a:fld id="{FD2F42E9-A7F8-304F-8819-533B4142EEDC}" type="slidenum">
              <a:rPr lang="en-US" smtClean="0"/>
              <a:pPr/>
              <a:t>36</a:t>
            </a:fld>
            <a:endParaRPr lang="en-US"/>
          </a:p>
        </p:txBody>
      </p:sp>
    </p:spTree>
    <p:extLst>
      <p:ext uri="{BB962C8B-B14F-4D97-AF65-F5344CB8AC3E}">
        <p14:creationId xmlns:p14="http://schemas.microsoft.com/office/powerpoint/2010/main" val="1777459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pre- &amp; post-test</a:t>
            </a:r>
            <a:r>
              <a:rPr lang="en-US" baseline="0" dirty="0" smtClean="0"/>
              <a:t> surveys; No negative impact; User-friendly and easy to adopt; </a:t>
            </a:r>
          </a:p>
        </p:txBody>
      </p:sp>
      <p:sp>
        <p:nvSpPr>
          <p:cNvPr id="4" name="Slide Number Placeholder 3"/>
          <p:cNvSpPr>
            <a:spLocks noGrp="1"/>
          </p:cNvSpPr>
          <p:nvPr>
            <p:ph type="sldNum" sz="quarter" idx="10"/>
          </p:nvPr>
        </p:nvSpPr>
        <p:spPr/>
        <p:txBody>
          <a:bodyPr/>
          <a:lstStyle/>
          <a:p>
            <a:fld id="{FD2F42E9-A7F8-304F-8819-533B4142EEDC}" type="slidenum">
              <a:rPr lang="en-US" smtClean="0"/>
              <a:pPr/>
              <a:t>37</a:t>
            </a:fld>
            <a:endParaRPr lang="en-US"/>
          </a:p>
        </p:txBody>
      </p:sp>
    </p:spTree>
    <p:extLst>
      <p:ext uri="{BB962C8B-B14F-4D97-AF65-F5344CB8AC3E}">
        <p14:creationId xmlns:p14="http://schemas.microsoft.com/office/powerpoint/2010/main" val="4153924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Reporting now allows for the Parks Services</a:t>
            </a:r>
            <a:r>
              <a:rPr lang="en-GB" baseline="0" dirty="0" smtClean="0"/>
              <a:t> department to capture trends out in the parks (vandalism hotspots).</a:t>
            </a:r>
            <a:endParaRPr lang="en-GB" dirty="0" smtClean="0"/>
          </a:p>
          <a:p>
            <a:pPr marL="171450" indent="-171450">
              <a:buFont typeface="Arial" panose="020B0604020202020204" pitchFamily="34" charset="0"/>
              <a:buChar char="•"/>
            </a:pPr>
            <a:r>
              <a:rPr lang="en-GB" dirty="0" smtClean="0"/>
              <a:t>Assume 261 work days and $25/hour rate, </a:t>
            </a:r>
            <a:r>
              <a:rPr lang="en-GB" baseline="0" dirty="0" smtClean="0"/>
              <a:t>5 maintenance tasks per park and 10 parks visited each day (reasonable assumption – no typical days!)</a:t>
            </a:r>
          </a:p>
          <a:p>
            <a:pPr marL="171450" indent="-171450">
              <a:buFont typeface="Arial" panose="020B0604020202020204" pitchFamily="34" charset="0"/>
              <a:buChar char="•"/>
            </a:pPr>
            <a:r>
              <a:rPr lang="en-GB" baseline="0" dirty="0" smtClean="0"/>
              <a:t>15 to 60 minutes per day saved, which translates to $1,500 to $6,500 per employee annual savings</a:t>
            </a:r>
          </a:p>
          <a:p>
            <a:pPr marL="171450" indent="-171450">
              <a:buFont typeface="Arial" panose="020B0604020202020204" pitchFamily="34" charset="0"/>
              <a:buChar char="•"/>
            </a:pPr>
            <a:r>
              <a:rPr lang="en-US" dirty="0" smtClean="0"/>
              <a:t>Reiterate &gt;70 parks per each</a:t>
            </a:r>
            <a:r>
              <a:rPr lang="en-US" baseline="0" dirty="0" smtClean="0"/>
              <a:t> employee</a:t>
            </a:r>
            <a:endParaRPr lang="en-US" dirty="0"/>
          </a:p>
        </p:txBody>
      </p:sp>
      <p:sp>
        <p:nvSpPr>
          <p:cNvPr id="4" name="Slide Number Placeholder 3"/>
          <p:cNvSpPr>
            <a:spLocks noGrp="1"/>
          </p:cNvSpPr>
          <p:nvPr>
            <p:ph type="sldNum" sz="quarter" idx="10"/>
          </p:nvPr>
        </p:nvSpPr>
        <p:spPr/>
        <p:txBody>
          <a:bodyPr/>
          <a:lstStyle/>
          <a:p>
            <a:fld id="{FD2F42E9-A7F8-304F-8819-533B4142EEDC}" type="slidenum">
              <a:rPr lang="en-US" smtClean="0"/>
              <a:pPr/>
              <a:t>38</a:t>
            </a:fld>
            <a:endParaRPr lang="en-US"/>
          </a:p>
        </p:txBody>
      </p:sp>
    </p:spTree>
    <p:extLst>
      <p:ext uri="{BB962C8B-B14F-4D97-AF65-F5344CB8AC3E}">
        <p14:creationId xmlns:p14="http://schemas.microsoft.com/office/powerpoint/2010/main" val="2868561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Production roll-out</a:t>
            </a:r>
            <a:r>
              <a:rPr lang="en-US" baseline="0" dirty="0" smtClean="0"/>
              <a:t> in 2015 by Kelowna Parks Services</a:t>
            </a:r>
          </a:p>
          <a:p>
            <a:pPr marL="171450" indent="-171450">
              <a:buFont typeface="Arial" panose="020B0604020202020204" pitchFamily="34" charset="0"/>
              <a:buChar char="•"/>
            </a:pPr>
            <a:r>
              <a:rPr lang="en-US" baseline="0" dirty="0" smtClean="0"/>
              <a:t>Provide more support for generating different and customizable reports</a:t>
            </a:r>
          </a:p>
          <a:p>
            <a:pPr marL="171450" indent="-171450">
              <a:buFont typeface="Arial" panose="020B0604020202020204" pitchFamily="34" charset="0"/>
              <a:buChar char="•"/>
            </a:pPr>
            <a:r>
              <a:rPr lang="en-US" baseline="0" dirty="0" smtClean="0"/>
              <a:t>Adapt current system to work on mobile wearable technology such as Google Glass</a:t>
            </a:r>
          </a:p>
          <a:p>
            <a:pPr marL="171450" indent="-171450">
              <a:buFont typeface="Arial" panose="020B0604020202020204" pitchFamily="34" charset="0"/>
              <a:buChar char="•"/>
            </a:pPr>
            <a:r>
              <a:rPr lang="en-US" baseline="0" dirty="0" smtClean="0"/>
              <a:t>Work with additional cities to implement their own irrigation management applications</a:t>
            </a:r>
            <a:endParaRPr lang="en-US" dirty="0"/>
          </a:p>
        </p:txBody>
      </p:sp>
      <p:sp>
        <p:nvSpPr>
          <p:cNvPr id="4" name="Slide Number Placeholder 3"/>
          <p:cNvSpPr>
            <a:spLocks noGrp="1"/>
          </p:cNvSpPr>
          <p:nvPr>
            <p:ph type="sldNum" sz="quarter" idx="10"/>
          </p:nvPr>
        </p:nvSpPr>
        <p:spPr/>
        <p:txBody>
          <a:bodyPr/>
          <a:lstStyle/>
          <a:p>
            <a:fld id="{FD2F42E9-A7F8-304F-8819-533B4142EEDC}" type="slidenum">
              <a:rPr lang="en-US" smtClean="0"/>
              <a:pPr/>
              <a:t>39</a:t>
            </a:fld>
            <a:endParaRPr lang="en-US"/>
          </a:p>
        </p:txBody>
      </p:sp>
    </p:spTree>
    <p:extLst>
      <p:ext uri="{BB962C8B-B14F-4D97-AF65-F5344CB8AC3E}">
        <p14:creationId xmlns:p14="http://schemas.microsoft.com/office/powerpoint/2010/main" val="2271980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FD2F42E9-A7F8-304F-8819-533B4142EEDC}" type="slidenum">
              <a:rPr lang="en-US" smtClean="0"/>
              <a:pPr/>
              <a:t>4</a:t>
            </a:fld>
            <a:endParaRPr lang="en-US"/>
          </a:p>
        </p:txBody>
      </p:sp>
    </p:spTree>
    <p:extLst>
      <p:ext uri="{BB962C8B-B14F-4D97-AF65-F5344CB8AC3E}">
        <p14:creationId xmlns:p14="http://schemas.microsoft.com/office/powerpoint/2010/main" val="3996276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List the people and</a:t>
            </a:r>
            <a:r>
              <a:rPr lang="en-US" baseline="0" dirty="0" smtClean="0"/>
              <a:t> organizations I should thank: Supervisory committee members?</a:t>
            </a:r>
            <a:endParaRPr lang="en-US" dirty="0"/>
          </a:p>
        </p:txBody>
      </p:sp>
      <p:sp>
        <p:nvSpPr>
          <p:cNvPr id="4" name="Slide Number Placeholder 3"/>
          <p:cNvSpPr>
            <a:spLocks noGrp="1"/>
          </p:cNvSpPr>
          <p:nvPr>
            <p:ph type="sldNum" sz="quarter" idx="10"/>
          </p:nvPr>
        </p:nvSpPr>
        <p:spPr/>
        <p:txBody>
          <a:bodyPr/>
          <a:lstStyle/>
          <a:p>
            <a:fld id="{FD2F42E9-A7F8-304F-8819-533B4142EEDC}" type="slidenum">
              <a:rPr lang="en-US" smtClean="0"/>
              <a:pPr/>
              <a:t>40</a:t>
            </a:fld>
            <a:endParaRPr lang="en-US"/>
          </a:p>
        </p:txBody>
      </p:sp>
    </p:spTree>
    <p:extLst>
      <p:ext uri="{BB962C8B-B14F-4D97-AF65-F5344CB8AC3E}">
        <p14:creationId xmlns:p14="http://schemas.microsoft.com/office/powerpoint/2010/main" val="3018230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for any questions</a:t>
            </a:r>
            <a:endParaRPr lang="en-US" dirty="0"/>
          </a:p>
        </p:txBody>
      </p:sp>
      <p:sp>
        <p:nvSpPr>
          <p:cNvPr id="4" name="Slide Number Placeholder 3"/>
          <p:cNvSpPr>
            <a:spLocks noGrp="1"/>
          </p:cNvSpPr>
          <p:nvPr>
            <p:ph type="sldNum" sz="quarter" idx="10"/>
          </p:nvPr>
        </p:nvSpPr>
        <p:spPr/>
        <p:txBody>
          <a:bodyPr/>
          <a:lstStyle/>
          <a:p>
            <a:fld id="{FD2F42E9-A7F8-304F-8819-533B4142EEDC}" type="slidenum">
              <a:rPr lang="en-US" smtClean="0"/>
              <a:pPr/>
              <a:t>41</a:t>
            </a:fld>
            <a:endParaRPr lang="en-US"/>
          </a:p>
        </p:txBody>
      </p:sp>
    </p:spTree>
    <p:extLst>
      <p:ext uri="{BB962C8B-B14F-4D97-AF65-F5344CB8AC3E}">
        <p14:creationId xmlns:p14="http://schemas.microsoft.com/office/powerpoint/2010/main" val="272241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Image is</a:t>
            </a:r>
            <a:r>
              <a:rPr lang="en-US" baseline="0" dirty="0" smtClean="0"/>
              <a:t> of </a:t>
            </a:r>
            <a:r>
              <a:rPr lang="en-US" dirty="0" smtClean="0"/>
              <a:t>Lund Park on Black Mountain Drive</a:t>
            </a:r>
            <a:endParaRPr lang="en-US" dirty="0"/>
          </a:p>
        </p:txBody>
      </p:sp>
      <p:sp>
        <p:nvSpPr>
          <p:cNvPr id="4" name="Slide Number Placeholder 3"/>
          <p:cNvSpPr>
            <a:spLocks noGrp="1"/>
          </p:cNvSpPr>
          <p:nvPr>
            <p:ph type="sldNum" sz="quarter" idx="10"/>
          </p:nvPr>
        </p:nvSpPr>
        <p:spPr/>
        <p:txBody>
          <a:bodyPr/>
          <a:lstStyle/>
          <a:p>
            <a:fld id="{FD2F42E9-A7F8-304F-8819-533B4142EEDC}" type="slidenum">
              <a:rPr lang="en-US" smtClean="0"/>
              <a:pPr/>
              <a:t>5</a:t>
            </a:fld>
            <a:endParaRPr lang="en-US"/>
          </a:p>
        </p:txBody>
      </p:sp>
    </p:spTree>
    <p:extLst>
      <p:ext uri="{BB962C8B-B14F-4D97-AF65-F5344CB8AC3E}">
        <p14:creationId xmlns:p14="http://schemas.microsoft.com/office/powerpoint/2010/main" val="3996276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FD2F42E9-A7F8-304F-8819-533B4142EEDC}" type="slidenum">
              <a:rPr lang="en-US" smtClean="0"/>
              <a:pPr/>
              <a:t>6</a:t>
            </a:fld>
            <a:endParaRPr lang="en-US"/>
          </a:p>
        </p:txBody>
      </p:sp>
    </p:spTree>
    <p:extLst>
      <p:ext uri="{BB962C8B-B14F-4D97-AF65-F5344CB8AC3E}">
        <p14:creationId xmlns:p14="http://schemas.microsoft.com/office/powerpoint/2010/main" val="2108379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FD2F42E9-A7F8-304F-8819-533B4142EEDC}" type="slidenum">
              <a:rPr lang="en-US" smtClean="0"/>
              <a:pPr/>
              <a:t>7</a:t>
            </a:fld>
            <a:endParaRPr lang="en-US"/>
          </a:p>
        </p:txBody>
      </p:sp>
    </p:spTree>
    <p:extLst>
      <p:ext uri="{BB962C8B-B14F-4D97-AF65-F5344CB8AC3E}">
        <p14:creationId xmlns:p14="http://schemas.microsoft.com/office/powerpoint/2010/main" val="2108379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4.6 billion = 65% of world population</a:t>
            </a:r>
            <a:endParaRPr lang="en-US" dirty="0"/>
          </a:p>
        </p:txBody>
      </p:sp>
      <p:sp>
        <p:nvSpPr>
          <p:cNvPr id="4" name="Slide Number Placeholder 3"/>
          <p:cNvSpPr>
            <a:spLocks noGrp="1"/>
          </p:cNvSpPr>
          <p:nvPr>
            <p:ph type="sldNum" sz="quarter" idx="10"/>
          </p:nvPr>
        </p:nvSpPr>
        <p:spPr/>
        <p:txBody>
          <a:bodyPr/>
          <a:lstStyle/>
          <a:p>
            <a:fld id="{FD2F42E9-A7F8-304F-8819-533B4142EEDC}" type="slidenum">
              <a:rPr lang="en-US" smtClean="0"/>
              <a:pPr/>
              <a:t>8</a:t>
            </a:fld>
            <a:endParaRPr lang="en-US"/>
          </a:p>
        </p:txBody>
      </p:sp>
    </p:spTree>
    <p:extLst>
      <p:ext uri="{BB962C8B-B14F-4D97-AF65-F5344CB8AC3E}">
        <p14:creationId xmlns:p14="http://schemas.microsoft.com/office/powerpoint/2010/main" val="3335731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Native apps = programs</a:t>
            </a:r>
            <a:r>
              <a:rPr lang="en-US" baseline="0" dirty="0" smtClean="0"/>
              <a:t> developed for specific mobile devices</a:t>
            </a:r>
          </a:p>
          <a:p>
            <a:pPr marL="171450" indent="-171450">
              <a:buFont typeface="Arial" panose="020B0604020202020204" pitchFamily="34" charset="0"/>
              <a:buChar char="•"/>
            </a:pPr>
            <a:r>
              <a:rPr lang="en-US" baseline="0" dirty="0" smtClean="0"/>
              <a:t>Web apps = websites that act like native apps</a:t>
            </a:r>
            <a:endParaRPr lang="en-US" dirty="0"/>
          </a:p>
        </p:txBody>
      </p:sp>
      <p:sp>
        <p:nvSpPr>
          <p:cNvPr id="4" name="Slide Number Placeholder 3"/>
          <p:cNvSpPr>
            <a:spLocks noGrp="1"/>
          </p:cNvSpPr>
          <p:nvPr>
            <p:ph type="sldNum" sz="quarter" idx="10"/>
          </p:nvPr>
        </p:nvSpPr>
        <p:spPr/>
        <p:txBody>
          <a:bodyPr/>
          <a:lstStyle/>
          <a:p>
            <a:fld id="{FD2F42E9-A7F8-304F-8819-533B4142EEDC}" type="slidenum">
              <a:rPr lang="en-US" smtClean="0"/>
              <a:pPr/>
              <a:t>9</a:t>
            </a:fld>
            <a:endParaRPr lang="en-US"/>
          </a:p>
        </p:txBody>
      </p:sp>
    </p:spTree>
    <p:extLst>
      <p:ext uri="{BB962C8B-B14F-4D97-AF65-F5344CB8AC3E}">
        <p14:creationId xmlns:p14="http://schemas.microsoft.com/office/powerpoint/2010/main" val="4081792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sure to explain</a:t>
            </a:r>
            <a:r>
              <a:rPr lang="en-US" baseline="0" dirty="0" smtClean="0"/>
              <a:t> scenario-based testing and questionnaires (as I use them later)</a:t>
            </a:r>
            <a:endParaRPr lang="en-US" dirty="0"/>
          </a:p>
        </p:txBody>
      </p:sp>
      <p:sp>
        <p:nvSpPr>
          <p:cNvPr id="4" name="Slide Number Placeholder 3"/>
          <p:cNvSpPr>
            <a:spLocks noGrp="1"/>
          </p:cNvSpPr>
          <p:nvPr>
            <p:ph type="sldNum" sz="quarter" idx="10"/>
          </p:nvPr>
        </p:nvSpPr>
        <p:spPr/>
        <p:txBody>
          <a:bodyPr/>
          <a:lstStyle/>
          <a:p>
            <a:fld id="{FD2F42E9-A7F8-304F-8819-533B4142EEDC}" type="slidenum">
              <a:rPr lang="en-US" smtClean="0"/>
              <a:pPr/>
              <a:t>10</a:t>
            </a:fld>
            <a:endParaRPr lang="en-US"/>
          </a:p>
        </p:txBody>
      </p:sp>
    </p:spTree>
    <p:extLst>
      <p:ext uri="{BB962C8B-B14F-4D97-AF65-F5344CB8AC3E}">
        <p14:creationId xmlns:p14="http://schemas.microsoft.com/office/powerpoint/2010/main" val="2429314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2F42E9-A7F8-304F-8819-533B4142EEDC}" type="slidenum">
              <a:rPr lang="en-US" smtClean="0"/>
              <a:pPr/>
              <a:t>12</a:t>
            </a:fld>
            <a:endParaRPr lang="en-US"/>
          </a:p>
        </p:txBody>
      </p:sp>
    </p:spTree>
    <p:extLst>
      <p:ext uri="{BB962C8B-B14F-4D97-AF65-F5344CB8AC3E}">
        <p14:creationId xmlns:p14="http://schemas.microsoft.com/office/powerpoint/2010/main" val="366519379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file://localhost/%5C%5Clocalhost%5CUsers%5Canngoncalves%5CDesktop%5CUBC%20PPT%20Templates%20explore%5CUBC_Cliff_Tritone_annedit.jpg" TargetMode="External"/><Relationship Id="rId7" Type="http://schemas.openxmlformats.org/officeDocument/2006/relationships/image" Target="file://localhost/%5C%5Clocalhost%5CUsers%5Canngoncalves%5CDesktop%5CUBC%20PPT%20Templates%20explore%5Cgraphic%20objects%5CPOM.png" TargetMode="External"/><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file://localhost/%5C%5Clocalhost%5CUsers%5Canngoncalves%5CDesktop%5CUBC%20PPT%20Templates%20explore%5Cgraphic%20objects%5Cshield.png" TargetMode="External"/><Relationship Id="rId4" Type="http://schemas.openxmlformats.org/officeDocument/2006/relationships/image" Target="../media/image1.png"/><Relationship Id="rId9" Type="http://schemas.openxmlformats.org/officeDocument/2006/relationships/image" Target="file://localhost/%5C%5Clocalhost%5CUsers%5Canngoncalves%5CDesktop%5CUBC%20PPT%20Templates%20explore%5Cgraphic%20objects%5CtheUofBC.png"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file://localhost/%5C%5Clocalhost%5CUsers%5Canngoncalves%5CDesktop%5CUBC%20PPT%20Templates%20explore%5Cgraphic%20objects%5CFullSig.png" TargetMode="External"/><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file://localhost/%5C%5Clocalhost%5CUsers%5Canngoncalves%5CDesktop%5CUBC%20PPT%20Templates%20explore%5Cgraphic%20objects%5Cshield.png" TargetMode="External"/><Relationship Id="rId7" Type="http://schemas.openxmlformats.org/officeDocument/2006/relationships/image" Target="file://localhost/%5C%5Clocalhost%5CUsers%5Canngoncalves%5CDesktop%5CUBC%20PPT%20Templates%20explore%5Cgraphic%20objects%5CtheUofBC.png"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file://localhost/%5C%5Clocalhost%5CUsers%5Canngoncalves%5CDesktop%5CUBC%20PPT%20Templates%20explore%5Cgraphic%20objects%5CPOM.png" TargetMode="Externa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file://localhost/%5C%5Clocalhost%5CUsers%5Canngoncalves%5CDesktop%5CUBC%20PPT%20Templates%20explore%5Cgraphic%20objects%5Cshield.png" TargetMode="External"/><Relationship Id="rId7" Type="http://schemas.openxmlformats.org/officeDocument/2006/relationships/image" Target="file://localhost/%5C%5Clocalhost%5CUsers%5Canngoncalves%5CDesktop%5CUBC%20PPT%20Templates%20explore%5Cgraphic%20objects%5CtheUofBC.png"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file://localhost/%5C%5Clocalhost%5CUsers%5Canngoncalves%5CDesktop%5CUBC%20PPT%20Templates%20explore%5Cgraphic%20objects%5CPOM.png" TargetMode="Externa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file://localhost/%5C%5Clocalhost%5CUsers%5Canngoncalves%5CDesktop%5CUBC%20PPT%20Templates%20explore%5Cgraphic%20objects%5Cshield.png" TargetMode="External"/><Relationship Id="rId7" Type="http://schemas.openxmlformats.org/officeDocument/2006/relationships/image" Target="file://localhost/%5C%5Clocalhost%5CUsers%5Canngoncalves%5CDesktop%5CUBC%20PPT%20Templates%20explore%5Cgraphic%20objects%5CtheUofBC.png"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file://localhost/%5C%5Clocalhost%5CUsers%5Canngoncalves%5CDesktop%5CUBC%20PPT%20Templates%20explore%5Cgraphic%20objects%5CPOM.png" TargetMode="Externa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file://localhost/%5C%5Clocalhost%5CUsers%5Canngoncalves%5CDesktop%5CUBC%20PPT%20Templates%20explore%5Cgraphic%20objects%5Cshield.pn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file://localhost/%5C%5Clocalhost%5CUsers%5Canngoncalves%5CDesktop%5CUBC%20PPT%20Templates%20explore%5Cgraphic%20objects%5Cshield.pn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file://localhost/%5C%5Clocalhost%5CUsers%5Canngoncalves%5CDesktop%5CUBC%20PPT%20Templates%20explore%5Cgraphic%20objects%5Cshield.png" TargetMode="External"/><Relationship Id="rId7" Type="http://schemas.openxmlformats.org/officeDocument/2006/relationships/image" Target="file://localhost/%5C%5Clocalhost%5CUsers%5Canngoncalves%5CDesktop%5CUBC%20PPT%20Templates%20explore%5Cgraphic%20objects%5CtheUofBC.png"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file://localhost/%5C%5Clocalhost%5CUsers%5Canngoncalves%5CDesktop%5CUBC%20PPT%20Templates%20explore%5Cgraphic%20objects%5CPOM.png" TargetMode="Externa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file://localhost/%5C%5Clocalhost%5CUsers%5Canngoncalves%5CDesktop%5CUBC%20PPT%20Templates%20explore%5Cgraphic%20objects%5Cshield.png" TargetMode="External"/><Relationship Id="rId7" Type="http://schemas.openxmlformats.org/officeDocument/2006/relationships/image" Target="file://localhost/%5C%5Clocalhost%5CUsers%5Canngoncalves%5CDesktop%5CUBC%20PPT%20Templates%20explore%5Cgraphic%20objects%5CtheUofBC.png"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file://localhost/%5C%5Clocalhost%5CUsers%5Canngoncalves%5CDesktop%5CUBC%20PPT%20Templates%20explore%5Cgraphic%20objects%5CPOM.png" TargetMode="Externa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file://localhost/%5C%5Clocalhost%5CUsers%5Canngoncalves%5CDesktop%5CUBC%20PPT%20Templates%20explore%5Cgraphic%20objects%5Cshield.png" TargetMode="External"/><Relationship Id="rId7" Type="http://schemas.openxmlformats.org/officeDocument/2006/relationships/image" Target="file://localhost/%5C%5Clocalhost%5CUsers%5Canngoncalves%5CDesktop%5CUBC%20PPT%20Templates%20explore%5Cgraphic%20objects%5CtheUofBC.png"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file://localhost/%5C%5Clocalhost%5CUsers%5Canngoncalves%5CDesktop%5CUBC%20PPT%20Templates%20explore%5Cgraphic%20objects%5CPOM.png" TargetMode="Externa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Slide 1: UBC Brand">
    <p:spTree>
      <p:nvGrpSpPr>
        <p:cNvPr id="1" name=""/>
        <p:cNvGrpSpPr/>
        <p:nvPr/>
      </p:nvGrpSpPr>
      <p:grpSpPr>
        <a:xfrm>
          <a:off x="0" y="0"/>
          <a:ext cx="0" cy="0"/>
          <a:chOff x="0" y="0"/>
          <a:chExt cx="0" cy="0"/>
        </a:xfrm>
      </p:grpSpPr>
      <p:pic>
        <p:nvPicPr>
          <p:cNvPr id="2" name="UBC_Cliff_Tritone_annedit.jpg" descr="/Users/anngoncalves/Desktop/UBC PPT Templates explore/UBC_Cliff_Tritone_annedit.jpg"/>
          <p:cNvPicPr>
            <a:picLocks noChangeAspect="1"/>
          </p:cNvPicPr>
          <p:nvPr userDrawn="1"/>
        </p:nvPicPr>
        <p:blipFill>
          <a:blip r:embed="rId2" r:link="rId3">
            <a:extLst>
              <a:ext uri="{28A0092B-C50C-407E-A947-70E740481C1C}">
                <a14:useLocalDpi xmlns:a14="http://schemas.microsoft.com/office/drawing/2010/main" val="0"/>
              </a:ext>
            </a:extLst>
          </a:blip>
          <a:srcRect l="9158" t="2914" r="19727" b="2914"/>
          <a:stretch>
            <a:fillRect/>
          </a:stretch>
        </p:blipFill>
        <p:spPr bwMode="auto">
          <a:xfrm>
            <a:off x="0" y="950913"/>
            <a:ext cx="9228138" cy="590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9"/>
          <p:cNvGrpSpPr>
            <a:grpSpLocks/>
          </p:cNvGrpSpPr>
          <p:nvPr userDrawn="1"/>
        </p:nvGrpSpPr>
        <p:grpSpPr bwMode="auto">
          <a:xfrm>
            <a:off x="0" y="0"/>
            <a:ext cx="9220200" cy="911225"/>
            <a:chOff x="0" y="0"/>
            <a:chExt cx="9220200" cy="911225"/>
          </a:xfrm>
        </p:grpSpPr>
        <p:sp>
          <p:nvSpPr>
            <p:cNvPr id="4" name="Rectangle 3"/>
            <p:cNvSpPr/>
            <p:nvPr userDrawn="1"/>
          </p:nvSpPr>
          <p:spPr bwMode="auto">
            <a:xfrm>
              <a:off x="0" y="0"/>
              <a:ext cx="763588" cy="911225"/>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dirty="0"/>
                <a:t> </a:t>
              </a:r>
            </a:p>
          </p:txBody>
        </p:sp>
        <p:sp>
          <p:nvSpPr>
            <p:cNvPr id="5" name="Rectangle 4"/>
            <p:cNvSpPr/>
            <p:nvPr userDrawn="1"/>
          </p:nvSpPr>
          <p:spPr bwMode="auto">
            <a:xfrm>
              <a:off x="808038" y="0"/>
              <a:ext cx="1511300" cy="911225"/>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dirty="0"/>
                <a:t> </a:t>
              </a:r>
            </a:p>
          </p:txBody>
        </p:sp>
        <p:sp>
          <p:nvSpPr>
            <p:cNvPr id="6" name="Rectangle 5"/>
            <p:cNvSpPr/>
            <p:nvPr userDrawn="1"/>
          </p:nvSpPr>
          <p:spPr bwMode="auto">
            <a:xfrm>
              <a:off x="2363788" y="0"/>
              <a:ext cx="6856412" cy="911225"/>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dirty="0"/>
                <a:t> </a:t>
              </a:r>
            </a:p>
          </p:txBody>
        </p:sp>
        <p:pic>
          <p:nvPicPr>
            <p:cNvPr id="7" name="shield.png" descr="/Users/anngoncalves/Desktop/UBC PPT Templates explore/graphic objects/shield.png"/>
            <p:cNvPicPr>
              <a:picLocks noChangeAspect="1"/>
            </p:cNvPicPr>
            <p:nvPr userDrawn="1"/>
          </p:nvPicPr>
          <p:blipFill>
            <a:blip r:embed="rId4" r:link="rId5">
              <a:extLst>
                <a:ext uri="{28A0092B-C50C-407E-A947-70E740481C1C}">
                  <a14:useLocalDpi xmlns:a14="http://schemas.microsoft.com/office/drawing/2010/main" val="0"/>
                </a:ext>
              </a:extLst>
            </a:blip>
            <a:srcRect/>
            <a:stretch>
              <a:fillRect/>
            </a:stretch>
          </p:blipFill>
          <p:spPr bwMode="auto">
            <a:xfrm>
              <a:off x="227013" y="185738"/>
              <a:ext cx="3143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OM.png" descr="/Users/anngoncalves/Desktop/UBC PPT Templates explore/graphic objects/POM.png"/>
            <p:cNvPicPr>
              <a:picLocks noChangeAspect="1"/>
            </p:cNvPicPr>
            <p:nvPr userDrawn="1"/>
          </p:nvPicPr>
          <p:blipFill>
            <a:blip r:embed="rId6" r:link="rId7">
              <a:extLst>
                <a:ext uri="{28A0092B-C50C-407E-A947-70E740481C1C}">
                  <a14:useLocalDpi xmlns:a14="http://schemas.microsoft.com/office/drawing/2010/main" val="0"/>
                </a:ext>
              </a:extLst>
            </a:blip>
            <a:srcRect/>
            <a:stretch>
              <a:fillRect/>
            </a:stretch>
          </p:blipFill>
          <p:spPr bwMode="auto">
            <a:xfrm>
              <a:off x="1030288" y="215900"/>
              <a:ext cx="895350" cy="11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theUofBC.png" descr="/Users/anngoncalves/Desktop/UBC PPT Templates explore/graphic objects/theUofBC.png"/>
            <p:cNvPicPr>
              <a:picLocks noChangeAspect="1"/>
            </p:cNvPicPr>
            <p:nvPr userDrawn="1"/>
          </p:nvPicPr>
          <p:blipFill>
            <a:blip r:embed="rId8" r:link="rId9">
              <a:extLst>
                <a:ext uri="{28A0092B-C50C-407E-A947-70E740481C1C}">
                  <a14:useLocalDpi xmlns:a14="http://schemas.microsoft.com/office/drawing/2010/main" val="0"/>
                </a:ext>
              </a:extLst>
            </a:blip>
            <a:srcRect/>
            <a:stretch>
              <a:fillRect/>
            </a:stretch>
          </p:blipFill>
          <p:spPr bwMode="auto">
            <a:xfrm>
              <a:off x="2578100" y="241300"/>
              <a:ext cx="2176463"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5408248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 UBC Brand">
    <p:spTree>
      <p:nvGrpSpPr>
        <p:cNvPr id="1" name=""/>
        <p:cNvGrpSpPr/>
        <p:nvPr/>
      </p:nvGrpSpPr>
      <p:grpSpPr>
        <a:xfrm>
          <a:off x="0" y="0"/>
          <a:ext cx="0" cy="0"/>
          <a:chOff x="0" y="0"/>
          <a:chExt cx="0" cy="0"/>
        </a:xfrm>
      </p:grpSpPr>
      <p:sp>
        <p:nvSpPr>
          <p:cNvPr id="2" name="Rectangle 1"/>
          <p:cNvSpPr/>
          <p:nvPr userDrawn="1"/>
        </p:nvSpPr>
        <p:spPr>
          <a:xfrm>
            <a:off x="-76200" y="-3175"/>
            <a:ext cx="9220200" cy="68611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3" name="FullSig.png" descr="/Users/anngoncalves/Desktop/UBC PPT Templates explore/graphic objects/FullSig.png"/>
          <p:cNvPicPr>
            <a:picLocks noChangeAspect="1"/>
          </p:cNvPicPr>
          <p:nvPr userDrawn="1"/>
        </p:nvPicPr>
        <p:blipFill>
          <a:blip r:embed="rId2" r:link="rId3">
            <a:extLst>
              <a:ext uri="{28A0092B-C50C-407E-A947-70E740481C1C}">
                <a14:useLocalDpi xmlns:a14="http://schemas.microsoft.com/office/drawing/2010/main" val="0"/>
              </a:ext>
            </a:extLst>
          </a:blip>
          <a:srcRect/>
          <a:stretch>
            <a:fillRect/>
          </a:stretch>
        </p:blipFill>
        <p:spPr bwMode="auto">
          <a:xfrm>
            <a:off x="1143000" y="2246313"/>
            <a:ext cx="713263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025386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 Title B">
    <p:spTree>
      <p:nvGrpSpPr>
        <p:cNvPr id="1" name=""/>
        <p:cNvGrpSpPr/>
        <p:nvPr/>
      </p:nvGrpSpPr>
      <p:grpSpPr>
        <a:xfrm>
          <a:off x="0" y="0"/>
          <a:ext cx="0" cy="0"/>
          <a:chOff x="0" y="0"/>
          <a:chExt cx="0" cy="0"/>
        </a:xfrm>
      </p:grpSpPr>
      <p:sp>
        <p:nvSpPr>
          <p:cNvPr id="4" name="Rectangle 3"/>
          <p:cNvSpPr/>
          <p:nvPr userDrawn="1"/>
        </p:nvSpPr>
        <p:spPr>
          <a:xfrm>
            <a:off x="0" y="952500"/>
            <a:ext cx="9220200" cy="5908675"/>
          </a:xfrm>
          <a:prstGeom prst="rect">
            <a:avLst/>
          </a:prstGeom>
          <a:solidFill>
            <a:srgbClr val="00204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5" name="Group 9"/>
          <p:cNvGrpSpPr>
            <a:grpSpLocks/>
          </p:cNvGrpSpPr>
          <p:nvPr userDrawn="1"/>
        </p:nvGrpSpPr>
        <p:grpSpPr bwMode="auto">
          <a:xfrm>
            <a:off x="0" y="0"/>
            <a:ext cx="9220200" cy="911225"/>
            <a:chOff x="0" y="0"/>
            <a:chExt cx="9220200" cy="911225"/>
          </a:xfrm>
        </p:grpSpPr>
        <p:sp>
          <p:nvSpPr>
            <p:cNvPr id="6" name="Rectangle 5"/>
            <p:cNvSpPr/>
            <p:nvPr userDrawn="1"/>
          </p:nvSpPr>
          <p:spPr bwMode="auto">
            <a:xfrm>
              <a:off x="0" y="0"/>
              <a:ext cx="763588" cy="911225"/>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dirty="0"/>
                <a:t> </a:t>
              </a:r>
            </a:p>
          </p:txBody>
        </p:sp>
        <p:sp>
          <p:nvSpPr>
            <p:cNvPr id="7" name="Rectangle 6"/>
            <p:cNvSpPr/>
            <p:nvPr userDrawn="1"/>
          </p:nvSpPr>
          <p:spPr bwMode="auto">
            <a:xfrm>
              <a:off x="808038" y="0"/>
              <a:ext cx="1511300" cy="911225"/>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dirty="0"/>
                <a:t> </a:t>
              </a:r>
            </a:p>
          </p:txBody>
        </p:sp>
        <p:sp>
          <p:nvSpPr>
            <p:cNvPr id="8" name="Rectangle 7"/>
            <p:cNvSpPr/>
            <p:nvPr userDrawn="1"/>
          </p:nvSpPr>
          <p:spPr bwMode="auto">
            <a:xfrm>
              <a:off x="2363788" y="0"/>
              <a:ext cx="6856412" cy="911225"/>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dirty="0"/>
                <a:t> </a:t>
              </a:r>
            </a:p>
          </p:txBody>
        </p:sp>
        <p:pic>
          <p:nvPicPr>
            <p:cNvPr id="9" name="shield.png" descr="/Users/anngoncalves/Desktop/UBC PPT Templates explore/graphic objects/shield.png"/>
            <p:cNvPicPr>
              <a:picLocks noChangeAspect="1"/>
            </p:cNvPicPr>
            <p:nvPr userDrawn="1"/>
          </p:nvPicPr>
          <p:blipFill>
            <a:blip r:embed="rId2" r:link="rId3">
              <a:extLst>
                <a:ext uri="{28A0092B-C50C-407E-A947-70E740481C1C}">
                  <a14:useLocalDpi xmlns:a14="http://schemas.microsoft.com/office/drawing/2010/main" val="0"/>
                </a:ext>
              </a:extLst>
            </a:blip>
            <a:srcRect/>
            <a:stretch>
              <a:fillRect/>
            </a:stretch>
          </p:blipFill>
          <p:spPr bwMode="auto">
            <a:xfrm>
              <a:off x="227013" y="185738"/>
              <a:ext cx="3143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OM.png" descr="/Users/anngoncalves/Desktop/UBC PPT Templates explore/graphic objects/POM.png"/>
            <p:cNvPicPr>
              <a:picLocks noChangeAspect="1"/>
            </p:cNvPicPr>
            <p:nvPr userDrawn="1"/>
          </p:nvPicPr>
          <p:blipFill>
            <a:blip r:embed="rId4" r:link="rId5">
              <a:extLst>
                <a:ext uri="{28A0092B-C50C-407E-A947-70E740481C1C}">
                  <a14:useLocalDpi xmlns:a14="http://schemas.microsoft.com/office/drawing/2010/main" val="0"/>
                </a:ext>
              </a:extLst>
            </a:blip>
            <a:srcRect/>
            <a:stretch>
              <a:fillRect/>
            </a:stretch>
          </p:blipFill>
          <p:spPr bwMode="auto">
            <a:xfrm>
              <a:off x="1030288" y="215900"/>
              <a:ext cx="895350" cy="11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theUofBC.png" descr="/Users/anngoncalves/Desktop/UBC PPT Templates explore/graphic objects/theUofBC.png"/>
            <p:cNvPicPr>
              <a:picLocks noChangeAspect="1"/>
            </p:cNvPicPr>
            <p:nvPr userDrawn="1"/>
          </p:nvPicPr>
          <p:blipFill>
            <a:blip r:embed="rId6" r:link="rId7">
              <a:extLst>
                <a:ext uri="{28A0092B-C50C-407E-A947-70E740481C1C}">
                  <a14:useLocalDpi xmlns:a14="http://schemas.microsoft.com/office/drawing/2010/main" val="0"/>
                </a:ext>
              </a:extLst>
            </a:blip>
            <a:srcRect/>
            <a:stretch>
              <a:fillRect/>
            </a:stretch>
          </p:blipFill>
          <p:spPr bwMode="auto">
            <a:xfrm>
              <a:off x="2578100" y="241300"/>
              <a:ext cx="2176463"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xt Placeholder 11"/>
          <p:cNvSpPr>
            <a:spLocks noGrp="1"/>
          </p:cNvSpPr>
          <p:nvPr>
            <p:ph type="body" sz="quarter" idx="12"/>
          </p:nvPr>
        </p:nvSpPr>
        <p:spPr>
          <a:xfrm>
            <a:off x="814917" y="1608667"/>
            <a:ext cx="7562850" cy="543076"/>
          </a:xfrm>
          <a:prstGeom prst="rect">
            <a:avLst/>
          </a:prstGeom>
        </p:spPr>
        <p:txBody>
          <a:bodyPr>
            <a:norm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2400" b="1" i="0" u="none" strike="noStrike" kern="1200" cap="none" spc="0" normalizeH="0" baseline="0" noProof="0">
                <a:ln>
                  <a:noFill/>
                </a:ln>
                <a:solidFill>
                  <a:schemeClr val="bg1"/>
                </a:solidFill>
                <a:effectLst/>
                <a:uLnTx/>
                <a:uFillTx/>
                <a:latin typeface="Verdana" pitchFamily="34" charset="0"/>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US" dirty="0" smtClean="0"/>
              <a:t>Click to edit Master text styles</a:t>
            </a:r>
          </a:p>
        </p:txBody>
      </p:sp>
      <p:sp>
        <p:nvSpPr>
          <p:cNvPr id="24" name="Text Placeholder 11"/>
          <p:cNvSpPr>
            <a:spLocks noGrp="1"/>
          </p:cNvSpPr>
          <p:nvPr>
            <p:ph type="body" sz="quarter" idx="13"/>
          </p:nvPr>
        </p:nvSpPr>
        <p:spPr>
          <a:xfrm>
            <a:off x="814917" y="2290234"/>
            <a:ext cx="7562850" cy="543076"/>
          </a:xfrm>
          <a:prstGeom prst="rect">
            <a:avLst/>
          </a:prstGeom>
        </p:spPr>
        <p:txBody>
          <a:bodyPr>
            <a:norm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1800" b="1" i="0" u="none" strike="noStrike" kern="1200" cap="none" spc="0" normalizeH="0" baseline="0" noProof="0">
                <a:ln>
                  <a:noFill/>
                </a:ln>
                <a:solidFill>
                  <a:schemeClr val="bg1"/>
                </a:solidFill>
                <a:effectLst/>
                <a:uLnTx/>
                <a:uFillTx/>
                <a:latin typeface="Verdana" pitchFamily="34" charset="0"/>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US" dirty="0" smtClean="0"/>
              <a:t>Click to edit Master text styles</a:t>
            </a:r>
          </a:p>
        </p:txBody>
      </p:sp>
    </p:spTree>
    <p:extLst>
      <p:ext uri="{BB962C8B-B14F-4D97-AF65-F5344CB8AC3E}">
        <p14:creationId xmlns:p14="http://schemas.microsoft.com/office/powerpoint/2010/main" val="2956427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 Title W">
    <p:spTree>
      <p:nvGrpSpPr>
        <p:cNvPr id="1" name=""/>
        <p:cNvGrpSpPr/>
        <p:nvPr/>
      </p:nvGrpSpPr>
      <p:grpSpPr>
        <a:xfrm>
          <a:off x="0" y="0"/>
          <a:ext cx="0" cy="0"/>
          <a:chOff x="0" y="0"/>
          <a:chExt cx="0" cy="0"/>
        </a:xfrm>
      </p:grpSpPr>
      <p:grpSp>
        <p:nvGrpSpPr>
          <p:cNvPr id="4" name="Group 9"/>
          <p:cNvGrpSpPr>
            <a:grpSpLocks/>
          </p:cNvGrpSpPr>
          <p:nvPr userDrawn="1"/>
        </p:nvGrpSpPr>
        <p:grpSpPr bwMode="auto">
          <a:xfrm>
            <a:off x="0" y="0"/>
            <a:ext cx="9220200" cy="911225"/>
            <a:chOff x="0" y="0"/>
            <a:chExt cx="9220200" cy="911225"/>
          </a:xfrm>
        </p:grpSpPr>
        <p:sp>
          <p:nvSpPr>
            <p:cNvPr id="5" name="Rectangle 4"/>
            <p:cNvSpPr/>
            <p:nvPr userDrawn="1"/>
          </p:nvSpPr>
          <p:spPr bwMode="auto">
            <a:xfrm>
              <a:off x="0" y="0"/>
              <a:ext cx="763588" cy="911225"/>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dirty="0"/>
                <a:t> </a:t>
              </a:r>
            </a:p>
          </p:txBody>
        </p:sp>
        <p:sp>
          <p:nvSpPr>
            <p:cNvPr id="6" name="Rectangle 5"/>
            <p:cNvSpPr/>
            <p:nvPr userDrawn="1"/>
          </p:nvSpPr>
          <p:spPr bwMode="auto">
            <a:xfrm>
              <a:off x="808038" y="0"/>
              <a:ext cx="1511300" cy="911225"/>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dirty="0"/>
                <a:t> </a:t>
              </a:r>
            </a:p>
          </p:txBody>
        </p:sp>
        <p:sp>
          <p:nvSpPr>
            <p:cNvPr id="7" name="Rectangle 6"/>
            <p:cNvSpPr/>
            <p:nvPr userDrawn="1"/>
          </p:nvSpPr>
          <p:spPr bwMode="auto">
            <a:xfrm>
              <a:off x="2363788" y="0"/>
              <a:ext cx="6856412" cy="911225"/>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dirty="0"/>
                <a:t> </a:t>
              </a:r>
            </a:p>
          </p:txBody>
        </p:sp>
        <p:pic>
          <p:nvPicPr>
            <p:cNvPr id="8" name="shield.png" descr="/Users/anngoncalves/Desktop/UBC PPT Templates explore/graphic objects/shield.png"/>
            <p:cNvPicPr>
              <a:picLocks noChangeAspect="1"/>
            </p:cNvPicPr>
            <p:nvPr userDrawn="1"/>
          </p:nvPicPr>
          <p:blipFill>
            <a:blip r:embed="rId2" r:link="rId3">
              <a:extLst>
                <a:ext uri="{28A0092B-C50C-407E-A947-70E740481C1C}">
                  <a14:useLocalDpi xmlns:a14="http://schemas.microsoft.com/office/drawing/2010/main" val="0"/>
                </a:ext>
              </a:extLst>
            </a:blip>
            <a:srcRect/>
            <a:stretch>
              <a:fillRect/>
            </a:stretch>
          </p:blipFill>
          <p:spPr bwMode="auto">
            <a:xfrm>
              <a:off x="227013" y="185738"/>
              <a:ext cx="3143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OM.png" descr="/Users/anngoncalves/Desktop/UBC PPT Templates explore/graphic objects/POM.png"/>
            <p:cNvPicPr>
              <a:picLocks noChangeAspect="1"/>
            </p:cNvPicPr>
            <p:nvPr userDrawn="1"/>
          </p:nvPicPr>
          <p:blipFill>
            <a:blip r:embed="rId4" r:link="rId5">
              <a:extLst>
                <a:ext uri="{28A0092B-C50C-407E-A947-70E740481C1C}">
                  <a14:useLocalDpi xmlns:a14="http://schemas.microsoft.com/office/drawing/2010/main" val="0"/>
                </a:ext>
              </a:extLst>
            </a:blip>
            <a:srcRect/>
            <a:stretch>
              <a:fillRect/>
            </a:stretch>
          </p:blipFill>
          <p:spPr bwMode="auto">
            <a:xfrm>
              <a:off x="1030288" y="215900"/>
              <a:ext cx="895350" cy="11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theUofBC.png" descr="/Users/anngoncalves/Desktop/UBC PPT Templates explore/graphic objects/theUofBC.png"/>
            <p:cNvPicPr>
              <a:picLocks noChangeAspect="1"/>
            </p:cNvPicPr>
            <p:nvPr userDrawn="1"/>
          </p:nvPicPr>
          <p:blipFill>
            <a:blip r:embed="rId6" r:link="rId7">
              <a:extLst>
                <a:ext uri="{28A0092B-C50C-407E-A947-70E740481C1C}">
                  <a14:useLocalDpi xmlns:a14="http://schemas.microsoft.com/office/drawing/2010/main" val="0"/>
                </a:ext>
              </a:extLst>
            </a:blip>
            <a:srcRect/>
            <a:stretch>
              <a:fillRect/>
            </a:stretch>
          </p:blipFill>
          <p:spPr bwMode="auto">
            <a:xfrm>
              <a:off x="2578100" y="241300"/>
              <a:ext cx="2176463"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 Placeholder 11"/>
          <p:cNvSpPr>
            <a:spLocks noGrp="1"/>
          </p:cNvSpPr>
          <p:nvPr>
            <p:ph type="body" sz="quarter" idx="12"/>
          </p:nvPr>
        </p:nvSpPr>
        <p:spPr>
          <a:xfrm>
            <a:off x="814917" y="1608667"/>
            <a:ext cx="7562850" cy="543076"/>
          </a:xfrm>
          <a:prstGeom prst="rect">
            <a:avLst/>
          </a:prstGeom>
        </p:spPr>
        <p:txBody>
          <a:bodyPr>
            <a:norm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2400" b="1" i="0" u="none" strike="noStrike" kern="1200" cap="none" spc="0" normalizeH="0" baseline="0" noProof="0">
                <a:ln>
                  <a:noFill/>
                </a:ln>
                <a:solidFill>
                  <a:srgbClr val="0C2344"/>
                </a:solidFill>
                <a:effectLst/>
                <a:uLnTx/>
                <a:uFillTx/>
                <a:latin typeface="Verdana" pitchFamily="34" charset="0"/>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US" dirty="0" smtClean="0"/>
              <a:t>Click to edit Master text styles</a:t>
            </a:r>
          </a:p>
        </p:txBody>
      </p:sp>
      <p:sp>
        <p:nvSpPr>
          <p:cNvPr id="20" name="Text Placeholder 11"/>
          <p:cNvSpPr>
            <a:spLocks noGrp="1"/>
          </p:cNvSpPr>
          <p:nvPr>
            <p:ph type="body" sz="quarter" idx="13"/>
          </p:nvPr>
        </p:nvSpPr>
        <p:spPr>
          <a:xfrm>
            <a:off x="814917" y="2290234"/>
            <a:ext cx="7562850" cy="543076"/>
          </a:xfrm>
          <a:prstGeom prst="rect">
            <a:avLst/>
          </a:prstGeom>
        </p:spPr>
        <p:txBody>
          <a:bodyPr>
            <a:norm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1800" b="1" i="0" u="none" strike="noStrike" kern="1200" cap="none" spc="0" normalizeH="0" baseline="0" noProof="0">
                <a:ln>
                  <a:noFill/>
                </a:ln>
                <a:solidFill>
                  <a:srgbClr val="0C2344"/>
                </a:solidFill>
                <a:effectLst/>
                <a:uLnTx/>
                <a:uFillTx/>
                <a:latin typeface="Verdana" pitchFamily="34" charset="0"/>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US" dirty="0" smtClean="0"/>
              <a:t>Click to edit Master text styles</a:t>
            </a:r>
          </a:p>
        </p:txBody>
      </p:sp>
    </p:spTree>
    <p:extLst>
      <p:ext uri="{BB962C8B-B14F-4D97-AF65-F5344CB8AC3E}">
        <p14:creationId xmlns:p14="http://schemas.microsoft.com/office/powerpoint/2010/main" val="417354430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tion - Title G">
    <p:spTree>
      <p:nvGrpSpPr>
        <p:cNvPr id="1" name=""/>
        <p:cNvGrpSpPr/>
        <p:nvPr/>
      </p:nvGrpSpPr>
      <p:grpSpPr>
        <a:xfrm>
          <a:off x="0" y="0"/>
          <a:ext cx="0" cy="0"/>
          <a:chOff x="0" y="0"/>
          <a:chExt cx="0" cy="0"/>
        </a:xfrm>
      </p:grpSpPr>
      <p:sp>
        <p:nvSpPr>
          <p:cNvPr id="4" name="Rectangle 3"/>
          <p:cNvSpPr/>
          <p:nvPr userDrawn="1"/>
        </p:nvSpPr>
        <p:spPr>
          <a:xfrm>
            <a:off x="0" y="952500"/>
            <a:ext cx="9220200" cy="59086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5" name="Group 9"/>
          <p:cNvGrpSpPr>
            <a:grpSpLocks/>
          </p:cNvGrpSpPr>
          <p:nvPr userDrawn="1"/>
        </p:nvGrpSpPr>
        <p:grpSpPr bwMode="auto">
          <a:xfrm>
            <a:off x="0" y="0"/>
            <a:ext cx="9220200" cy="911225"/>
            <a:chOff x="0" y="0"/>
            <a:chExt cx="9220200" cy="911225"/>
          </a:xfrm>
        </p:grpSpPr>
        <p:sp>
          <p:nvSpPr>
            <p:cNvPr id="6" name="Rectangle 5"/>
            <p:cNvSpPr/>
            <p:nvPr userDrawn="1"/>
          </p:nvSpPr>
          <p:spPr bwMode="auto">
            <a:xfrm>
              <a:off x="0" y="0"/>
              <a:ext cx="763588" cy="911225"/>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dirty="0"/>
                <a:t> </a:t>
              </a:r>
            </a:p>
          </p:txBody>
        </p:sp>
        <p:sp>
          <p:nvSpPr>
            <p:cNvPr id="7" name="Rectangle 6"/>
            <p:cNvSpPr/>
            <p:nvPr userDrawn="1"/>
          </p:nvSpPr>
          <p:spPr bwMode="auto">
            <a:xfrm>
              <a:off x="808038" y="0"/>
              <a:ext cx="1511300" cy="911225"/>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dirty="0"/>
                <a:t> </a:t>
              </a:r>
            </a:p>
          </p:txBody>
        </p:sp>
        <p:sp>
          <p:nvSpPr>
            <p:cNvPr id="8" name="Rectangle 7"/>
            <p:cNvSpPr/>
            <p:nvPr userDrawn="1"/>
          </p:nvSpPr>
          <p:spPr bwMode="auto">
            <a:xfrm>
              <a:off x="2363788" y="0"/>
              <a:ext cx="6856412" cy="911225"/>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dirty="0"/>
                <a:t> </a:t>
              </a:r>
            </a:p>
          </p:txBody>
        </p:sp>
        <p:pic>
          <p:nvPicPr>
            <p:cNvPr id="9" name="shield.png" descr="/Users/anngoncalves/Desktop/UBC PPT Templates explore/graphic objects/shield.png"/>
            <p:cNvPicPr>
              <a:picLocks noChangeAspect="1"/>
            </p:cNvPicPr>
            <p:nvPr userDrawn="1"/>
          </p:nvPicPr>
          <p:blipFill>
            <a:blip r:embed="rId2" r:link="rId3">
              <a:extLst>
                <a:ext uri="{28A0092B-C50C-407E-A947-70E740481C1C}">
                  <a14:useLocalDpi xmlns:a14="http://schemas.microsoft.com/office/drawing/2010/main" val="0"/>
                </a:ext>
              </a:extLst>
            </a:blip>
            <a:srcRect/>
            <a:stretch>
              <a:fillRect/>
            </a:stretch>
          </p:blipFill>
          <p:spPr bwMode="auto">
            <a:xfrm>
              <a:off x="227013" y="185738"/>
              <a:ext cx="3143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OM.png" descr="/Users/anngoncalves/Desktop/UBC PPT Templates explore/graphic objects/POM.png"/>
            <p:cNvPicPr>
              <a:picLocks noChangeAspect="1"/>
            </p:cNvPicPr>
            <p:nvPr userDrawn="1"/>
          </p:nvPicPr>
          <p:blipFill>
            <a:blip r:embed="rId4" r:link="rId5">
              <a:extLst>
                <a:ext uri="{28A0092B-C50C-407E-A947-70E740481C1C}">
                  <a14:useLocalDpi xmlns:a14="http://schemas.microsoft.com/office/drawing/2010/main" val="0"/>
                </a:ext>
              </a:extLst>
            </a:blip>
            <a:srcRect/>
            <a:stretch>
              <a:fillRect/>
            </a:stretch>
          </p:blipFill>
          <p:spPr bwMode="auto">
            <a:xfrm>
              <a:off x="1030288" y="215900"/>
              <a:ext cx="895350" cy="11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theUofBC.png" descr="/Users/anngoncalves/Desktop/UBC PPT Templates explore/graphic objects/theUofBC.png"/>
            <p:cNvPicPr>
              <a:picLocks noChangeAspect="1"/>
            </p:cNvPicPr>
            <p:nvPr userDrawn="1"/>
          </p:nvPicPr>
          <p:blipFill>
            <a:blip r:embed="rId6" r:link="rId7">
              <a:extLst>
                <a:ext uri="{28A0092B-C50C-407E-A947-70E740481C1C}">
                  <a14:useLocalDpi xmlns:a14="http://schemas.microsoft.com/office/drawing/2010/main" val="0"/>
                </a:ext>
              </a:extLst>
            </a:blip>
            <a:srcRect/>
            <a:stretch>
              <a:fillRect/>
            </a:stretch>
          </p:blipFill>
          <p:spPr bwMode="auto">
            <a:xfrm>
              <a:off x="2578100" y="241300"/>
              <a:ext cx="2176463"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ext Placeholder 11"/>
          <p:cNvSpPr>
            <a:spLocks noGrp="1"/>
          </p:cNvSpPr>
          <p:nvPr>
            <p:ph type="body" sz="quarter" idx="12"/>
          </p:nvPr>
        </p:nvSpPr>
        <p:spPr>
          <a:xfrm>
            <a:off x="814917" y="1608667"/>
            <a:ext cx="7562850" cy="543076"/>
          </a:xfrm>
          <a:prstGeom prst="rect">
            <a:avLst/>
          </a:prstGeom>
        </p:spPr>
        <p:txBody>
          <a:bodyPr>
            <a:norm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2400" b="1" i="0" u="none" strike="noStrike" kern="1200" cap="none" spc="0" normalizeH="0" baseline="0" noProof="0">
                <a:ln>
                  <a:noFill/>
                </a:ln>
                <a:solidFill>
                  <a:schemeClr val="bg1"/>
                </a:solidFill>
                <a:effectLst/>
                <a:uLnTx/>
                <a:uFillTx/>
                <a:latin typeface="Verdana" pitchFamily="34" charset="0"/>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US" dirty="0" smtClean="0"/>
              <a:t>Click to edit Master text styles</a:t>
            </a:r>
          </a:p>
        </p:txBody>
      </p:sp>
      <p:sp>
        <p:nvSpPr>
          <p:cNvPr id="23" name="Text Placeholder 11"/>
          <p:cNvSpPr>
            <a:spLocks noGrp="1"/>
          </p:cNvSpPr>
          <p:nvPr>
            <p:ph type="body" sz="quarter" idx="13"/>
          </p:nvPr>
        </p:nvSpPr>
        <p:spPr>
          <a:xfrm>
            <a:off x="814917" y="2290234"/>
            <a:ext cx="7562850" cy="543076"/>
          </a:xfrm>
          <a:prstGeom prst="rect">
            <a:avLst/>
          </a:prstGeom>
        </p:spPr>
        <p:txBody>
          <a:bodyPr>
            <a:norm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1800" b="1" i="0" u="none" strike="noStrike" kern="1200" cap="none" spc="0" normalizeH="0" baseline="0" noProof="0">
                <a:ln>
                  <a:noFill/>
                </a:ln>
                <a:solidFill>
                  <a:schemeClr val="bg1"/>
                </a:solidFill>
                <a:effectLst/>
                <a:uLnTx/>
                <a:uFillTx/>
                <a:latin typeface="Verdana" pitchFamily="34" charset="0"/>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US" dirty="0" smtClean="0"/>
              <a:t>Click to edit Master text styles</a:t>
            </a:r>
          </a:p>
        </p:txBody>
      </p:sp>
    </p:spTree>
    <p:extLst>
      <p:ext uri="{BB962C8B-B14F-4D97-AF65-F5344CB8AC3E}">
        <p14:creationId xmlns:p14="http://schemas.microsoft.com/office/powerpoint/2010/main" val="3797237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sentation - Divider B">
    <p:spTree>
      <p:nvGrpSpPr>
        <p:cNvPr id="1" name=""/>
        <p:cNvGrpSpPr/>
        <p:nvPr/>
      </p:nvGrpSpPr>
      <p:grpSpPr>
        <a:xfrm>
          <a:off x="0" y="0"/>
          <a:ext cx="0" cy="0"/>
          <a:chOff x="0" y="0"/>
          <a:chExt cx="0" cy="0"/>
        </a:xfrm>
      </p:grpSpPr>
      <p:sp>
        <p:nvSpPr>
          <p:cNvPr id="3" name="Rectangle 2"/>
          <p:cNvSpPr/>
          <p:nvPr userDrawn="1"/>
        </p:nvSpPr>
        <p:spPr>
          <a:xfrm>
            <a:off x="0" y="0"/>
            <a:ext cx="9220200" cy="68611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4" name="shield.png" descr="/Users/anngoncalves/Desktop/UBC PPT Templates explore/graphic objects/shield.png"/>
          <p:cNvPicPr>
            <a:picLocks noChangeAspect="1"/>
          </p:cNvPicPr>
          <p:nvPr userDrawn="1"/>
        </p:nvPicPr>
        <p:blipFill>
          <a:blip r:embed="rId2" r:link="rId3">
            <a:extLst>
              <a:ext uri="{28A0092B-C50C-407E-A947-70E740481C1C}">
                <a14:useLocalDpi xmlns:a14="http://schemas.microsoft.com/office/drawing/2010/main" val="0"/>
              </a:ext>
            </a:extLst>
          </a:blip>
          <a:srcRect/>
          <a:stretch>
            <a:fillRect/>
          </a:stretch>
        </p:blipFill>
        <p:spPr bwMode="auto">
          <a:xfrm>
            <a:off x="227013" y="185738"/>
            <a:ext cx="3143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1"/>
          <p:cNvSpPr>
            <a:spLocks noGrp="1"/>
          </p:cNvSpPr>
          <p:nvPr>
            <p:ph type="body" sz="quarter" idx="11"/>
          </p:nvPr>
        </p:nvSpPr>
        <p:spPr>
          <a:xfrm>
            <a:off x="814917" y="1608667"/>
            <a:ext cx="7562850" cy="543076"/>
          </a:xfrm>
          <a:prstGeom prst="rect">
            <a:avLst/>
          </a:prstGeom>
        </p:spPr>
        <p:txBody>
          <a:bodyPr>
            <a:norm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2400" b="1" i="0" u="none" strike="noStrike" kern="1200" cap="none" spc="0" normalizeH="0" baseline="0" noProof="0">
                <a:ln>
                  <a:noFill/>
                </a:ln>
                <a:solidFill>
                  <a:schemeClr val="bg1"/>
                </a:solidFill>
                <a:effectLst/>
                <a:uLnTx/>
                <a:uFillTx/>
                <a:latin typeface="Verdana" pitchFamily="34" charset="0"/>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US" dirty="0" smtClean="0"/>
              <a:t>Click to edit Master text styles</a:t>
            </a:r>
          </a:p>
        </p:txBody>
      </p:sp>
    </p:spTree>
    <p:extLst>
      <p:ext uri="{BB962C8B-B14F-4D97-AF65-F5344CB8AC3E}">
        <p14:creationId xmlns:p14="http://schemas.microsoft.com/office/powerpoint/2010/main" val="612091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sentation - Divider G">
    <p:spTree>
      <p:nvGrpSpPr>
        <p:cNvPr id="1" name=""/>
        <p:cNvGrpSpPr/>
        <p:nvPr/>
      </p:nvGrpSpPr>
      <p:grpSpPr>
        <a:xfrm>
          <a:off x="0" y="0"/>
          <a:ext cx="0" cy="0"/>
          <a:chOff x="0" y="0"/>
          <a:chExt cx="0" cy="0"/>
        </a:xfrm>
      </p:grpSpPr>
      <p:sp>
        <p:nvSpPr>
          <p:cNvPr id="3" name="Rectangle 2"/>
          <p:cNvSpPr/>
          <p:nvPr userDrawn="1"/>
        </p:nvSpPr>
        <p:spPr>
          <a:xfrm>
            <a:off x="0" y="0"/>
            <a:ext cx="9220200" cy="68611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4" name="shield.png" descr="/Users/anngoncalves/Desktop/UBC PPT Templates explore/graphic objects/shield.png"/>
          <p:cNvPicPr>
            <a:picLocks noChangeAspect="1"/>
          </p:cNvPicPr>
          <p:nvPr userDrawn="1"/>
        </p:nvPicPr>
        <p:blipFill>
          <a:blip r:embed="rId2" r:link="rId3">
            <a:extLst>
              <a:ext uri="{28A0092B-C50C-407E-A947-70E740481C1C}">
                <a14:useLocalDpi xmlns:a14="http://schemas.microsoft.com/office/drawing/2010/main" val="0"/>
              </a:ext>
            </a:extLst>
          </a:blip>
          <a:srcRect/>
          <a:stretch>
            <a:fillRect/>
          </a:stretch>
        </p:blipFill>
        <p:spPr bwMode="auto">
          <a:xfrm>
            <a:off x="227013" y="185738"/>
            <a:ext cx="3143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1"/>
          <p:cNvSpPr>
            <a:spLocks noGrp="1"/>
          </p:cNvSpPr>
          <p:nvPr>
            <p:ph type="body" sz="quarter" idx="11"/>
          </p:nvPr>
        </p:nvSpPr>
        <p:spPr>
          <a:xfrm>
            <a:off x="814917" y="1608667"/>
            <a:ext cx="7562850" cy="543076"/>
          </a:xfrm>
          <a:prstGeom prst="rect">
            <a:avLst/>
          </a:prstGeom>
        </p:spPr>
        <p:txBody>
          <a:bodyPr>
            <a:norm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2400" b="1" i="0" u="none" strike="noStrike" kern="1200" cap="none" spc="0" normalizeH="0" baseline="0" noProof="0">
                <a:ln>
                  <a:noFill/>
                </a:ln>
                <a:solidFill>
                  <a:schemeClr val="bg1"/>
                </a:solidFill>
                <a:effectLst/>
                <a:uLnTx/>
                <a:uFillTx/>
                <a:latin typeface="Verdana" pitchFamily="34" charset="0"/>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US" dirty="0" smtClean="0"/>
              <a:t>Click to edit Master text styles</a:t>
            </a:r>
          </a:p>
        </p:txBody>
      </p:sp>
    </p:spTree>
    <p:extLst>
      <p:ext uri="{BB962C8B-B14F-4D97-AF65-F5344CB8AC3E}">
        <p14:creationId xmlns:p14="http://schemas.microsoft.com/office/powerpoint/2010/main" val="1221680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esentation - Copy B">
    <p:spTree>
      <p:nvGrpSpPr>
        <p:cNvPr id="1" name=""/>
        <p:cNvGrpSpPr/>
        <p:nvPr/>
      </p:nvGrpSpPr>
      <p:grpSpPr>
        <a:xfrm>
          <a:off x="0" y="0"/>
          <a:ext cx="0" cy="0"/>
          <a:chOff x="0" y="0"/>
          <a:chExt cx="0" cy="0"/>
        </a:xfrm>
      </p:grpSpPr>
      <p:sp>
        <p:nvSpPr>
          <p:cNvPr id="5" name="Rectangle 4"/>
          <p:cNvSpPr/>
          <p:nvPr userDrawn="1"/>
        </p:nvSpPr>
        <p:spPr>
          <a:xfrm>
            <a:off x="0" y="952500"/>
            <a:ext cx="9220200" cy="5908675"/>
          </a:xfrm>
          <a:prstGeom prst="rect">
            <a:avLst/>
          </a:prstGeom>
          <a:solidFill>
            <a:srgbClr val="00204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6" name="Group 9"/>
          <p:cNvGrpSpPr>
            <a:grpSpLocks/>
          </p:cNvGrpSpPr>
          <p:nvPr userDrawn="1"/>
        </p:nvGrpSpPr>
        <p:grpSpPr bwMode="auto">
          <a:xfrm>
            <a:off x="0" y="0"/>
            <a:ext cx="9220200" cy="911225"/>
            <a:chOff x="0" y="0"/>
            <a:chExt cx="9220200" cy="911225"/>
          </a:xfrm>
        </p:grpSpPr>
        <p:sp>
          <p:nvSpPr>
            <p:cNvPr id="7" name="Rectangle 6"/>
            <p:cNvSpPr/>
            <p:nvPr userDrawn="1"/>
          </p:nvSpPr>
          <p:spPr bwMode="auto">
            <a:xfrm>
              <a:off x="0" y="0"/>
              <a:ext cx="763588" cy="911225"/>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dirty="0"/>
                <a:t> </a:t>
              </a:r>
            </a:p>
          </p:txBody>
        </p:sp>
        <p:sp>
          <p:nvSpPr>
            <p:cNvPr id="8" name="Rectangle 7"/>
            <p:cNvSpPr/>
            <p:nvPr userDrawn="1"/>
          </p:nvSpPr>
          <p:spPr bwMode="auto">
            <a:xfrm>
              <a:off x="808038" y="0"/>
              <a:ext cx="1511300" cy="911225"/>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dirty="0"/>
                <a:t> </a:t>
              </a:r>
            </a:p>
          </p:txBody>
        </p:sp>
        <p:sp>
          <p:nvSpPr>
            <p:cNvPr id="9" name="Rectangle 8"/>
            <p:cNvSpPr/>
            <p:nvPr userDrawn="1"/>
          </p:nvSpPr>
          <p:spPr bwMode="auto">
            <a:xfrm>
              <a:off x="2363788" y="0"/>
              <a:ext cx="6856412" cy="911225"/>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dirty="0"/>
                <a:t> </a:t>
              </a:r>
            </a:p>
          </p:txBody>
        </p:sp>
        <p:pic>
          <p:nvPicPr>
            <p:cNvPr id="10" name="shield.png" descr="/Users/anngoncalves/Desktop/UBC PPT Templates explore/graphic objects/shield.png"/>
            <p:cNvPicPr>
              <a:picLocks noChangeAspect="1"/>
            </p:cNvPicPr>
            <p:nvPr userDrawn="1"/>
          </p:nvPicPr>
          <p:blipFill>
            <a:blip r:embed="rId2" r:link="rId3">
              <a:extLst>
                <a:ext uri="{28A0092B-C50C-407E-A947-70E740481C1C}">
                  <a14:useLocalDpi xmlns:a14="http://schemas.microsoft.com/office/drawing/2010/main" val="0"/>
                </a:ext>
              </a:extLst>
            </a:blip>
            <a:srcRect/>
            <a:stretch>
              <a:fillRect/>
            </a:stretch>
          </p:blipFill>
          <p:spPr bwMode="auto">
            <a:xfrm>
              <a:off x="227013" y="185738"/>
              <a:ext cx="3143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OM.png" descr="/Users/anngoncalves/Desktop/UBC PPT Templates explore/graphic objects/POM.png"/>
            <p:cNvPicPr>
              <a:picLocks noChangeAspect="1"/>
            </p:cNvPicPr>
            <p:nvPr userDrawn="1"/>
          </p:nvPicPr>
          <p:blipFill>
            <a:blip r:embed="rId4" r:link="rId5">
              <a:extLst>
                <a:ext uri="{28A0092B-C50C-407E-A947-70E740481C1C}">
                  <a14:useLocalDpi xmlns:a14="http://schemas.microsoft.com/office/drawing/2010/main" val="0"/>
                </a:ext>
              </a:extLst>
            </a:blip>
            <a:srcRect/>
            <a:stretch>
              <a:fillRect/>
            </a:stretch>
          </p:blipFill>
          <p:spPr bwMode="auto">
            <a:xfrm>
              <a:off x="1030288" y="215900"/>
              <a:ext cx="895350" cy="11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theUofBC.png" descr="/Users/anngoncalves/Desktop/UBC PPT Templates explore/graphic objects/theUofBC.png"/>
            <p:cNvPicPr>
              <a:picLocks noChangeAspect="1"/>
            </p:cNvPicPr>
            <p:nvPr userDrawn="1"/>
          </p:nvPicPr>
          <p:blipFill>
            <a:blip r:embed="rId6" r:link="rId7">
              <a:extLst>
                <a:ext uri="{28A0092B-C50C-407E-A947-70E740481C1C}">
                  <a14:useLocalDpi xmlns:a14="http://schemas.microsoft.com/office/drawing/2010/main" val="0"/>
                </a:ext>
              </a:extLst>
            </a:blip>
            <a:srcRect/>
            <a:stretch>
              <a:fillRect/>
            </a:stretch>
          </p:blipFill>
          <p:spPr bwMode="auto">
            <a:xfrm>
              <a:off x="2578100" y="241300"/>
              <a:ext cx="2176463"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Text Placeholder 11"/>
          <p:cNvSpPr>
            <a:spLocks noGrp="1"/>
          </p:cNvSpPr>
          <p:nvPr>
            <p:ph type="body" sz="quarter" idx="13"/>
          </p:nvPr>
        </p:nvSpPr>
        <p:spPr>
          <a:xfrm>
            <a:off x="814917" y="1196752"/>
            <a:ext cx="7562850" cy="543076"/>
          </a:xfrm>
          <a:prstGeom prst="rect">
            <a:avLst/>
          </a:prstGeom>
        </p:spPr>
        <p:txBody>
          <a:bodyPr>
            <a:norm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2400" b="1" i="0" u="none" strike="noStrike" kern="1200" cap="none" spc="0" normalizeH="0" baseline="0" noProof="0">
                <a:ln>
                  <a:noFill/>
                </a:ln>
                <a:solidFill>
                  <a:schemeClr val="bg1"/>
                </a:solidFill>
                <a:effectLst/>
                <a:uLnTx/>
                <a:uFillTx/>
                <a:latin typeface="Verdana" pitchFamily="34" charset="0"/>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US" dirty="0" smtClean="0"/>
              <a:t>Click to edit Master text styles</a:t>
            </a:r>
          </a:p>
        </p:txBody>
      </p:sp>
      <p:sp>
        <p:nvSpPr>
          <p:cNvPr id="24" name="Text Placeholder 11"/>
          <p:cNvSpPr>
            <a:spLocks noGrp="1"/>
          </p:cNvSpPr>
          <p:nvPr>
            <p:ph type="body" sz="quarter" idx="14"/>
          </p:nvPr>
        </p:nvSpPr>
        <p:spPr>
          <a:xfrm>
            <a:off x="814917" y="2290234"/>
            <a:ext cx="7562850" cy="543076"/>
          </a:xfrm>
          <a:prstGeom prst="rect">
            <a:avLst/>
          </a:prstGeom>
        </p:spPr>
        <p:txBody>
          <a:bodyPr>
            <a:norm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1800" b="1" i="0" u="none" strike="noStrike" kern="1200" cap="none" spc="0" normalizeH="0" baseline="0" noProof="0">
                <a:ln>
                  <a:noFill/>
                </a:ln>
                <a:solidFill>
                  <a:schemeClr val="bg1"/>
                </a:solidFill>
                <a:effectLst/>
                <a:uLnTx/>
                <a:uFillTx/>
                <a:latin typeface="Verdana" pitchFamily="34" charset="0"/>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US" dirty="0" smtClean="0"/>
              <a:t>Click to edit Master text styles</a:t>
            </a:r>
          </a:p>
        </p:txBody>
      </p:sp>
      <p:sp>
        <p:nvSpPr>
          <p:cNvPr id="25" name="Text Placeholder 11"/>
          <p:cNvSpPr>
            <a:spLocks noGrp="1"/>
          </p:cNvSpPr>
          <p:nvPr>
            <p:ph type="body" sz="quarter" idx="15"/>
          </p:nvPr>
        </p:nvSpPr>
        <p:spPr>
          <a:xfrm>
            <a:off x="814917" y="2979058"/>
            <a:ext cx="7562850" cy="3546286"/>
          </a:xfrm>
          <a:prstGeom prst="rect">
            <a:avLst/>
          </a:prstGeom>
        </p:spPr>
        <p:txBody>
          <a:bodyPr lIns="91440">
            <a:norm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1800" b="0" i="0" u="none" strike="noStrike" kern="1200" cap="none" spc="0" normalizeH="0" baseline="0" noProof="0">
                <a:ln>
                  <a:noFill/>
                </a:ln>
                <a:solidFill>
                  <a:schemeClr val="bg1"/>
                </a:solidFill>
                <a:effectLst/>
                <a:uLnTx/>
                <a:uFillTx/>
                <a:latin typeface="Verdana" pitchFamily="34" charset="0"/>
              </a:defRPr>
            </a:lvl1pPr>
            <a:lvl2pPr marL="457200" indent="0">
              <a:buNone/>
              <a:defRPr sz="1800" b="0" i="0">
                <a:solidFill>
                  <a:schemeClr val="bg1"/>
                </a:solidFill>
                <a:latin typeface="Verdana"/>
                <a:cs typeface="Verdana"/>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US" dirty="0" smtClean="0"/>
              <a:t>Click to edit Master text styles</a:t>
            </a:r>
          </a:p>
          <a:p>
            <a:pPr lvl="1"/>
            <a:r>
              <a:rPr lang="en-US" dirty="0" smtClean="0"/>
              <a:t>Second Level</a:t>
            </a:r>
          </a:p>
        </p:txBody>
      </p:sp>
      <p:sp>
        <p:nvSpPr>
          <p:cNvPr id="15" name="TextBox 14"/>
          <p:cNvSpPr txBox="1"/>
          <p:nvPr userDrawn="1"/>
        </p:nvSpPr>
        <p:spPr>
          <a:xfrm>
            <a:off x="8460432" y="6325289"/>
            <a:ext cx="497252" cy="400110"/>
          </a:xfrm>
          <a:prstGeom prst="rect">
            <a:avLst/>
          </a:prstGeom>
          <a:noFill/>
        </p:spPr>
        <p:txBody>
          <a:bodyPr wrap="none" rtlCol="0">
            <a:spAutoFit/>
          </a:bodyPr>
          <a:lstStyle/>
          <a:p>
            <a:pPr algn="ctr"/>
            <a:fld id="{BC09D598-8EA1-4BE7-8A25-01661F9BC679}" type="slidenum">
              <a:rPr lang="en-US" sz="2000" smtClean="0"/>
              <a:pPr algn="ctr"/>
              <a:t>‹#›</a:t>
            </a:fld>
            <a:endParaRPr lang="en-US" sz="2000" dirty="0"/>
          </a:p>
        </p:txBody>
      </p:sp>
    </p:spTree>
    <p:extLst>
      <p:ext uri="{BB962C8B-B14F-4D97-AF65-F5344CB8AC3E}">
        <p14:creationId xmlns:p14="http://schemas.microsoft.com/office/powerpoint/2010/main" val="301458773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entation - Copy W">
    <p:spTree>
      <p:nvGrpSpPr>
        <p:cNvPr id="1" name=""/>
        <p:cNvGrpSpPr/>
        <p:nvPr/>
      </p:nvGrpSpPr>
      <p:grpSpPr>
        <a:xfrm>
          <a:off x="0" y="0"/>
          <a:ext cx="0" cy="0"/>
          <a:chOff x="0" y="0"/>
          <a:chExt cx="0" cy="0"/>
        </a:xfrm>
      </p:grpSpPr>
      <p:grpSp>
        <p:nvGrpSpPr>
          <p:cNvPr id="5" name="Group 9"/>
          <p:cNvGrpSpPr>
            <a:grpSpLocks/>
          </p:cNvGrpSpPr>
          <p:nvPr userDrawn="1"/>
        </p:nvGrpSpPr>
        <p:grpSpPr bwMode="auto">
          <a:xfrm>
            <a:off x="0" y="0"/>
            <a:ext cx="9220200" cy="911225"/>
            <a:chOff x="0" y="0"/>
            <a:chExt cx="9220200" cy="911225"/>
          </a:xfrm>
        </p:grpSpPr>
        <p:sp>
          <p:nvSpPr>
            <p:cNvPr id="6" name="Rectangle 5"/>
            <p:cNvSpPr/>
            <p:nvPr userDrawn="1"/>
          </p:nvSpPr>
          <p:spPr bwMode="auto">
            <a:xfrm>
              <a:off x="0" y="0"/>
              <a:ext cx="763588" cy="911225"/>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dirty="0"/>
                <a:t> </a:t>
              </a:r>
            </a:p>
          </p:txBody>
        </p:sp>
        <p:sp>
          <p:nvSpPr>
            <p:cNvPr id="7" name="Rectangle 6"/>
            <p:cNvSpPr/>
            <p:nvPr userDrawn="1"/>
          </p:nvSpPr>
          <p:spPr bwMode="auto">
            <a:xfrm>
              <a:off x="808038" y="0"/>
              <a:ext cx="1511300" cy="911225"/>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dirty="0"/>
                <a:t> </a:t>
              </a:r>
            </a:p>
          </p:txBody>
        </p:sp>
        <p:sp>
          <p:nvSpPr>
            <p:cNvPr id="8" name="Rectangle 7"/>
            <p:cNvSpPr/>
            <p:nvPr userDrawn="1"/>
          </p:nvSpPr>
          <p:spPr bwMode="auto">
            <a:xfrm>
              <a:off x="2363788" y="0"/>
              <a:ext cx="6856412" cy="911225"/>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dirty="0"/>
                <a:t> </a:t>
              </a:r>
            </a:p>
          </p:txBody>
        </p:sp>
        <p:pic>
          <p:nvPicPr>
            <p:cNvPr id="9" name="shield.png" descr="/Users/anngoncalves/Desktop/UBC PPT Templates explore/graphic objects/shield.png"/>
            <p:cNvPicPr>
              <a:picLocks noChangeAspect="1"/>
            </p:cNvPicPr>
            <p:nvPr userDrawn="1"/>
          </p:nvPicPr>
          <p:blipFill>
            <a:blip r:embed="rId2" r:link="rId3">
              <a:extLst>
                <a:ext uri="{28A0092B-C50C-407E-A947-70E740481C1C}">
                  <a14:useLocalDpi xmlns:a14="http://schemas.microsoft.com/office/drawing/2010/main" val="0"/>
                </a:ext>
              </a:extLst>
            </a:blip>
            <a:srcRect/>
            <a:stretch>
              <a:fillRect/>
            </a:stretch>
          </p:blipFill>
          <p:spPr bwMode="auto">
            <a:xfrm>
              <a:off x="227013" y="185738"/>
              <a:ext cx="3143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OM.png" descr="/Users/anngoncalves/Desktop/UBC PPT Templates explore/graphic objects/POM.png"/>
            <p:cNvPicPr>
              <a:picLocks noChangeAspect="1"/>
            </p:cNvPicPr>
            <p:nvPr userDrawn="1"/>
          </p:nvPicPr>
          <p:blipFill>
            <a:blip r:embed="rId4" r:link="rId5">
              <a:extLst>
                <a:ext uri="{28A0092B-C50C-407E-A947-70E740481C1C}">
                  <a14:useLocalDpi xmlns:a14="http://schemas.microsoft.com/office/drawing/2010/main" val="0"/>
                </a:ext>
              </a:extLst>
            </a:blip>
            <a:srcRect/>
            <a:stretch>
              <a:fillRect/>
            </a:stretch>
          </p:blipFill>
          <p:spPr bwMode="auto">
            <a:xfrm>
              <a:off x="1030288" y="215900"/>
              <a:ext cx="895350" cy="11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theUofBC.png" descr="/Users/anngoncalves/Desktop/UBC PPT Templates explore/graphic objects/theUofBC.png"/>
            <p:cNvPicPr>
              <a:picLocks noChangeAspect="1"/>
            </p:cNvPicPr>
            <p:nvPr userDrawn="1"/>
          </p:nvPicPr>
          <p:blipFill>
            <a:blip r:embed="rId6" r:link="rId7">
              <a:extLst>
                <a:ext uri="{28A0092B-C50C-407E-A947-70E740481C1C}">
                  <a14:useLocalDpi xmlns:a14="http://schemas.microsoft.com/office/drawing/2010/main" val="0"/>
                </a:ext>
              </a:extLst>
            </a:blip>
            <a:srcRect/>
            <a:stretch>
              <a:fillRect/>
            </a:stretch>
          </p:blipFill>
          <p:spPr bwMode="auto">
            <a:xfrm>
              <a:off x="2578100" y="241300"/>
              <a:ext cx="2176463"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ext Placeholder 11"/>
          <p:cNvSpPr>
            <a:spLocks noGrp="1"/>
          </p:cNvSpPr>
          <p:nvPr>
            <p:ph type="body" sz="quarter" idx="10"/>
          </p:nvPr>
        </p:nvSpPr>
        <p:spPr>
          <a:xfrm>
            <a:off x="814917" y="1196752"/>
            <a:ext cx="7562850" cy="543076"/>
          </a:xfrm>
          <a:prstGeom prst="rect">
            <a:avLst/>
          </a:prstGeom>
        </p:spPr>
        <p:txBody>
          <a:bodyPr>
            <a:norm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2400" b="1" i="0" u="none" strike="noStrike" kern="1200" cap="none" spc="0" normalizeH="0" baseline="0" noProof="0">
                <a:ln>
                  <a:noFill/>
                </a:ln>
                <a:solidFill>
                  <a:srgbClr val="0C2344"/>
                </a:solidFill>
                <a:effectLst/>
                <a:uLnTx/>
                <a:uFillTx/>
                <a:latin typeface="Verdana" pitchFamily="34" charset="0"/>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US" dirty="0" smtClean="0"/>
              <a:t>Click to edit Master text styles</a:t>
            </a:r>
          </a:p>
        </p:txBody>
      </p:sp>
      <p:sp>
        <p:nvSpPr>
          <p:cNvPr id="18" name="Text Placeholder 11"/>
          <p:cNvSpPr>
            <a:spLocks noGrp="1"/>
          </p:cNvSpPr>
          <p:nvPr>
            <p:ph type="body" sz="quarter" idx="11"/>
          </p:nvPr>
        </p:nvSpPr>
        <p:spPr>
          <a:xfrm>
            <a:off x="814917" y="2290234"/>
            <a:ext cx="7562850" cy="543076"/>
          </a:xfrm>
          <a:prstGeom prst="rect">
            <a:avLst/>
          </a:prstGeom>
        </p:spPr>
        <p:txBody>
          <a:bodyPr>
            <a:norm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1800" b="1" i="0" u="none" strike="noStrike" kern="1200" cap="none" spc="0" normalizeH="0" baseline="0" noProof="0">
                <a:ln>
                  <a:noFill/>
                </a:ln>
                <a:solidFill>
                  <a:srgbClr val="0C2344"/>
                </a:solidFill>
                <a:effectLst/>
                <a:uLnTx/>
                <a:uFillTx/>
                <a:latin typeface="Verdana" pitchFamily="34" charset="0"/>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US" dirty="0" smtClean="0"/>
              <a:t>Click to edit Master text styles</a:t>
            </a:r>
          </a:p>
        </p:txBody>
      </p:sp>
      <p:sp>
        <p:nvSpPr>
          <p:cNvPr id="19" name="Text Placeholder 11"/>
          <p:cNvSpPr>
            <a:spLocks noGrp="1"/>
          </p:cNvSpPr>
          <p:nvPr>
            <p:ph type="body" sz="quarter" idx="12"/>
          </p:nvPr>
        </p:nvSpPr>
        <p:spPr>
          <a:xfrm>
            <a:off x="814917" y="2979058"/>
            <a:ext cx="7562850" cy="3546286"/>
          </a:xfrm>
          <a:prstGeom prst="rect">
            <a:avLst/>
          </a:prstGeom>
        </p:spPr>
        <p:txBody>
          <a:bodyPr lIns="91440">
            <a:norm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1800" b="0" i="0" u="none" strike="noStrike" kern="1200" cap="none" spc="0" normalizeH="0" baseline="0" noProof="0">
                <a:ln>
                  <a:noFill/>
                </a:ln>
                <a:solidFill>
                  <a:srgbClr val="0C2344"/>
                </a:solidFill>
                <a:effectLst/>
                <a:uLnTx/>
                <a:uFillTx/>
                <a:latin typeface="Verdana" pitchFamily="34" charset="0"/>
              </a:defRPr>
            </a:lvl1pPr>
            <a:lvl2pPr marL="457200" indent="0">
              <a:buNone/>
              <a:defRPr sz="1800" b="0" i="0">
                <a:solidFill>
                  <a:srgbClr val="0C2344"/>
                </a:solidFill>
                <a:latin typeface="Verdana"/>
                <a:cs typeface="Verdana"/>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US" dirty="0" smtClean="0"/>
              <a:t>Click to edit Master text styles</a:t>
            </a:r>
          </a:p>
          <a:p>
            <a:pPr lvl="1"/>
            <a:r>
              <a:rPr lang="en-US" dirty="0" smtClean="0"/>
              <a:t>Second Level</a:t>
            </a:r>
          </a:p>
        </p:txBody>
      </p:sp>
      <p:sp>
        <p:nvSpPr>
          <p:cNvPr id="12" name="TextBox 11"/>
          <p:cNvSpPr txBox="1"/>
          <p:nvPr userDrawn="1"/>
        </p:nvSpPr>
        <p:spPr>
          <a:xfrm>
            <a:off x="8460432" y="6325289"/>
            <a:ext cx="497252" cy="400110"/>
          </a:xfrm>
          <a:prstGeom prst="rect">
            <a:avLst/>
          </a:prstGeom>
          <a:noFill/>
        </p:spPr>
        <p:txBody>
          <a:bodyPr wrap="none" rtlCol="0">
            <a:spAutoFit/>
          </a:bodyPr>
          <a:lstStyle/>
          <a:p>
            <a:pPr algn="ctr"/>
            <a:fld id="{BC09D598-8EA1-4BE7-8A25-01661F9BC679}" type="slidenum">
              <a:rPr lang="en-US" sz="2000" smtClean="0"/>
              <a:pPr algn="ctr"/>
              <a:t>‹#›</a:t>
            </a:fld>
            <a:endParaRPr lang="en-US" sz="2000" dirty="0"/>
          </a:p>
        </p:txBody>
      </p:sp>
    </p:spTree>
    <p:extLst>
      <p:ext uri="{BB962C8B-B14F-4D97-AF65-F5344CB8AC3E}">
        <p14:creationId xmlns:p14="http://schemas.microsoft.com/office/powerpoint/2010/main" val="276829972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resentation - Copy G">
    <p:spTree>
      <p:nvGrpSpPr>
        <p:cNvPr id="1" name=""/>
        <p:cNvGrpSpPr/>
        <p:nvPr/>
      </p:nvGrpSpPr>
      <p:grpSpPr>
        <a:xfrm>
          <a:off x="0" y="0"/>
          <a:ext cx="0" cy="0"/>
          <a:chOff x="0" y="0"/>
          <a:chExt cx="0" cy="0"/>
        </a:xfrm>
      </p:grpSpPr>
      <p:sp>
        <p:nvSpPr>
          <p:cNvPr id="5" name="Rectangle 4"/>
          <p:cNvSpPr/>
          <p:nvPr userDrawn="1"/>
        </p:nvSpPr>
        <p:spPr>
          <a:xfrm>
            <a:off x="0" y="952500"/>
            <a:ext cx="9220200" cy="59086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6" name="Group 9"/>
          <p:cNvGrpSpPr>
            <a:grpSpLocks/>
          </p:cNvGrpSpPr>
          <p:nvPr userDrawn="1"/>
        </p:nvGrpSpPr>
        <p:grpSpPr bwMode="auto">
          <a:xfrm>
            <a:off x="0" y="0"/>
            <a:ext cx="9220200" cy="911225"/>
            <a:chOff x="0" y="0"/>
            <a:chExt cx="9220200" cy="911225"/>
          </a:xfrm>
        </p:grpSpPr>
        <p:sp>
          <p:nvSpPr>
            <p:cNvPr id="7" name="Rectangle 6"/>
            <p:cNvSpPr/>
            <p:nvPr userDrawn="1"/>
          </p:nvSpPr>
          <p:spPr bwMode="auto">
            <a:xfrm>
              <a:off x="0" y="0"/>
              <a:ext cx="763588" cy="911225"/>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dirty="0"/>
                <a:t> </a:t>
              </a:r>
            </a:p>
          </p:txBody>
        </p:sp>
        <p:sp>
          <p:nvSpPr>
            <p:cNvPr id="8" name="Rectangle 7"/>
            <p:cNvSpPr/>
            <p:nvPr userDrawn="1"/>
          </p:nvSpPr>
          <p:spPr bwMode="auto">
            <a:xfrm>
              <a:off x="808038" y="0"/>
              <a:ext cx="1511300" cy="911225"/>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dirty="0"/>
                <a:t> </a:t>
              </a:r>
            </a:p>
          </p:txBody>
        </p:sp>
        <p:sp>
          <p:nvSpPr>
            <p:cNvPr id="9" name="Rectangle 8"/>
            <p:cNvSpPr/>
            <p:nvPr userDrawn="1"/>
          </p:nvSpPr>
          <p:spPr bwMode="auto">
            <a:xfrm>
              <a:off x="2363788" y="0"/>
              <a:ext cx="6856412" cy="911225"/>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dirty="0"/>
                <a:t> </a:t>
              </a:r>
            </a:p>
          </p:txBody>
        </p:sp>
        <p:pic>
          <p:nvPicPr>
            <p:cNvPr id="10" name="shield.png" descr="/Users/anngoncalves/Desktop/UBC PPT Templates explore/graphic objects/shield.png"/>
            <p:cNvPicPr>
              <a:picLocks noChangeAspect="1"/>
            </p:cNvPicPr>
            <p:nvPr userDrawn="1"/>
          </p:nvPicPr>
          <p:blipFill>
            <a:blip r:embed="rId2" r:link="rId3">
              <a:extLst>
                <a:ext uri="{28A0092B-C50C-407E-A947-70E740481C1C}">
                  <a14:useLocalDpi xmlns:a14="http://schemas.microsoft.com/office/drawing/2010/main" val="0"/>
                </a:ext>
              </a:extLst>
            </a:blip>
            <a:srcRect/>
            <a:stretch>
              <a:fillRect/>
            </a:stretch>
          </p:blipFill>
          <p:spPr bwMode="auto">
            <a:xfrm>
              <a:off x="227013" y="185738"/>
              <a:ext cx="3143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OM.png" descr="/Users/anngoncalves/Desktop/UBC PPT Templates explore/graphic objects/POM.png"/>
            <p:cNvPicPr>
              <a:picLocks noChangeAspect="1"/>
            </p:cNvPicPr>
            <p:nvPr userDrawn="1"/>
          </p:nvPicPr>
          <p:blipFill>
            <a:blip r:embed="rId4" r:link="rId5">
              <a:extLst>
                <a:ext uri="{28A0092B-C50C-407E-A947-70E740481C1C}">
                  <a14:useLocalDpi xmlns:a14="http://schemas.microsoft.com/office/drawing/2010/main" val="0"/>
                </a:ext>
              </a:extLst>
            </a:blip>
            <a:srcRect/>
            <a:stretch>
              <a:fillRect/>
            </a:stretch>
          </p:blipFill>
          <p:spPr bwMode="auto">
            <a:xfrm>
              <a:off x="1030288" y="215900"/>
              <a:ext cx="895350" cy="11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theUofBC.png" descr="/Users/anngoncalves/Desktop/UBC PPT Templates explore/graphic objects/theUofBC.png"/>
            <p:cNvPicPr>
              <a:picLocks noChangeAspect="1"/>
            </p:cNvPicPr>
            <p:nvPr userDrawn="1"/>
          </p:nvPicPr>
          <p:blipFill>
            <a:blip r:embed="rId6" r:link="rId7">
              <a:extLst>
                <a:ext uri="{28A0092B-C50C-407E-A947-70E740481C1C}">
                  <a14:useLocalDpi xmlns:a14="http://schemas.microsoft.com/office/drawing/2010/main" val="0"/>
                </a:ext>
              </a:extLst>
            </a:blip>
            <a:srcRect/>
            <a:stretch>
              <a:fillRect/>
            </a:stretch>
          </p:blipFill>
          <p:spPr bwMode="auto">
            <a:xfrm>
              <a:off x="2578100" y="241300"/>
              <a:ext cx="2176463"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Text Placeholder 11"/>
          <p:cNvSpPr>
            <a:spLocks noGrp="1"/>
          </p:cNvSpPr>
          <p:nvPr>
            <p:ph type="body" sz="quarter" idx="10"/>
          </p:nvPr>
        </p:nvSpPr>
        <p:spPr>
          <a:xfrm>
            <a:off x="828675" y="1196752"/>
            <a:ext cx="7562850" cy="543076"/>
          </a:xfrm>
          <a:prstGeom prst="rect">
            <a:avLst/>
          </a:prstGeom>
        </p:spPr>
        <p:txBody>
          <a:bodyPr>
            <a:norm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2400" b="1" i="0" u="none" strike="noStrike" kern="1200" cap="none" spc="0" normalizeH="0" baseline="0" noProof="0">
                <a:ln>
                  <a:noFill/>
                </a:ln>
                <a:solidFill>
                  <a:schemeClr val="bg1"/>
                </a:solidFill>
                <a:effectLst/>
                <a:uLnTx/>
                <a:uFillTx/>
                <a:latin typeface="Verdana" pitchFamily="34" charset="0"/>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US" dirty="0" smtClean="0"/>
              <a:t>Click to edit Master text styles</a:t>
            </a:r>
          </a:p>
        </p:txBody>
      </p:sp>
      <p:sp>
        <p:nvSpPr>
          <p:cNvPr id="24" name="Text Placeholder 11"/>
          <p:cNvSpPr>
            <a:spLocks noGrp="1"/>
          </p:cNvSpPr>
          <p:nvPr>
            <p:ph type="body" sz="quarter" idx="11"/>
          </p:nvPr>
        </p:nvSpPr>
        <p:spPr>
          <a:xfrm>
            <a:off x="814917" y="2290234"/>
            <a:ext cx="7562850" cy="543076"/>
          </a:xfrm>
          <a:prstGeom prst="rect">
            <a:avLst/>
          </a:prstGeom>
        </p:spPr>
        <p:txBody>
          <a:bodyPr>
            <a:norm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1800" b="1" i="0" u="none" strike="noStrike" kern="1200" cap="none" spc="0" normalizeH="0" baseline="0" noProof="0">
                <a:ln>
                  <a:noFill/>
                </a:ln>
                <a:solidFill>
                  <a:schemeClr val="bg1"/>
                </a:solidFill>
                <a:effectLst/>
                <a:uLnTx/>
                <a:uFillTx/>
                <a:latin typeface="Verdana" pitchFamily="34" charset="0"/>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US" dirty="0" smtClean="0"/>
              <a:t>Click to edit Master text styles</a:t>
            </a:r>
          </a:p>
        </p:txBody>
      </p:sp>
      <p:sp>
        <p:nvSpPr>
          <p:cNvPr id="25" name="Text Placeholder 11"/>
          <p:cNvSpPr>
            <a:spLocks noGrp="1"/>
          </p:cNvSpPr>
          <p:nvPr>
            <p:ph type="body" sz="quarter" idx="12"/>
          </p:nvPr>
        </p:nvSpPr>
        <p:spPr>
          <a:xfrm>
            <a:off x="814917" y="2979058"/>
            <a:ext cx="7562850" cy="3546286"/>
          </a:xfrm>
          <a:prstGeom prst="rect">
            <a:avLst/>
          </a:prstGeom>
        </p:spPr>
        <p:txBody>
          <a:bodyPr lIns="91440">
            <a:norm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1800" b="0" i="0" u="none" strike="noStrike" kern="1200" cap="none" spc="0" normalizeH="0" baseline="0" noProof="0">
                <a:ln>
                  <a:noFill/>
                </a:ln>
                <a:solidFill>
                  <a:schemeClr val="bg1"/>
                </a:solidFill>
                <a:effectLst/>
                <a:uLnTx/>
                <a:uFillTx/>
                <a:latin typeface="Verdana" pitchFamily="34" charset="0"/>
              </a:defRPr>
            </a:lvl1pPr>
            <a:lvl2pPr marL="457200" indent="0">
              <a:buNone/>
              <a:defRPr sz="1800" b="0" i="0">
                <a:solidFill>
                  <a:schemeClr val="bg1"/>
                </a:solidFill>
                <a:latin typeface="Verdana"/>
                <a:cs typeface="Verdana"/>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US" dirty="0" smtClean="0"/>
              <a:t>Click to edit Master text styles</a:t>
            </a:r>
          </a:p>
          <a:p>
            <a:pPr lvl="1"/>
            <a:r>
              <a:rPr lang="en-US" dirty="0" smtClean="0"/>
              <a:t>Second Level</a:t>
            </a:r>
          </a:p>
        </p:txBody>
      </p:sp>
      <p:sp>
        <p:nvSpPr>
          <p:cNvPr id="15" name="TextBox 14"/>
          <p:cNvSpPr txBox="1"/>
          <p:nvPr userDrawn="1"/>
        </p:nvSpPr>
        <p:spPr>
          <a:xfrm>
            <a:off x="8460432" y="6325289"/>
            <a:ext cx="497252" cy="400110"/>
          </a:xfrm>
          <a:prstGeom prst="rect">
            <a:avLst/>
          </a:prstGeom>
          <a:noFill/>
        </p:spPr>
        <p:txBody>
          <a:bodyPr wrap="none" rtlCol="0">
            <a:spAutoFit/>
          </a:bodyPr>
          <a:lstStyle/>
          <a:p>
            <a:pPr algn="ctr"/>
            <a:fld id="{BC09D598-8EA1-4BE7-8A25-01661F9BC679}" type="slidenum">
              <a:rPr lang="en-US" sz="2000" smtClean="0"/>
              <a:pPr algn="ctr"/>
              <a:t>‹#›</a:t>
            </a:fld>
            <a:endParaRPr lang="en-US" sz="2000" dirty="0"/>
          </a:p>
        </p:txBody>
      </p:sp>
    </p:spTree>
    <p:extLst>
      <p:ext uri="{BB962C8B-B14F-4D97-AF65-F5344CB8AC3E}">
        <p14:creationId xmlns:p14="http://schemas.microsoft.com/office/powerpoint/2010/main" val="300786440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file://localhost/%5C%5Clocalhost%5CUsers%5Canngoncalves%5CDesktop%5CUBC%20PPT%20Templates%20explore%5Cgraphic%20objects%5Cshield.png"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17" Type="http://schemas.openxmlformats.org/officeDocument/2006/relationships/image" Target="file://localhost/%5C%5Clocalhost%5CUsers%5Canngoncalves%5CDesktop%5CUBC%20PPT%20Templates%20explore%5Cgraphic%20objects%5CtheUofBC.png" TargetMode="Externa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file://localhost/%5C%5Clocalhost%5CUsers%5Canngoncalves%5CDesktop%5CUBC%20PPT%20Templates%20explore%5Cgraphic%20objects%5CPOM.png"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26" name="Group 9"/>
          <p:cNvGrpSpPr>
            <a:grpSpLocks/>
          </p:cNvGrpSpPr>
          <p:nvPr userDrawn="1"/>
        </p:nvGrpSpPr>
        <p:grpSpPr bwMode="auto">
          <a:xfrm>
            <a:off x="0" y="0"/>
            <a:ext cx="9220200" cy="911225"/>
            <a:chOff x="0" y="0"/>
            <a:chExt cx="9220200" cy="911225"/>
          </a:xfrm>
        </p:grpSpPr>
        <p:sp>
          <p:nvSpPr>
            <p:cNvPr id="17" name="Rectangle 16"/>
            <p:cNvSpPr/>
            <p:nvPr userDrawn="1"/>
          </p:nvSpPr>
          <p:spPr bwMode="auto">
            <a:xfrm>
              <a:off x="0" y="0"/>
              <a:ext cx="763588" cy="911225"/>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dirty="0"/>
                <a:t> </a:t>
              </a:r>
            </a:p>
          </p:txBody>
        </p:sp>
        <p:sp>
          <p:nvSpPr>
            <p:cNvPr id="18" name="Rectangle 17"/>
            <p:cNvSpPr/>
            <p:nvPr userDrawn="1"/>
          </p:nvSpPr>
          <p:spPr bwMode="auto">
            <a:xfrm>
              <a:off x="808038" y="0"/>
              <a:ext cx="1511300" cy="911225"/>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dirty="0"/>
                <a:t> </a:t>
              </a:r>
            </a:p>
          </p:txBody>
        </p:sp>
        <p:sp>
          <p:nvSpPr>
            <p:cNvPr id="19" name="Rectangle 18"/>
            <p:cNvSpPr/>
            <p:nvPr userDrawn="1"/>
          </p:nvSpPr>
          <p:spPr bwMode="auto">
            <a:xfrm>
              <a:off x="2363788" y="0"/>
              <a:ext cx="6856412" cy="911225"/>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dirty="0"/>
                <a:t> </a:t>
              </a:r>
            </a:p>
          </p:txBody>
        </p:sp>
        <p:pic>
          <p:nvPicPr>
            <p:cNvPr id="1030" name="shield.png" descr="/Users/anngoncalves/Desktop/UBC PPT Templates explore/graphic objects/shield.png"/>
            <p:cNvPicPr>
              <a:picLocks noChangeAspect="1"/>
            </p:cNvPicPr>
            <p:nvPr userDrawn="1"/>
          </p:nvPicPr>
          <p:blipFill>
            <a:blip r:embed="rId12" r:link="rId13">
              <a:extLst>
                <a:ext uri="{28A0092B-C50C-407E-A947-70E740481C1C}">
                  <a14:useLocalDpi xmlns:a14="http://schemas.microsoft.com/office/drawing/2010/main" val="0"/>
                </a:ext>
              </a:extLst>
            </a:blip>
            <a:srcRect/>
            <a:stretch>
              <a:fillRect/>
            </a:stretch>
          </p:blipFill>
          <p:spPr bwMode="auto">
            <a:xfrm>
              <a:off x="227013" y="185738"/>
              <a:ext cx="3143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OM.png" descr="/Users/anngoncalves/Desktop/UBC PPT Templates explore/graphic objects/POM.png"/>
            <p:cNvPicPr>
              <a:picLocks noChangeAspect="1"/>
            </p:cNvPicPr>
            <p:nvPr userDrawn="1"/>
          </p:nvPicPr>
          <p:blipFill>
            <a:blip r:embed="rId14" r:link="rId15">
              <a:extLst>
                <a:ext uri="{28A0092B-C50C-407E-A947-70E740481C1C}">
                  <a14:useLocalDpi xmlns:a14="http://schemas.microsoft.com/office/drawing/2010/main" val="0"/>
                </a:ext>
              </a:extLst>
            </a:blip>
            <a:srcRect/>
            <a:stretch>
              <a:fillRect/>
            </a:stretch>
          </p:blipFill>
          <p:spPr bwMode="auto">
            <a:xfrm>
              <a:off x="1030288" y="215900"/>
              <a:ext cx="895350" cy="11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theUofBC.png" descr="/Users/anngoncalves/Desktop/UBC PPT Templates explore/graphic objects/theUofBC.png"/>
            <p:cNvPicPr>
              <a:picLocks noChangeAspect="1"/>
            </p:cNvPicPr>
            <p:nvPr userDrawn="1"/>
          </p:nvPicPr>
          <p:blipFill>
            <a:blip r:embed="rId16" r:link="rId17">
              <a:extLst>
                <a:ext uri="{28A0092B-C50C-407E-A947-70E740481C1C}">
                  <a14:useLocalDpi xmlns:a14="http://schemas.microsoft.com/office/drawing/2010/main" val="0"/>
                </a:ext>
              </a:extLst>
            </a:blip>
            <a:srcRect/>
            <a:stretch>
              <a:fillRect/>
            </a:stretch>
          </p:blipFill>
          <p:spPr bwMode="auto">
            <a:xfrm>
              <a:off x="2578100" y="241300"/>
              <a:ext cx="2176463"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a:defRPr>
      </a:lvl1pPr>
      <a:lvl2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a:defRPr>
      </a:lvl2pPr>
      <a:lvl3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a:defRPr>
      </a:lvl3pPr>
      <a:lvl4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a:defRPr>
      </a:lvl4pPr>
      <a:lvl5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a:defRPr>
      </a:lvl5pPr>
      <a:lvl6pPr marL="457200" algn="ctr" defTabSz="457200" rtl="0" fontAlgn="base">
        <a:spcBef>
          <a:spcPct val="0"/>
        </a:spcBef>
        <a:spcAft>
          <a:spcPct val="0"/>
        </a:spcAft>
        <a:defRPr sz="4400">
          <a:solidFill>
            <a:schemeClr val="tx1"/>
          </a:solidFill>
          <a:latin typeface="Arial" charset="0"/>
          <a:ea typeface="ＭＳ Ｐゴシック" charset="-128"/>
        </a:defRPr>
      </a:lvl6pPr>
      <a:lvl7pPr marL="914400" algn="ctr" defTabSz="457200" rtl="0" fontAlgn="base">
        <a:spcBef>
          <a:spcPct val="0"/>
        </a:spcBef>
        <a:spcAft>
          <a:spcPct val="0"/>
        </a:spcAft>
        <a:defRPr sz="4400">
          <a:solidFill>
            <a:schemeClr val="tx1"/>
          </a:solidFill>
          <a:latin typeface="Arial" charset="0"/>
          <a:ea typeface="ＭＳ Ｐゴシック" charset="-128"/>
        </a:defRPr>
      </a:lvl7pPr>
      <a:lvl8pPr marL="1371600" algn="ctr" defTabSz="457200" rtl="0" fontAlgn="base">
        <a:spcBef>
          <a:spcPct val="0"/>
        </a:spcBef>
        <a:spcAft>
          <a:spcPct val="0"/>
        </a:spcAft>
        <a:defRPr sz="4400">
          <a:solidFill>
            <a:schemeClr val="tx1"/>
          </a:solidFill>
          <a:latin typeface="Arial" charset="0"/>
          <a:ea typeface="ＭＳ Ｐゴシック" charset="-128"/>
        </a:defRPr>
      </a:lvl8pPr>
      <a:lvl9pPr marL="1828800" algn="ctr" defTabSz="457200" rtl="0" fontAlgn="base">
        <a:spcBef>
          <a:spcPct val="0"/>
        </a:spcBef>
        <a:spcAft>
          <a:spcPct val="0"/>
        </a:spcAft>
        <a:defRPr sz="4400">
          <a:solidFill>
            <a:schemeClr val="tx1"/>
          </a:solidFill>
          <a:latin typeface="Arial"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ＭＳ Ｐゴシック"/>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ＭＳ Ｐゴシック"/>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Background: Usability Concerns</a:t>
            </a:r>
          </a:p>
        </p:txBody>
      </p:sp>
      <p:sp>
        <p:nvSpPr>
          <p:cNvPr id="4" name="Text Placeholder 3"/>
          <p:cNvSpPr>
            <a:spLocks noGrp="1"/>
          </p:cNvSpPr>
          <p:nvPr>
            <p:ph type="body" sz="quarter" idx="12"/>
          </p:nvPr>
        </p:nvSpPr>
        <p:spPr>
          <a:xfrm>
            <a:off x="814917" y="1844675"/>
            <a:ext cx="4549171" cy="4680669"/>
          </a:xfrm>
        </p:spPr>
        <p:txBody>
          <a:bodyPr>
            <a:normAutofit/>
          </a:bodyPr>
          <a:lstStyle/>
          <a:p>
            <a:pPr marL="285750" indent="-285750">
              <a:buFont typeface="Arial" panose="020B0604020202020204" pitchFamily="34" charset="0"/>
              <a:buChar char="•"/>
            </a:pPr>
            <a:r>
              <a:rPr lang="en-US" dirty="0" smtClean="0"/>
              <a:t>Usability defined as characteristics which make it easy to use</a:t>
            </a:r>
          </a:p>
          <a:p>
            <a:pPr marL="742950" lvl="1" indent="-285750">
              <a:lnSpc>
                <a:spcPct val="150000"/>
              </a:lnSpc>
              <a:buFont typeface="Arial" panose="020B0604020202020204" pitchFamily="34" charset="0"/>
              <a:buChar char="•"/>
            </a:pPr>
            <a:r>
              <a:rPr lang="en-US" sz="1400" dirty="0" smtClean="0"/>
              <a:t>How quickly task done</a:t>
            </a:r>
          </a:p>
          <a:p>
            <a:pPr marL="742950" lvl="1" indent="-285750">
              <a:lnSpc>
                <a:spcPct val="150000"/>
              </a:lnSpc>
              <a:buFont typeface="Arial" panose="020B0604020202020204" pitchFamily="34" charset="0"/>
              <a:buChar char="•"/>
            </a:pPr>
            <a:r>
              <a:rPr lang="en-US" sz="1400" dirty="0" smtClean="0"/>
              <a:t>Number of mistakes made</a:t>
            </a:r>
          </a:p>
          <a:p>
            <a:pPr marL="742950" lvl="1" indent="-285750">
              <a:lnSpc>
                <a:spcPct val="150000"/>
              </a:lnSpc>
              <a:buFont typeface="Arial" panose="020B0604020202020204" pitchFamily="34" charset="0"/>
              <a:buChar char="•"/>
            </a:pPr>
            <a:r>
              <a:rPr lang="en-US" sz="1400" dirty="0" smtClean="0"/>
              <a:t>User satisfaction</a:t>
            </a:r>
          </a:p>
          <a:p>
            <a:pPr marL="285750" indent="-285750">
              <a:lnSpc>
                <a:spcPct val="150000"/>
              </a:lnSpc>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Usability testing measures quality of user experience</a:t>
            </a:r>
          </a:p>
          <a:p>
            <a:pPr marL="742950" lvl="1" indent="-285750">
              <a:lnSpc>
                <a:spcPct val="150000"/>
              </a:lnSpc>
              <a:buFont typeface="Arial" panose="020B0604020202020204" pitchFamily="34" charset="0"/>
              <a:buChar char="•"/>
            </a:pPr>
            <a:r>
              <a:rPr lang="en-US" sz="1400" dirty="0" smtClean="0"/>
              <a:t>Scenario-based testing</a:t>
            </a:r>
          </a:p>
          <a:p>
            <a:pPr marL="742950" lvl="1" indent="-285750">
              <a:lnSpc>
                <a:spcPct val="150000"/>
              </a:lnSpc>
              <a:buFont typeface="Arial" panose="020B0604020202020204" pitchFamily="34" charset="0"/>
              <a:buChar char="•"/>
            </a:pPr>
            <a:r>
              <a:rPr lang="en-US" sz="1400" dirty="0" smtClean="0"/>
              <a:t>Questionnaires</a:t>
            </a:r>
          </a:p>
        </p:txBody>
      </p:sp>
      <p:grpSp>
        <p:nvGrpSpPr>
          <p:cNvPr id="10" name="Group 9"/>
          <p:cNvGrpSpPr/>
          <p:nvPr/>
        </p:nvGrpSpPr>
        <p:grpSpPr>
          <a:xfrm>
            <a:off x="5484813" y="1844675"/>
            <a:ext cx="2657153" cy="4589693"/>
            <a:chOff x="5421883" y="1649529"/>
            <a:chExt cx="2657153" cy="4589693"/>
          </a:xfrm>
        </p:grpSpPr>
        <p:pic>
          <p:nvPicPr>
            <p:cNvPr id="5" name="Picture 3" descr="C:\Users\rlawrenc\AppData\Local\Microsoft\Windows\Temporary Internet Files\Content.IE5\0WE902I2\MC900078711[1].wmf"/>
            <p:cNvPicPr>
              <a:picLocks noChangeAspect="1" noChangeArrowheads="1"/>
            </p:cNvPicPr>
            <p:nvPr/>
          </p:nvPicPr>
          <p:blipFill rotWithShape="1">
            <a:blip r:embed="rId3" cstate="print"/>
            <a:srcRect l="51672" t="19698" r="12097"/>
            <a:stretch/>
          </p:blipFill>
          <p:spPr bwMode="auto">
            <a:xfrm>
              <a:off x="5421883" y="2971800"/>
              <a:ext cx="1782863" cy="3267422"/>
            </a:xfrm>
            <a:prstGeom prst="rect">
              <a:avLst/>
            </a:prstGeom>
            <a:noFill/>
            <a:extLst>
              <a:ext uri="{909E8E84-426E-40DD-AFC4-6F175D3DCCD1}">
                <a14:hiddenFill xmlns:a14="http://schemas.microsoft.com/office/drawing/2010/main">
                  <a:solidFill>
                    <a:srgbClr val="FFFFFF"/>
                  </a:solidFill>
                </a14:hiddenFill>
              </a:ext>
            </a:extLst>
          </p:spPr>
        </p:pic>
        <p:sp>
          <p:nvSpPr>
            <p:cNvPr id="7" name="Cloud 6"/>
            <p:cNvSpPr/>
            <p:nvPr/>
          </p:nvSpPr>
          <p:spPr>
            <a:xfrm>
              <a:off x="6568902" y="1649529"/>
              <a:ext cx="1510134" cy="669925"/>
            </a:xfrm>
            <a:prstGeom prst="cloud">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 name="TextBox 2"/>
            <p:cNvSpPr txBox="1"/>
            <p:nvPr/>
          </p:nvSpPr>
          <p:spPr>
            <a:xfrm>
              <a:off x="6801229" y="1830602"/>
              <a:ext cx="1045479" cy="307777"/>
            </a:xfrm>
            <a:prstGeom prst="rect">
              <a:avLst/>
            </a:prstGeom>
            <a:noFill/>
          </p:spPr>
          <p:txBody>
            <a:bodyPr wrap="none" rtlCol="0">
              <a:spAutoFit/>
            </a:bodyPr>
            <a:lstStyle/>
            <a:p>
              <a:r>
                <a:rPr lang="en-US" sz="1400" b="1" dirty="0" smtClean="0">
                  <a:latin typeface="Comic Sans MS" panose="030F0702030302020204" pitchFamily="66" charset="0"/>
                  <a:ea typeface="Verdana" panose="020B0604030504040204" pitchFamily="34" charset="0"/>
                  <a:cs typeface="Verdana" panose="020B0604030504040204" pitchFamily="34" charset="0"/>
                </a:rPr>
                <a:t>Usability?</a:t>
              </a:r>
              <a:endParaRPr lang="en-US" sz="1400" b="1" dirty="0">
                <a:latin typeface="Comic Sans MS" panose="030F0702030302020204" pitchFamily="66" charset="0"/>
                <a:ea typeface="Verdana" panose="020B0604030504040204" pitchFamily="34" charset="0"/>
                <a:cs typeface="Verdana" panose="020B0604030504040204" pitchFamily="34" charset="0"/>
              </a:endParaRPr>
            </a:p>
          </p:txBody>
        </p:sp>
        <p:sp>
          <p:nvSpPr>
            <p:cNvPr id="8" name="Cloud 7"/>
            <p:cNvSpPr/>
            <p:nvPr/>
          </p:nvSpPr>
          <p:spPr>
            <a:xfrm>
              <a:off x="6100714" y="2275148"/>
              <a:ext cx="425200" cy="345664"/>
            </a:xfrm>
            <a:prstGeom prst="cloud">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 name="Cloud 8"/>
            <p:cNvSpPr/>
            <p:nvPr/>
          </p:nvSpPr>
          <p:spPr>
            <a:xfrm>
              <a:off x="5880090" y="2771589"/>
              <a:ext cx="234417" cy="216024"/>
            </a:xfrm>
            <a:prstGeom prst="cloud">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6665000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814917" y="1844675"/>
            <a:ext cx="7562850" cy="4680669"/>
          </a:xfrm>
        </p:spPr>
        <p:txBody>
          <a:bodyPr>
            <a:normAutofit/>
          </a:bodyPr>
          <a:lstStyle/>
          <a:p>
            <a:pPr marL="285750" indent="-285750" fontAlgn="base">
              <a:buFont typeface="Arial" panose="020B0604020202020204" pitchFamily="34" charset="0"/>
              <a:buChar char="•"/>
            </a:pPr>
            <a:r>
              <a:rPr lang="en-US" dirty="0"/>
              <a:t>Over 300 unique irrigated areas and parks in Kelowna</a:t>
            </a:r>
          </a:p>
          <a:p>
            <a:pPr marL="285750" indent="-285750" fontAlgn="base">
              <a:buFont typeface="Arial" panose="020B0604020202020204" pitchFamily="34" charset="0"/>
              <a:buChar char="•"/>
            </a:pPr>
            <a:endParaRPr lang="en-US" dirty="0"/>
          </a:p>
          <a:p>
            <a:pPr marL="285750" indent="-285750" fontAlgn="base">
              <a:buFont typeface="Arial" panose="020B0604020202020204" pitchFamily="34" charset="0"/>
              <a:buChar char="•"/>
            </a:pPr>
            <a:r>
              <a:rPr lang="en-US" dirty="0"/>
              <a:t>Only 6 full-time employees to manage them</a:t>
            </a:r>
          </a:p>
          <a:p>
            <a:pPr marL="285750" indent="-285750" fontAlgn="base">
              <a:buFont typeface="Arial" panose="020B0604020202020204" pitchFamily="34" charset="0"/>
              <a:buChar char="•"/>
            </a:pPr>
            <a:endParaRPr lang="en-US" dirty="0" smtClean="0"/>
          </a:p>
          <a:p>
            <a:pPr marL="285750" indent="-285750" fontAlgn="base">
              <a:buFont typeface="Arial" panose="020B0604020202020204" pitchFamily="34" charset="0"/>
              <a:buChar char="•"/>
            </a:pPr>
            <a:r>
              <a:rPr lang="en-US" dirty="0"/>
              <a:t>Significant time to become knowledgeable about each park</a:t>
            </a:r>
          </a:p>
          <a:p>
            <a:pPr marL="285750" indent="-285750" fontAlgn="base">
              <a:buFont typeface="Arial" panose="020B0604020202020204" pitchFamily="34" charset="0"/>
              <a:buChar char="•"/>
            </a:pPr>
            <a:endParaRPr lang="en-US" dirty="0" smtClean="0"/>
          </a:p>
          <a:p>
            <a:pPr marL="285750" indent="-285750" fontAlgn="base">
              <a:buFont typeface="Arial" panose="020B0604020202020204" pitchFamily="34" charset="0"/>
              <a:buChar char="•"/>
            </a:pPr>
            <a:r>
              <a:rPr lang="en-US" dirty="0" smtClean="0"/>
              <a:t>High turn-over rate of new employees each year</a:t>
            </a:r>
          </a:p>
          <a:p>
            <a:pPr marL="742950" lvl="1" indent="-285750">
              <a:lnSpc>
                <a:spcPct val="150000"/>
              </a:lnSpc>
              <a:buFont typeface="Arial" panose="020B0604020202020204" pitchFamily="34" charset="0"/>
              <a:buChar char="•"/>
            </a:pPr>
            <a:r>
              <a:rPr lang="en-US" sz="1600" dirty="0" smtClean="0"/>
              <a:t>1 new employee per year for past 4 years</a:t>
            </a:r>
            <a:endParaRPr lang="en-US" dirty="0" smtClean="0"/>
          </a:p>
          <a:p>
            <a:pPr marL="285750" indent="-285750" fontAlgn="base">
              <a:buFont typeface="Arial" panose="020B0604020202020204" pitchFamily="34" charset="0"/>
              <a:buChar char="•"/>
            </a:pPr>
            <a:endParaRPr lang="en-US" dirty="0" smtClean="0"/>
          </a:p>
          <a:p>
            <a:pPr marL="285750" indent="-285750" fontAlgn="base">
              <a:buFont typeface="Arial" panose="020B0604020202020204" pitchFamily="34" charset="0"/>
              <a:buChar char="•"/>
            </a:pPr>
            <a:r>
              <a:rPr lang="en-US" dirty="0" smtClean="0"/>
              <a:t>Years can go by before fundamental issues identified and addressed properly</a:t>
            </a:r>
          </a:p>
        </p:txBody>
      </p:sp>
      <p:sp>
        <p:nvSpPr>
          <p:cNvPr id="2" name="Text Placeholder 1"/>
          <p:cNvSpPr>
            <a:spLocks noGrp="1"/>
          </p:cNvSpPr>
          <p:nvPr>
            <p:ph type="body" sz="quarter" idx="10"/>
          </p:nvPr>
        </p:nvSpPr>
        <p:spPr/>
        <p:txBody>
          <a:bodyPr/>
          <a:lstStyle/>
          <a:p>
            <a:r>
              <a:rPr lang="en-US" dirty="0"/>
              <a:t>Background: Kelowna </a:t>
            </a:r>
            <a:r>
              <a:rPr lang="en-US" dirty="0" smtClean="0"/>
              <a:t>Parks Services</a:t>
            </a:r>
            <a:endParaRPr lang="en-US" dirty="0"/>
          </a:p>
        </p:txBody>
      </p:sp>
    </p:spTree>
    <p:extLst>
      <p:ext uri="{BB962C8B-B14F-4D97-AF65-F5344CB8AC3E}">
        <p14:creationId xmlns:p14="http://schemas.microsoft.com/office/powerpoint/2010/main" val="17992321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Background: Park </a:t>
            </a:r>
            <a:r>
              <a:rPr lang="en-US" dirty="0" smtClean="0"/>
              <a:t>Maintenance</a:t>
            </a:r>
            <a:endParaRPr lang="en-US" dirty="0"/>
          </a:p>
        </p:txBody>
      </p:sp>
      <p:sp>
        <p:nvSpPr>
          <p:cNvPr id="4" name="Text Placeholder 3"/>
          <p:cNvSpPr>
            <a:spLocks noGrp="1"/>
          </p:cNvSpPr>
          <p:nvPr>
            <p:ph type="body" sz="quarter" idx="12"/>
          </p:nvPr>
        </p:nvSpPr>
        <p:spPr>
          <a:xfrm>
            <a:off x="814917" y="1844675"/>
            <a:ext cx="4514321" cy="4680669"/>
          </a:xfrm>
        </p:spPr>
        <p:txBody>
          <a:bodyPr>
            <a:normAutofit/>
          </a:bodyPr>
          <a:lstStyle/>
          <a:p>
            <a:pPr marL="285750" indent="-285750" fontAlgn="base">
              <a:buFont typeface="Arial" panose="020B0604020202020204" pitchFamily="34" charset="0"/>
              <a:buChar char="•"/>
            </a:pPr>
            <a:r>
              <a:rPr lang="en-US" dirty="0" smtClean="0"/>
              <a:t>Employees can visit 20 parks during workday</a:t>
            </a:r>
          </a:p>
          <a:p>
            <a:pPr marL="285750" indent="-285750" fontAlgn="base">
              <a:buFont typeface="Arial" panose="020B0604020202020204" pitchFamily="34" charset="0"/>
              <a:buChar char="•"/>
            </a:pPr>
            <a:endParaRPr lang="en-US" dirty="0" smtClean="0"/>
          </a:p>
          <a:p>
            <a:pPr marL="285750" indent="-285750" fontAlgn="base">
              <a:buFont typeface="Arial" panose="020B0604020202020204" pitchFamily="34" charset="0"/>
              <a:buChar char="•"/>
            </a:pPr>
            <a:r>
              <a:rPr lang="en-US" dirty="0" smtClean="0"/>
              <a:t>Can spend several days at park if greater maintenance required</a:t>
            </a:r>
          </a:p>
          <a:p>
            <a:pPr marL="285750" indent="-285750" fontAlgn="base">
              <a:buFont typeface="Arial" panose="020B0604020202020204" pitchFamily="34" charset="0"/>
              <a:buChar char="•"/>
            </a:pPr>
            <a:endParaRPr lang="en-US" dirty="0" smtClean="0"/>
          </a:p>
          <a:p>
            <a:pPr marL="285750" indent="-285750" fontAlgn="base">
              <a:buFont typeface="Arial" panose="020B0604020202020204" pitchFamily="34" charset="0"/>
              <a:buChar char="•"/>
            </a:pPr>
            <a:r>
              <a:rPr lang="en-US" dirty="0" smtClean="0"/>
              <a:t>Typical </a:t>
            </a:r>
            <a:r>
              <a:rPr lang="en-US" dirty="0"/>
              <a:t>maintenance </a:t>
            </a:r>
            <a:r>
              <a:rPr lang="en-US" dirty="0" smtClean="0"/>
              <a:t>activities:</a:t>
            </a:r>
            <a:endParaRPr lang="en-US" dirty="0"/>
          </a:p>
          <a:p>
            <a:pPr marL="742950" lvl="1" indent="-285750">
              <a:lnSpc>
                <a:spcPct val="150000"/>
              </a:lnSpc>
              <a:buFont typeface="Arial" panose="020B0604020202020204" pitchFamily="34" charset="0"/>
              <a:buChar char="•"/>
            </a:pPr>
            <a:r>
              <a:rPr lang="en-US" sz="1400" dirty="0" smtClean="0"/>
              <a:t>Locate equipment </a:t>
            </a:r>
            <a:r>
              <a:rPr lang="en-US" sz="1400" dirty="0"/>
              <a:t>and </a:t>
            </a:r>
            <a:r>
              <a:rPr lang="en-US" sz="1400" dirty="0" smtClean="0"/>
              <a:t>irrigation</a:t>
            </a:r>
          </a:p>
          <a:p>
            <a:pPr marL="742950" lvl="1" indent="-285750">
              <a:lnSpc>
                <a:spcPct val="150000"/>
              </a:lnSpc>
              <a:buFont typeface="Arial" panose="020B0604020202020204" pitchFamily="34" charset="0"/>
              <a:buChar char="•"/>
            </a:pPr>
            <a:r>
              <a:rPr lang="en-US" sz="1400" dirty="0" smtClean="0"/>
              <a:t>Identify problems or malfunctions</a:t>
            </a:r>
          </a:p>
          <a:p>
            <a:pPr marL="742950" lvl="1" indent="-285750">
              <a:lnSpc>
                <a:spcPct val="150000"/>
              </a:lnSpc>
              <a:buFont typeface="Arial" panose="020B0604020202020204" pitchFamily="34" charset="0"/>
              <a:buChar char="•"/>
            </a:pPr>
            <a:r>
              <a:rPr lang="en-US" sz="1400" dirty="0" smtClean="0"/>
              <a:t>Repair damaged equipment</a:t>
            </a:r>
            <a:endParaRPr lang="en-US" sz="1400" dirty="0"/>
          </a:p>
          <a:p>
            <a:pPr marL="742950" lvl="1" indent="-285750">
              <a:lnSpc>
                <a:spcPct val="150000"/>
              </a:lnSpc>
              <a:buFont typeface="Arial" panose="020B0604020202020204" pitchFamily="34" charset="0"/>
              <a:buChar char="•"/>
            </a:pPr>
            <a:r>
              <a:rPr lang="en-US" sz="1400" dirty="0"/>
              <a:t>Determining watering </a:t>
            </a:r>
            <a:r>
              <a:rPr lang="en-US" sz="1400" dirty="0" smtClean="0"/>
              <a:t>requirements</a:t>
            </a:r>
            <a:endParaRPr lang="en-US" sz="1400" dirty="0"/>
          </a:p>
          <a:p>
            <a:pPr marL="742950" lvl="1" indent="-285750">
              <a:lnSpc>
                <a:spcPct val="150000"/>
              </a:lnSpc>
              <a:buFont typeface="Arial" panose="020B0604020202020204" pitchFamily="34" charset="0"/>
              <a:buChar char="•"/>
            </a:pPr>
            <a:r>
              <a:rPr lang="en-US" sz="1400" dirty="0"/>
              <a:t>Ensuring new installations minimally impact equipment and </a:t>
            </a:r>
            <a:r>
              <a:rPr lang="en-US" sz="1400" dirty="0" smtClean="0"/>
              <a:t>park</a:t>
            </a:r>
            <a:endParaRPr lang="en-US" sz="1400"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729" t="25570" b="12693"/>
          <a:stretch/>
        </p:blipFill>
        <p:spPr>
          <a:xfrm>
            <a:off x="5484812" y="1919311"/>
            <a:ext cx="2740025" cy="4233839"/>
          </a:xfrm>
          <a:prstGeom prst="rect">
            <a:avLst/>
          </a:prstGeom>
        </p:spPr>
      </p:pic>
      <p:sp>
        <p:nvSpPr>
          <p:cNvPr id="3" name="TextBox 2"/>
          <p:cNvSpPr txBox="1"/>
          <p:nvPr/>
        </p:nvSpPr>
        <p:spPr>
          <a:xfrm>
            <a:off x="6013888" y="6165884"/>
            <a:ext cx="1681871" cy="215444"/>
          </a:xfrm>
          <a:prstGeom prst="rect">
            <a:avLst/>
          </a:prstGeom>
          <a:noFill/>
        </p:spPr>
        <p:txBody>
          <a:bodyPr wrap="none" rtlCol="0">
            <a:spAutoFit/>
          </a:bodyPr>
          <a:lstStyle/>
          <a:p>
            <a:r>
              <a:rPr lang="en-US" sz="800" dirty="0" smtClean="0">
                <a:latin typeface="Verdana" panose="020B0604030504040204" pitchFamily="34" charset="0"/>
                <a:ea typeface="Verdana" panose="020B0604030504040204" pitchFamily="34" charset="0"/>
                <a:cs typeface="Verdana" panose="020B0604030504040204" pitchFamily="34" charset="0"/>
              </a:rPr>
              <a:t>Sprinkler repair at Lund Park</a:t>
            </a:r>
            <a:endParaRPr lang="en-US" sz="8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577643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smtClean="0"/>
              <a:t>Irrigation Management Application</a:t>
            </a:r>
            <a:endParaRPr lang="en-US" dirty="0"/>
          </a:p>
        </p:txBody>
      </p:sp>
      <p:sp>
        <p:nvSpPr>
          <p:cNvPr id="4" name="Text Placeholder 3"/>
          <p:cNvSpPr>
            <a:spLocks noGrp="1"/>
          </p:cNvSpPr>
          <p:nvPr>
            <p:ph type="body" sz="quarter" idx="12"/>
          </p:nvPr>
        </p:nvSpPr>
        <p:spPr>
          <a:xfrm>
            <a:off x="814917" y="1844675"/>
            <a:ext cx="3973107" cy="4608661"/>
          </a:xfrm>
        </p:spPr>
        <p:txBody>
          <a:bodyPr/>
          <a:lstStyle/>
          <a:p>
            <a:pPr marL="285750" lvl="0" indent="-285750">
              <a:lnSpc>
                <a:spcPct val="150000"/>
              </a:lnSpc>
              <a:buFont typeface="Arial" panose="020B0604020202020204" pitchFamily="34" charset="0"/>
              <a:buChar char="•"/>
            </a:pPr>
            <a:r>
              <a:rPr lang="en-GB" dirty="0"/>
              <a:t>Cloud-based, mobile service for managing site info and recording maintenance</a:t>
            </a:r>
          </a:p>
          <a:p>
            <a:pPr marL="285750" lvl="0" indent="-285750">
              <a:lnSpc>
                <a:spcPct val="150000"/>
              </a:lnSpc>
              <a:buFont typeface="Arial" panose="020B0604020202020204" pitchFamily="34" charset="0"/>
              <a:buChar char="•"/>
            </a:pPr>
            <a:endParaRPr lang="en-GB" dirty="0"/>
          </a:p>
          <a:p>
            <a:pPr marL="285750" lvl="0" indent="-285750">
              <a:lnSpc>
                <a:spcPct val="150000"/>
              </a:lnSpc>
              <a:buFont typeface="Arial" panose="020B0604020202020204" pitchFamily="34" charset="0"/>
              <a:buChar char="•"/>
            </a:pPr>
            <a:r>
              <a:rPr lang="en-GB" dirty="0"/>
              <a:t>Aids field employees with maintenance activities and decisions in the parks</a:t>
            </a:r>
          </a:p>
          <a:p>
            <a:pPr marL="285750" lvl="0" indent="-285750">
              <a:lnSpc>
                <a:spcPct val="150000"/>
              </a:lnSpc>
              <a:buFont typeface="Arial" panose="020B0604020202020204" pitchFamily="34" charset="0"/>
              <a:buChar char="•"/>
            </a:pPr>
            <a:endParaRPr lang="en-GB" dirty="0"/>
          </a:p>
          <a:p>
            <a:pPr marL="285750" lvl="0" indent="-285750">
              <a:lnSpc>
                <a:spcPct val="150000"/>
              </a:lnSpc>
              <a:buFont typeface="Arial" panose="020B0604020202020204" pitchFamily="34" charset="0"/>
              <a:buChar char="•"/>
            </a:pPr>
            <a:r>
              <a:rPr lang="en-GB" dirty="0"/>
              <a:t>Allows managers to generate dynamic </a:t>
            </a:r>
            <a:r>
              <a:rPr lang="en-GB" dirty="0" smtClean="0"/>
              <a:t>reports and charts</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6110" y="1916832"/>
            <a:ext cx="2480090" cy="190526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3111" y="4149080"/>
            <a:ext cx="2366088" cy="2020419"/>
          </a:xfrm>
          <a:prstGeom prst="rect">
            <a:avLst/>
          </a:prstGeom>
        </p:spPr>
      </p:pic>
    </p:spTree>
    <p:extLst>
      <p:ext uri="{BB962C8B-B14F-4D97-AF65-F5344CB8AC3E}">
        <p14:creationId xmlns:p14="http://schemas.microsoft.com/office/powerpoint/2010/main" val="30640902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smtClean="0"/>
              <a:t>Development</a:t>
            </a:r>
            <a:endParaRPr lang="en-US" dirty="0"/>
          </a:p>
        </p:txBody>
      </p:sp>
      <p:sp>
        <p:nvSpPr>
          <p:cNvPr id="4" name="Text Placeholder 3"/>
          <p:cNvSpPr>
            <a:spLocks noGrp="1"/>
          </p:cNvSpPr>
          <p:nvPr>
            <p:ph type="body" sz="quarter" idx="12"/>
          </p:nvPr>
        </p:nvSpPr>
        <p:spPr>
          <a:xfrm>
            <a:off x="814917" y="1844675"/>
            <a:ext cx="7562850" cy="4680669"/>
          </a:xfrm>
        </p:spPr>
        <p:txBody>
          <a:bodyPr>
            <a:normAutofit/>
          </a:bodyPr>
          <a:lstStyle/>
          <a:p>
            <a:r>
              <a:rPr lang="en-US" b="1" dirty="0" smtClean="0"/>
              <a:t>Development process</a:t>
            </a:r>
          </a:p>
          <a:p>
            <a:pPr marL="285750" indent="-285750">
              <a:buFont typeface="Arial" panose="020B0604020202020204" pitchFamily="34" charset="0"/>
              <a:buChar char="•"/>
            </a:pPr>
            <a:r>
              <a:rPr lang="en-US" dirty="0" smtClean="0"/>
              <a:t>Over two years with Parks Services department</a:t>
            </a:r>
          </a:p>
          <a:p>
            <a:pPr marL="285750" indent="-285750">
              <a:buFont typeface="Arial" panose="020B0604020202020204" pitchFamily="34" charset="0"/>
              <a:buChar char="•"/>
            </a:pPr>
            <a:r>
              <a:rPr lang="en-US" dirty="0" smtClean="0"/>
              <a:t>Monthly meetings with managers and supervisors</a:t>
            </a:r>
          </a:p>
          <a:p>
            <a:pPr marL="742950" lvl="1" indent="-285750">
              <a:lnSpc>
                <a:spcPct val="150000"/>
              </a:lnSpc>
              <a:buFont typeface="Arial" panose="020B0604020202020204" pitchFamily="34" charset="0"/>
              <a:buChar char="•"/>
            </a:pPr>
            <a:r>
              <a:rPr lang="en-US" sz="1400" dirty="0" smtClean="0"/>
              <a:t>Demonstrate application </a:t>
            </a:r>
          </a:p>
          <a:p>
            <a:pPr marL="742950" lvl="1" indent="-285750">
              <a:lnSpc>
                <a:spcPct val="150000"/>
              </a:lnSpc>
              <a:buFont typeface="Arial" panose="020B0604020202020204" pitchFamily="34" charset="0"/>
              <a:buChar char="•"/>
            </a:pPr>
            <a:r>
              <a:rPr lang="en-US" sz="1400" dirty="0" smtClean="0"/>
              <a:t>Receive feedback on features, functionality, and appearance</a:t>
            </a:r>
          </a:p>
          <a:p>
            <a:pPr marL="742950" lvl="1" indent="-285750">
              <a:lnSpc>
                <a:spcPct val="150000"/>
              </a:lnSpc>
              <a:buFont typeface="Arial" panose="020B0604020202020204" pitchFamily="34" charset="0"/>
              <a:buChar char="•"/>
            </a:pPr>
            <a:r>
              <a:rPr lang="en-US" sz="1400" dirty="0" smtClean="0"/>
              <a:t>Ensure usability of application</a:t>
            </a:r>
          </a:p>
          <a:p>
            <a:pPr marL="742950" lvl="1" indent="-285750">
              <a:buFont typeface="Arial" panose="020B0604020202020204" pitchFamily="34" charset="0"/>
              <a:buChar char="•"/>
            </a:pPr>
            <a:r>
              <a:rPr lang="en-US" sz="1400" dirty="0" smtClean="0"/>
              <a:t>Irrigation technicians provided with couple opportunities to request features and provide feedback on appearance</a:t>
            </a:r>
          </a:p>
          <a:p>
            <a:pPr marL="285750" indent="-285750">
              <a:buFont typeface="Arial" panose="020B0604020202020204" pitchFamily="34" charset="0"/>
              <a:buChar char="•"/>
            </a:pPr>
            <a:endParaRPr lang="en-US" dirty="0"/>
          </a:p>
          <a:p>
            <a:r>
              <a:rPr lang="en-US" b="1" dirty="0" smtClean="0"/>
              <a:t>Data collection</a:t>
            </a:r>
          </a:p>
          <a:p>
            <a:pPr marL="285750" indent="-285750">
              <a:buFont typeface="Arial" panose="020B0604020202020204" pitchFamily="34" charset="0"/>
              <a:buChar char="•"/>
            </a:pPr>
            <a:r>
              <a:rPr lang="en-US" dirty="0" smtClean="0"/>
              <a:t>Water usage and park info from Parks Services managers</a:t>
            </a:r>
          </a:p>
          <a:p>
            <a:pPr marL="285750" indent="-285750">
              <a:buFont typeface="Arial" panose="020B0604020202020204" pitchFamily="34" charset="0"/>
              <a:buChar char="•"/>
            </a:pPr>
            <a:r>
              <a:rPr lang="en-US" dirty="0" smtClean="0"/>
              <a:t>Park boundaries from Kelowna Open Data Catalogue</a:t>
            </a:r>
          </a:p>
          <a:p>
            <a:pPr marL="285750" indent="-285750">
              <a:buFont typeface="Arial" panose="020B0604020202020204" pitchFamily="34" charset="0"/>
              <a:buChar char="•"/>
            </a:pPr>
            <a:r>
              <a:rPr lang="en-US" dirty="0" smtClean="0"/>
              <a:t>Equipment GPS locations collected by researcher, city employee, and hired student</a:t>
            </a:r>
            <a:endParaRPr lang="en-US" dirty="0"/>
          </a:p>
        </p:txBody>
      </p:sp>
    </p:spTree>
    <p:extLst>
      <p:ext uri="{BB962C8B-B14F-4D97-AF65-F5344CB8AC3E}">
        <p14:creationId xmlns:p14="http://schemas.microsoft.com/office/powerpoint/2010/main" val="25541490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smtClean="0"/>
              <a:t>Development (continued)</a:t>
            </a:r>
            <a:endParaRPr lang="en-US" dirty="0"/>
          </a:p>
        </p:txBody>
      </p:sp>
      <p:sp>
        <p:nvSpPr>
          <p:cNvPr id="4" name="Text Placeholder 3"/>
          <p:cNvSpPr>
            <a:spLocks noGrp="1"/>
          </p:cNvSpPr>
          <p:nvPr>
            <p:ph type="body" sz="quarter" idx="12"/>
          </p:nvPr>
        </p:nvSpPr>
        <p:spPr>
          <a:xfrm>
            <a:off x="814917" y="1844675"/>
            <a:ext cx="7414683" cy="4680669"/>
          </a:xfrm>
        </p:spPr>
        <p:txBody>
          <a:bodyPr numCol="2">
            <a:normAutofit/>
          </a:bodyPr>
          <a:lstStyle/>
          <a:p>
            <a:r>
              <a:rPr lang="en-US" sz="2000" b="1" dirty="0" smtClean="0"/>
              <a:t>Technology</a:t>
            </a:r>
          </a:p>
          <a:p>
            <a:pPr marL="285750" indent="-285750">
              <a:lnSpc>
                <a:spcPct val="200000"/>
              </a:lnSpc>
              <a:buFont typeface="Arial" panose="020B0604020202020204" pitchFamily="34" charset="0"/>
              <a:buChar char="•"/>
            </a:pPr>
            <a:r>
              <a:rPr lang="en-US" sz="2000" dirty="0" smtClean="0"/>
              <a:t>Apache server</a:t>
            </a:r>
          </a:p>
          <a:p>
            <a:pPr marL="285750" indent="-285750">
              <a:lnSpc>
                <a:spcPct val="200000"/>
              </a:lnSpc>
              <a:buFont typeface="Arial" panose="020B0604020202020204" pitchFamily="34" charset="0"/>
              <a:buChar char="•"/>
            </a:pPr>
            <a:r>
              <a:rPr lang="en-US" sz="2000" dirty="0" smtClean="0"/>
              <a:t>MySQL </a:t>
            </a:r>
            <a:r>
              <a:rPr lang="en-US" sz="2000" dirty="0"/>
              <a:t>database</a:t>
            </a:r>
          </a:p>
          <a:p>
            <a:pPr marL="285750" indent="-285750">
              <a:lnSpc>
                <a:spcPct val="200000"/>
              </a:lnSpc>
              <a:buFont typeface="Arial" panose="020B0604020202020204" pitchFamily="34" charset="0"/>
              <a:buChar char="•"/>
            </a:pPr>
            <a:r>
              <a:rPr lang="en-US" sz="2000" dirty="0" smtClean="0"/>
              <a:t>PHP</a:t>
            </a:r>
          </a:p>
          <a:p>
            <a:pPr marL="285750" indent="-285750">
              <a:lnSpc>
                <a:spcPct val="200000"/>
              </a:lnSpc>
              <a:buFont typeface="Arial" panose="020B0604020202020204" pitchFamily="34" charset="0"/>
              <a:buChar char="•"/>
            </a:pPr>
            <a:r>
              <a:rPr lang="en-US" sz="2000" dirty="0" smtClean="0"/>
              <a:t>JavaScript</a:t>
            </a:r>
          </a:p>
          <a:p>
            <a:endParaRPr lang="en-US" sz="2000" dirty="0" smtClean="0"/>
          </a:p>
          <a:p>
            <a:endParaRPr lang="en-US" sz="2000" dirty="0"/>
          </a:p>
          <a:p>
            <a:endParaRPr lang="en-US" sz="2000" dirty="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smtClean="0"/>
          </a:p>
          <a:p>
            <a:r>
              <a:rPr lang="en-US" sz="2000" b="1" dirty="0" smtClean="0"/>
              <a:t>Architecture</a:t>
            </a:r>
            <a:endParaRPr lang="en-US" sz="20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3710" y="2276872"/>
            <a:ext cx="3840426" cy="2880320"/>
          </a:xfrm>
          <a:prstGeom prst="rect">
            <a:avLst/>
          </a:prstGeom>
        </p:spPr>
      </p:pic>
    </p:spTree>
    <p:extLst>
      <p:ext uri="{BB962C8B-B14F-4D97-AF65-F5344CB8AC3E}">
        <p14:creationId xmlns:p14="http://schemas.microsoft.com/office/powerpoint/2010/main" val="5993991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smtClean="0"/>
              <a:t>Features</a:t>
            </a:r>
            <a:endParaRPr lang="en-US" dirty="0"/>
          </a:p>
        </p:txBody>
      </p:sp>
      <p:sp>
        <p:nvSpPr>
          <p:cNvPr id="4" name="Text Placeholder 3"/>
          <p:cNvSpPr>
            <a:spLocks noGrp="1"/>
          </p:cNvSpPr>
          <p:nvPr>
            <p:ph type="body" sz="quarter" idx="12"/>
          </p:nvPr>
        </p:nvSpPr>
        <p:spPr>
          <a:xfrm>
            <a:off x="814917" y="1844675"/>
            <a:ext cx="7562850" cy="4680669"/>
          </a:xfrm>
        </p:spPr>
        <p:txBody>
          <a:bodyPr>
            <a:normAutofit/>
          </a:bodyPr>
          <a:lstStyle/>
          <a:p>
            <a:pPr marL="285750" indent="-285750">
              <a:buFont typeface="Arial" panose="020B0604020202020204" pitchFamily="34" charset="0"/>
              <a:buChar char="•"/>
            </a:pPr>
            <a:r>
              <a:rPr lang="en-GB" dirty="0"/>
              <a:t>Site searching, browsing, and </a:t>
            </a:r>
            <a:r>
              <a:rPr lang="en-GB" dirty="0" smtClean="0"/>
              <a:t>details</a:t>
            </a:r>
          </a:p>
          <a:p>
            <a:pPr marL="285750" indent="-285750">
              <a:buFont typeface="Arial" panose="020B0604020202020204" pitchFamily="34" charset="0"/>
              <a:buChar char="•"/>
            </a:pPr>
            <a:endParaRPr lang="en-GB" dirty="0"/>
          </a:p>
          <a:p>
            <a:pPr marL="285750" lvl="0" indent="-285750">
              <a:buFont typeface="Arial" panose="020B0604020202020204" pitchFamily="34" charset="0"/>
              <a:buChar char="•"/>
            </a:pPr>
            <a:r>
              <a:rPr lang="en-GB" dirty="0"/>
              <a:t>Google Maps visualization of site equipment and </a:t>
            </a:r>
            <a:r>
              <a:rPr lang="en-GB" dirty="0" smtClean="0"/>
              <a:t>features</a:t>
            </a:r>
          </a:p>
          <a:p>
            <a:pPr marL="285750" lvl="0" indent="-285750">
              <a:buFont typeface="Arial" panose="020B0604020202020204" pitchFamily="34" charset="0"/>
              <a:buChar char="•"/>
            </a:pPr>
            <a:endParaRPr lang="en-GB" dirty="0"/>
          </a:p>
          <a:p>
            <a:pPr marL="285750" lvl="0" indent="-285750">
              <a:buFont typeface="Arial" panose="020B0604020202020204" pitchFamily="34" charset="0"/>
              <a:buChar char="•"/>
            </a:pPr>
            <a:r>
              <a:rPr lang="en-GB" dirty="0"/>
              <a:t>Logging of site maintenance including text and </a:t>
            </a:r>
            <a:r>
              <a:rPr lang="en-GB" dirty="0" smtClean="0"/>
              <a:t>images </a:t>
            </a:r>
          </a:p>
          <a:p>
            <a:pPr marL="285750" lvl="0" indent="-285750">
              <a:buFont typeface="Arial" panose="020B0604020202020204" pitchFamily="34" charset="0"/>
              <a:buChar char="•"/>
            </a:pPr>
            <a:endParaRPr lang="en-GB" dirty="0"/>
          </a:p>
          <a:p>
            <a:pPr marL="285750" lvl="0" indent="-285750">
              <a:buFont typeface="Arial" panose="020B0604020202020204" pitchFamily="34" charset="0"/>
              <a:buChar char="•"/>
            </a:pPr>
            <a:r>
              <a:rPr lang="en-GB" dirty="0"/>
              <a:t>Equipment inventory</a:t>
            </a:r>
          </a:p>
          <a:p>
            <a:pPr marL="285750" lvl="0" indent="-285750">
              <a:buFont typeface="Arial" panose="020B0604020202020204" pitchFamily="34" charset="0"/>
              <a:buChar char="•"/>
            </a:pPr>
            <a:endParaRPr lang="en-GB" dirty="0"/>
          </a:p>
          <a:p>
            <a:pPr marL="285750" lvl="0" indent="-285750">
              <a:buFont typeface="Arial" panose="020B0604020202020204" pitchFamily="34" charset="0"/>
              <a:buChar char="•"/>
            </a:pPr>
            <a:r>
              <a:rPr lang="en-GB" dirty="0"/>
              <a:t>User and role-based management and </a:t>
            </a:r>
            <a:r>
              <a:rPr lang="en-GB" dirty="0" smtClean="0"/>
              <a:t>security</a:t>
            </a:r>
          </a:p>
          <a:p>
            <a:pPr marL="285750" lvl="0" indent="-285750">
              <a:buFont typeface="Arial" panose="020B0604020202020204" pitchFamily="34" charset="0"/>
              <a:buChar char="•"/>
            </a:pPr>
            <a:endParaRPr lang="en-GB" dirty="0"/>
          </a:p>
          <a:p>
            <a:pPr marL="285750" lvl="0" indent="-285750">
              <a:buFont typeface="Arial" panose="020B0604020202020204" pitchFamily="34" charset="0"/>
              <a:buChar char="•"/>
            </a:pPr>
            <a:r>
              <a:rPr lang="en-GB" dirty="0"/>
              <a:t>Data import and export for system </a:t>
            </a:r>
            <a:r>
              <a:rPr lang="en-GB" dirty="0" smtClean="0"/>
              <a:t>interoperability</a:t>
            </a:r>
          </a:p>
          <a:p>
            <a:pPr marL="285750" lvl="0" indent="-285750">
              <a:buFont typeface="Arial" panose="020B0604020202020204" pitchFamily="34" charset="0"/>
              <a:buChar char="•"/>
            </a:pPr>
            <a:endParaRPr lang="en-GB" dirty="0"/>
          </a:p>
          <a:p>
            <a:pPr marL="285750" lvl="0" indent="-285750">
              <a:buFont typeface="Arial" panose="020B0604020202020204" pitchFamily="34" charset="0"/>
              <a:buChar char="•"/>
            </a:pPr>
            <a:r>
              <a:rPr lang="en-GB" dirty="0"/>
              <a:t>Customizable reporting</a:t>
            </a:r>
          </a:p>
          <a:p>
            <a:endParaRPr lang="en-US" dirty="0"/>
          </a:p>
        </p:txBody>
      </p:sp>
    </p:spTree>
    <p:extLst>
      <p:ext uri="{BB962C8B-B14F-4D97-AF65-F5344CB8AC3E}">
        <p14:creationId xmlns:p14="http://schemas.microsoft.com/office/powerpoint/2010/main" val="19615961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smtClean="0"/>
              <a:t>Screenshot – List of parks</a:t>
            </a:r>
            <a:endParaRPr lang="en-US" dirty="0"/>
          </a:p>
        </p:txBody>
      </p:sp>
      <p:pic>
        <p:nvPicPr>
          <p:cNvPr id="3" name="Shape 53"/>
          <p:cNvPicPr preferRelativeResize="0"/>
          <p:nvPr/>
        </p:nvPicPr>
        <p:blipFill rotWithShape="1">
          <a:blip r:embed="rId2">
            <a:alphaModFix/>
            <a:extLst>
              <a:ext uri="{BEBA8EAE-BF5A-486C-A8C5-ECC9F3942E4B}">
                <a14:imgProps xmlns:a14="http://schemas.microsoft.com/office/drawing/2010/main">
                  <a14:imgLayer r:embed="rId3">
                    <a14:imgEffect>
                      <a14:sharpenSoften amount="25000"/>
                    </a14:imgEffect>
                  </a14:imgLayer>
                </a14:imgProps>
              </a:ext>
            </a:extLst>
          </a:blip>
          <a:srcRect t="-1" b="30679"/>
          <a:stretch/>
        </p:blipFill>
        <p:spPr>
          <a:xfrm>
            <a:off x="1130102" y="1844824"/>
            <a:ext cx="6883796" cy="4317851"/>
          </a:xfrm>
          <a:prstGeom prst="rect">
            <a:avLst/>
          </a:prstGeom>
          <a:noFill/>
          <a:ln>
            <a:noFill/>
          </a:ln>
        </p:spPr>
      </p:pic>
    </p:spTree>
    <p:extLst>
      <p:ext uri="{BB962C8B-B14F-4D97-AF65-F5344CB8AC3E}">
        <p14:creationId xmlns:p14="http://schemas.microsoft.com/office/powerpoint/2010/main" val="12854895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smtClean="0"/>
              <a:t>Screenshot – Park details</a:t>
            </a:r>
            <a:endParaRPr lang="en-US" dirty="0"/>
          </a:p>
        </p:txBody>
      </p:sp>
      <p:pic>
        <p:nvPicPr>
          <p:cNvPr id="3" name="Shape 59"/>
          <p:cNvPicPr preferRelativeResize="0"/>
          <p:nvPr/>
        </p:nvPicPr>
        <p:blipFill rotWithShape="1">
          <a:blip r:embed="rId2">
            <a:alphaModFix/>
            <a:extLst>
              <a:ext uri="{BEBA8EAE-BF5A-486C-A8C5-ECC9F3942E4B}">
                <a14:imgProps xmlns:a14="http://schemas.microsoft.com/office/drawing/2010/main">
                  <a14:imgLayer r:embed="rId3">
                    <a14:imgEffect>
                      <a14:sharpenSoften amount="25000"/>
                    </a14:imgEffect>
                  </a14:imgLayer>
                </a14:imgProps>
              </a:ext>
            </a:extLst>
          </a:blip>
          <a:srcRect t="-1" b="28706"/>
          <a:stretch/>
        </p:blipFill>
        <p:spPr>
          <a:xfrm>
            <a:off x="1136489" y="1844674"/>
            <a:ext cx="6871022" cy="4394201"/>
          </a:xfrm>
          <a:prstGeom prst="rect">
            <a:avLst/>
          </a:prstGeom>
          <a:noFill/>
          <a:ln>
            <a:noFill/>
          </a:ln>
        </p:spPr>
      </p:pic>
    </p:spTree>
    <p:extLst>
      <p:ext uri="{BB962C8B-B14F-4D97-AF65-F5344CB8AC3E}">
        <p14:creationId xmlns:p14="http://schemas.microsoft.com/office/powerpoint/2010/main" val="41524681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smtClean="0"/>
              <a:t>Screenshot – Park water usage</a:t>
            </a:r>
            <a:endParaRPr lang="en-US" dirty="0"/>
          </a:p>
        </p:txBody>
      </p:sp>
      <p:pic>
        <p:nvPicPr>
          <p:cNvPr id="3" name="Shape 65"/>
          <p:cNvPicPr preferRelativeResize="0"/>
          <p:nvPr/>
        </p:nvPicPr>
        <p:blipFill rotWithShape="1">
          <a:blip r:embed="rId2">
            <a:alphaModFix/>
            <a:extLst>
              <a:ext uri="{BEBA8EAE-BF5A-486C-A8C5-ECC9F3942E4B}">
                <a14:imgProps xmlns:a14="http://schemas.microsoft.com/office/drawing/2010/main">
                  <a14:imgLayer r:embed="rId3">
                    <a14:imgEffect>
                      <a14:sharpenSoften amount="25000"/>
                    </a14:imgEffect>
                  </a14:imgLayer>
                </a14:imgProps>
              </a:ext>
            </a:extLst>
          </a:blip>
          <a:srcRect b="9707"/>
          <a:stretch/>
        </p:blipFill>
        <p:spPr>
          <a:xfrm>
            <a:off x="1850182" y="1844675"/>
            <a:ext cx="5443636" cy="4356099"/>
          </a:xfrm>
          <a:prstGeom prst="rect">
            <a:avLst/>
          </a:prstGeom>
          <a:noFill/>
          <a:ln>
            <a:noFill/>
          </a:ln>
        </p:spPr>
      </p:pic>
    </p:spTree>
    <p:extLst>
      <p:ext uri="{BB962C8B-B14F-4D97-AF65-F5344CB8AC3E}">
        <p14:creationId xmlns:p14="http://schemas.microsoft.com/office/powerpoint/2010/main" val="22379539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814917" y="1608666"/>
            <a:ext cx="7414683" cy="2684430"/>
          </a:xfrm>
        </p:spPr>
        <p:txBody>
          <a:bodyPr>
            <a:noAutofit/>
          </a:bodyPr>
          <a:lstStyle/>
          <a:p>
            <a:r>
              <a:rPr lang="en-US" sz="3400" dirty="0" smtClean="0"/>
              <a:t>Improving Sustainability and Efficiency in Kelowna Parks Using a Mobile Application</a:t>
            </a:r>
            <a:endParaRPr lang="en-US" sz="3400" dirty="0"/>
          </a:p>
        </p:txBody>
      </p:sp>
      <p:sp>
        <p:nvSpPr>
          <p:cNvPr id="3" name="Text Placeholder 2"/>
          <p:cNvSpPr>
            <a:spLocks noGrp="1"/>
          </p:cNvSpPr>
          <p:nvPr>
            <p:ph type="body" sz="quarter" idx="13"/>
          </p:nvPr>
        </p:nvSpPr>
        <p:spPr>
          <a:xfrm>
            <a:off x="814917" y="5301208"/>
            <a:ext cx="7562850" cy="1008560"/>
          </a:xfrm>
        </p:spPr>
        <p:txBody>
          <a:bodyPr>
            <a:noAutofit/>
          </a:bodyPr>
          <a:lstStyle/>
          <a:p>
            <a:r>
              <a:rPr lang="en-US" sz="2400" dirty="0" smtClean="0"/>
              <a:t>Robert Ryan Trenholm</a:t>
            </a:r>
          </a:p>
          <a:p>
            <a:r>
              <a:rPr lang="en-US" sz="2400" dirty="0" smtClean="0"/>
              <a:t>M.Sc. Thesis </a:t>
            </a:r>
            <a:r>
              <a:rPr lang="en-US" sz="2400" dirty="0" err="1" smtClean="0"/>
              <a:t>Defence</a:t>
            </a:r>
            <a:endParaRPr lang="en-US" sz="2400" dirty="0"/>
          </a:p>
        </p:txBody>
      </p:sp>
    </p:spTree>
    <p:extLst>
      <p:ext uri="{BB962C8B-B14F-4D97-AF65-F5344CB8AC3E}">
        <p14:creationId xmlns:p14="http://schemas.microsoft.com/office/powerpoint/2010/main" val="34346655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smtClean="0"/>
              <a:t>Screenshot – Park equipment inventory</a:t>
            </a:r>
            <a:endParaRPr lang="en-US" dirty="0"/>
          </a:p>
        </p:txBody>
      </p:sp>
      <p:pic>
        <p:nvPicPr>
          <p:cNvPr id="3" name="Shape 71"/>
          <p:cNvPicPr preferRelativeResize="0"/>
          <p:nvPr/>
        </p:nvPicPr>
        <p:blipFill rotWithShape="1">
          <a:blip r:embed="rId2">
            <a:alphaModFix/>
            <a:extLst>
              <a:ext uri="{BEBA8EAE-BF5A-486C-A8C5-ECC9F3942E4B}">
                <a14:imgProps xmlns:a14="http://schemas.microsoft.com/office/drawing/2010/main">
                  <a14:imgLayer r:embed="rId3">
                    <a14:imgEffect>
                      <a14:sharpenSoften amount="25000"/>
                    </a14:imgEffect>
                  </a14:imgLayer>
                </a14:imgProps>
              </a:ext>
            </a:extLst>
          </a:blip>
          <a:srcRect b="32939"/>
          <a:stretch/>
        </p:blipFill>
        <p:spPr>
          <a:xfrm>
            <a:off x="1137345" y="1844674"/>
            <a:ext cx="6869310" cy="4248621"/>
          </a:xfrm>
          <a:prstGeom prst="rect">
            <a:avLst/>
          </a:prstGeom>
          <a:noFill/>
          <a:ln>
            <a:noFill/>
          </a:ln>
        </p:spPr>
      </p:pic>
    </p:spTree>
    <p:extLst>
      <p:ext uri="{BB962C8B-B14F-4D97-AF65-F5344CB8AC3E}">
        <p14:creationId xmlns:p14="http://schemas.microsoft.com/office/powerpoint/2010/main" val="32637553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smtClean="0"/>
              <a:t>Screenshot – Park maintenance logs</a:t>
            </a:r>
            <a:endParaRPr lang="en-US" dirty="0"/>
          </a:p>
        </p:txBody>
      </p:sp>
      <p:pic>
        <p:nvPicPr>
          <p:cNvPr id="3" name="Shape 77"/>
          <p:cNvPicPr preferRelativeResize="0"/>
          <p:nvPr/>
        </p:nvPicPr>
        <p:blipFill rotWithShape="1">
          <a:blip r:embed="rId2">
            <a:alphaModFix/>
            <a:extLst>
              <a:ext uri="{BEBA8EAE-BF5A-486C-A8C5-ECC9F3942E4B}">
                <a14:imgProps xmlns:a14="http://schemas.microsoft.com/office/drawing/2010/main">
                  <a14:imgLayer r:embed="rId3">
                    <a14:imgEffect>
                      <a14:sharpenSoften amount="25000"/>
                    </a14:imgEffect>
                  </a14:imgLayer>
                </a14:imgProps>
              </a:ext>
            </a:extLst>
          </a:blip>
          <a:srcRect b="26991"/>
          <a:stretch/>
        </p:blipFill>
        <p:spPr>
          <a:xfrm>
            <a:off x="1144588" y="1844674"/>
            <a:ext cx="6883796" cy="4392638"/>
          </a:xfrm>
          <a:prstGeom prst="rect">
            <a:avLst/>
          </a:prstGeom>
          <a:noFill/>
          <a:ln>
            <a:noFill/>
          </a:ln>
        </p:spPr>
      </p:pic>
    </p:spTree>
    <p:extLst>
      <p:ext uri="{BB962C8B-B14F-4D97-AF65-F5344CB8AC3E}">
        <p14:creationId xmlns:p14="http://schemas.microsoft.com/office/powerpoint/2010/main" val="30221496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smtClean="0"/>
              <a:t>Screenshot – Map of all parks</a:t>
            </a:r>
            <a:endParaRPr lang="en-US" dirty="0"/>
          </a:p>
        </p:txBody>
      </p:sp>
      <p:pic>
        <p:nvPicPr>
          <p:cNvPr id="3" name="Shape 83"/>
          <p:cNvPicPr preferRelativeResize="0"/>
          <p:nvPr/>
        </p:nvPicPr>
        <p:blipFill rotWithShape="1">
          <a:blip r:embed="rId2">
            <a:alphaModFix/>
            <a:extLst>
              <a:ext uri="{BEBA8EAE-BF5A-486C-A8C5-ECC9F3942E4B}">
                <a14:imgProps xmlns:a14="http://schemas.microsoft.com/office/drawing/2010/main">
                  <a14:imgLayer r:embed="rId3">
                    <a14:imgEffect>
                      <a14:sharpenSoften amount="25000"/>
                    </a14:imgEffect>
                  </a14:imgLayer>
                </a14:imgProps>
              </a:ext>
            </a:extLst>
          </a:blip>
          <a:srcRect b="28428"/>
          <a:stretch/>
        </p:blipFill>
        <p:spPr>
          <a:xfrm>
            <a:off x="1223734" y="1844675"/>
            <a:ext cx="6696533" cy="4384675"/>
          </a:xfrm>
          <a:prstGeom prst="rect">
            <a:avLst/>
          </a:prstGeom>
          <a:noFill/>
          <a:ln>
            <a:noFill/>
          </a:ln>
        </p:spPr>
      </p:pic>
    </p:spTree>
    <p:extLst>
      <p:ext uri="{BB962C8B-B14F-4D97-AF65-F5344CB8AC3E}">
        <p14:creationId xmlns:p14="http://schemas.microsoft.com/office/powerpoint/2010/main" val="2176107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smtClean="0"/>
              <a:t>Screenshot – Map of park layout</a:t>
            </a:r>
            <a:endParaRPr lang="en-US" dirty="0"/>
          </a:p>
        </p:txBody>
      </p:sp>
      <p:pic>
        <p:nvPicPr>
          <p:cNvPr id="3" name="Shape 89"/>
          <p:cNvPicPr preferRelativeResize="0"/>
          <p:nvPr/>
        </p:nvPicPr>
        <p:blipFill rotWithShape="1">
          <a:blip r:embed="rId2">
            <a:alphaModFix/>
            <a:extLst>
              <a:ext uri="{BEBA8EAE-BF5A-486C-A8C5-ECC9F3942E4B}">
                <a14:imgProps xmlns:a14="http://schemas.microsoft.com/office/drawing/2010/main">
                  <a14:imgLayer r:embed="rId3">
                    <a14:imgEffect>
                      <a14:sharpenSoften amount="25000"/>
                    </a14:imgEffect>
                  </a14:imgLayer>
                </a14:imgProps>
              </a:ext>
            </a:extLst>
          </a:blip>
          <a:srcRect t="1" b="25988"/>
          <a:stretch/>
        </p:blipFill>
        <p:spPr>
          <a:xfrm>
            <a:off x="1229730" y="1844675"/>
            <a:ext cx="6684540" cy="4392637"/>
          </a:xfrm>
          <a:prstGeom prst="rect">
            <a:avLst/>
          </a:prstGeom>
          <a:noFill/>
          <a:ln>
            <a:noFill/>
          </a:ln>
        </p:spPr>
      </p:pic>
    </p:spTree>
    <p:extLst>
      <p:ext uri="{BB962C8B-B14F-4D97-AF65-F5344CB8AC3E}">
        <p14:creationId xmlns:p14="http://schemas.microsoft.com/office/powerpoint/2010/main" val="4093854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smtClean="0"/>
              <a:t>Screenshot – Creating maintenance logs</a:t>
            </a:r>
            <a:endParaRPr lang="en-US" dirty="0"/>
          </a:p>
        </p:txBody>
      </p:sp>
      <p:pic>
        <p:nvPicPr>
          <p:cNvPr id="3" name="Shape 95"/>
          <p:cNvPicPr preferRelativeResize="0"/>
          <p:nvPr/>
        </p:nvPicPr>
        <p:blipFill rotWithShape="1">
          <a:blip r:embed="rId2">
            <a:alphaModFix/>
            <a:extLst>
              <a:ext uri="{BEBA8EAE-BF5A-486C-A8C5-ECC9F3942E4B}">
                <a14:imgProps xmlns:a14="http://schemas.microsoft.com/office/drawing/2010/main">
                  <a14:imgLayer r:embed="rId3">
                    <a14:imgEffect>
                      <a14:sharpenSoften amount="25000"/>
                    </a14:imgEffect>
                  </a14:imgLayer>
                </a14:imgProps>
              </a:ext>
            </a:extLst>
          </a:blip>
          <a:srcRect t="3326" b="24766"/>
          <a:stretch/>
        </p:blipFill>
        <p:spPr>
          <a:xfrm>
            <a:off x="1202110" y="1844675"/>
            <a:ext cx="6739780" cy="4440039"/>
          </a:xfrm>
          <a:prstGeom prst="rect">
            <a:avLst/>
          </a:prstGeom>
          <a:noFill/>
          <a:ln>
            <a:noFill/>
          </a:ln>
        </p:spPr>
      </p:pic>
    </p:spTree>
    <p:extLst>
      <p:ext uri="{BB962C8B-B14F-4D97-AF65-F5344CB8AC3E}">
        <p14:creationId xmlns:p14="http://schemas.microsoft.com/office/powerpoint/2010/main" val="34470838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smtClean="0"/>
              <a:t>Screenshot – Generating reports</a:t>
            </a:r>
            <a:endParaRPr lang="en-US" dirty="0"/>
          </a:p>
        </p:txBody>
      </p:sp>
      <p:pic>
        <p:nvPicPr>
          <p:cNvPr id="3" name="Shape 113"/>
          <p:cNvPicPr preferRelativeResize="0"/>
          <p:nvPr/>
        </p:nvPicPr>
        <p:blipFill rotWithShape="1">
          <a:blip r:embed="rId2">
            <a:alphaModFix/>
            <a:extLst>
              <a:ext uri="{BEBA8EAE-BF5A-486C-A8C5-ECC9F3942E4B}">
                <a14:imgProps xmlns:a14="http://schemas.microsoft.com/office/drawing/2010/main">
                  <a14:imgLayer r:embed="rId3">
                    <a14:imgEffect>
                      <a14:sharpenSoften amount="25000"/>
                    </a14:imgEffect>
                  </a14:imgLayer>
                </a14:imgProps>
              </a:ext>
            </a:extLst>
          </a:blip>
          <a:srcRect b="25844"/>
          <a:stretch/>
        </p:blipFill>
        <p:spPr>
          <a:xfrm>
            <a:off x="1223628" y="1844675"/>
            <a:ext cx="6696744" cy="4320630"/>
          </a:xfrm>
          <a:prstGeom prst="rect">
            <a:avLst/>
          </a:prstGeom>
          <a:noFill/>
          <a:ln>
            <a:noFill/>
          </a:ln>
        </p:spPr>
      </p:pic>
    </p:spTree>
    <p:extLst>
      <p:ext uri="{BB962C8B-B14F-4D97-AF65-F5344CB8AC3E}">
        <p14:creationId xmlns:p14="http://schemas.microsoft.com/office/powerpoint/2010/main" val="32577394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Case Study: City of Kelowna</a:t>
            </a:r>
            <a:endParaRPr lang="en-US" dirty="0"/>
          </a:p>
        </p:txBody>
      </p:sp>
      <p:sp>
        <p:nvSpPr>
          <p:cNvPr id="4" name="Text Placeholder 3"/>
          <p:cNvSpPr>
            <a:spLocks noGrp="1"/>
          </p:cNvSpPr>
          <p:nvPr>
            <p:ph type="body" sz="quarter" idx="12"/>
          </p:nvPr>
        </p:nvSpPr>
        <p:spPr>
          <a:xfrm>
            <a:off x="814917" y="1844675"/>
            <a:ext cx="7562850" cy="4680669"/>
          </a:xfrm>
        </p:spPr>
        <p:txBody>
          <a:bodyPr>
            <a:normAutofit/>
          </a:bodyPr>
          <a:lstStyle/>
          <a:p>
            <a:r>
              <a:rPr lang="en-US" b="1" dirty="0" smtClean="0"/>
              <a:t>Hypothesis</a:t>
            </a:r>
          </a:p>
          <a:p>
            <a:pPr marL="285750" indent="-285750">
              <a:buFont typeface="Arial" panose="020B0604020202020204" pitchFamily="34" charset="0"/>
              <a:buChar char="•"/>
            </a:pPr>
            <a:r>
              <a:rPr lang="en-US" dirty="0" smtClean="0"/>
              <a:t>Mobile application in the field will allow irrigation technicians to perform maintenance activities more efficiently at parks</a:t>
            </a:r>
            <a:endParaRPr lang="en-US" dirty="0"/>
          </a:p>
          <a:p>
            <a:endParaRPr lang="en-US" dirty="0" smtClean="0"/>
          </a:p>
          <a:p>
            <a:r>
              <a:rPr lang="en-US" b="1" dirty="0" smtClean="0"/>
              <a:t>Goals</a:t>
            </a:r>
          </a:p>
          <a:p>
            <a:pPr marL="285750" indent="-285750">
              <a:buFont typeface="Arial" panose="020B0604020202020204" pitchFamily="34" charset="0"/>
              <a:buChar char="•"/>
            </a:pPr>
            <a:r>
              <a:rPr lang="en-US" dirty="0" smtClean="0"/>
              <a:t>Improve maintenance activity efficiency</a:t>
            </a:r>
          </a:p>
          <a:p>
            <a:pPr marL="285750" indent="-285750">
              <a:buFont typeface="Arial" panose="020B0604020202020204" pitchFamily="34" charset="0"/>
              <a:buChar char="•"/>
            </a:pPr>
            <a:r>
              <a:rPr lang="en-US" dirty="0" smtClean="0"/>
              <a:t>Simplify irrigation decisions</a:t>
            </a:r>
          </a:p>
          <a:p>
            <a:pPr marL="285750" indent="-285750">
              <a:buFont typeface="Arial" panose="020B0604020202020204" pitchFamily="34" charset="0"/>
              <a:buChar char="•"/>
            </a:pPr>
            <a:r>
              <a:rPr lang="en-US" dirty="0" smtClean="0"/>
              <a:t>Evaluate usability of </a:t>
            </a:r>
            <a:r>
              <a:rPr lang="en-US" dirty="0" smtClean="0"/>
              <a:t>app in the field</a:t>
            </a:r>
            <a:endParaRPr lang="en-US" dirty="0" smtClean="0"/>
          </a:p>
          <a:p>
            <a:endParaRPr lang="en-US" dirty="0"/>
          </a:p>
          <a:p>
            <a:r>
              <a:rPr lang="en-US" b="1" dirty="0" smtClean="0"/>
              <a:t>Approach</a:t>
            </a:r>
          </a:p>
          <a:p>
            <a:pPr marL="285750" indent="-285750">
              <a:buFont typeface="Arial" panose="020B0604020202020204" pitchFamily="34" charset="0"/>
              <a:buChar char="•"/>
            </a:pPr>
            <a:r>
              <a:rPr lang="en-US" dirty="0" smtClean="0"/>
              <a:t>Scenario-based testing</a:t>
            </a:r>
          </a:p>
          <a:p>
            <a:pPr marL="285750" indent="-285750">
              <a:buFont typeface="Arial" panose="020B0604020202020204" pitchFamily="34" charset="0"/>
              <a:buChar char="•"/>
            </a:pPr>
            <a:r>
              <a:rPr lang="en-US" dirty="0" smtClean="0"/>
              <a:t>Questionnaires</a:t>
            </a:r>
            <a:endParaRPr lang="en-US" dirty="0"/>
          </a:p>
          <a:p>
            <a:endParaRPr lang="en-US" dirty="0" smtClean="0"/>
          </a:p>
          <a:p>
            <a:endParaRPr lang="en-US" dirty="0"/>
          </a:p>
          <a:p>
            <a:endParaRPr lang="en-US" dirty="0" smtClean="0"/>
          </a:p>
          <a:p>
            <a:r>
              <a:rPr lang="en-US" dirty="0" smtClean="0"/>
              <a:t>Research ethics approval under certificate H13-03194 </a:t>
            </a:r>
            <a:endParaRPr lang="en-US" dirty="0"/>
          </a:p>
        </p:txBody>
      </p:sp>
    </p:spTree>
    <p:extLst>
      <p:ext uri="{BB962C8B-B14F-4D97-AF65-F5344CB8AC3E}">
        <p14:creationId xmlns:p14="http://schemas.microsoft.com/office/powerpoint/2010/main" val="31106170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Study Procedures: Park Selection</a:t>
            </a:r>
            <a:endParaRPr lang="en-US" dirty="0"/>
          </a:p>
        </p:txBody>
      </p:sp>
      <p:sp>
        <p:nvSpPr>
          <p:cNvPr id="4" name="Text Placeholder 3"/>
          <p:cNvSpPr>
            <a:spLocks noGrp="1"/>
          </p:cNvSpPr>
          <p:nvPr>
            <p:ph type="body" sz="quarter" idx="12"/>
          </p:nvPr>
        </p:nvSpPr>
        <p:spPr>
          <a:xfrm>
            <a:off x="814917" y="1844675"/>
            <a:ext cx="3757083" cy="4680669"/>
          </a:xfrm>
        </p:spPr>
        <p:txBody>
          <a:bodyPr>
            <a:normAutofit/>
          </a:bodyPr>
          <a:lstStyle/>
          <a:p>
            <a:pPr lvl="0"/>
            <a:r>
              <a:rPr lang="en-GB" b="1" dirty="0" smtClean="0"/>
              <a:t>Selected parks</a:t>
            </a:r>
            <a:endParaRPr lang="en-GB" b="1" dirty="0"/>
          </a:p>
          <a:p>
            <a:pPr marL="285750" indent="-285750">
              <a:lnSpc>
                <a:spcPct val="150000"/>
              </a:lnSpc>
              <a:buFont typeface="Arial" panose="020B0604020202020204" pitchFamily="34" charset="0"/>
              <a:buChar char="•"/>
            </a:pPr>
            <a:r>
              <a:rPr lang="en-GB" dirty="0" err="1" smtClean="0"/>
              <a:t>Birkdale</a:t>
            </a:r>
            <a:r>
              <a:rPr lang="en-GB" dirty="0" smtClean="0"/>
              <a:t> Park</a:t>
            </a:r>
          </a:p>
          <a:p>
            <a:pPr marL="285750" indent="-285750">
              <a:lnSpc>
                <a:spcPct val="150000"/>
              </a:lnSpc>
              <a:buFont typeface="Arial" panose="020B0604020202020204" pitchFamily="34" charset="0"/>
              <a:buChar char="•"/>
            </a:pPr>
            <a:r>
              <a:rPr lang="en-GB" dirty="0" smtClean="0"/>
              <a:t>Knowles Heritage Park</a:t>
            </a:r>
          </a:p>
          <a:p>
            <a:pPr marL="285750" indent="-285750">
              <a:lnSpc>
                <a:spcPct val="150000"/>
              </a:lnSpc>
              <a:buFont typeface="Arial" panose="020B0604020202020204" pitchFamily="34" charset="0"/>
              <a:buChar char="•"/>
            </a:pPr>
            <a:r>
              <a:rPr lang="en-GB" dirty="0" err="1" smtClean="0"/>
              <a:t>Tulameen</a:t>
            </a:r>
            <a:r>
              <a:rPr lang="en-GB" dirty="0" smtClean="0"/>
              <a:t> Park</a:t>
            </a:r>
          </a:p>
          <a:p>
            <a:pPr marL="285750" indent="-285750">
              <a:lnSpc>
                <a:spcPct val="150000"/>
              </a:lnSpc>
              <a:buFont typeface="Arial" panose="020B0604020202020204" pitchFamily="34" charset="0"/>
              <a:buChar char="•"/>
            </a:pPr>
            <a:r>
              <a:rPr lang="en-GB" dirty="0" smtClean="0"/>
              <a:t>Whitman Glen Park</a:t>
            </a:r>
          </a:p>
          <a:p>
            <a:endParaRPr lang="en-GB" sz="1400" dirty="0" smtClean="0"/>
          </a:p>
          <a:p>
            <a:r>
              <a:rPr lang="en-GB" b="1" dirty="0" smtClean="0"/>
              <a:t>Criteria</a:t>
            </a:r>
          </a:p>
          <a:p>
            <a:pPr marL="285750" indent="-285750">
              <a:lnSpc>
                <a:spcPct val="150000"/>
              </a:lnSpc>
              <a:buFont typeface="Arial" panose="020B0604020202020204" pitchFamily="34" charset="0"/>
              <a:buChar char="•"/>
            </a:pPr>
            <a:r>
              <a:rPr lang="en-GB" dirty="0" smtClean="0"/>
              <a:t>Average </a:t>
            </a:r>
            <a:r>
              <a:rPr lang="en-GB" dirty="0"/>
              <a:t>irrigated area </a:t>
            </a:r>
          </a:p>
          <a:p>
            <a:pPr marL="285750" indent="-285750">
              <a:lnSpc>
                <a:spcPct val="150000"/>
              </a:lnSpc>
              <a:buFont typeface="Arial" panose="020B0604020202020204" pitchFamily="34" charset="0"/>
              <a:buChar char="•"/>
            </a:pPr>
            <a:r>
              <a:rPr lang="en-GB" dirty="0"/>
              <a:t>Average </a:t>
            </a:r>
            <a:r>
              <a:rPr lang="en-GB" dirty="0" smtClean="0"/>
              <a:t>irrigation </a:t>
            </a:r>
            <a:r>
              <a:rPr lang="en-GB" dirty="0"/>
              <a:t>zones</a:t>
            </a:r>
          </a:p>
          <a:p>
            <a:pPr marL="285750" indent="-285750">
              <a:lnSpc>
                <a:spcPct val="150000"/>
              </a:lnSpc>
              <a:buFont typeface="Arial" panose="020B0604020202020204" pitchFamily="34" charset="0"/>
              <a:buChar char="•"/>
            </a:pPr>
            <a:r>
              <a:rPr lang="en-GB" dirty="0"/>
              <a:t>Recent GPS data </a:t>
            </a:r>
            <a:r>
              <a:rPr lang="en-GB" dirty="0" smtClean="0"/>
              <a:t>collected</a:t>
            </a:r>
          </a:p>
          <a:p>
            <a:endParaRPr lang="en-GB" dirty="0" smtClean="0"/>
          </a:p>
          <a:p>
            <a:pPr marL="285750" indent="-285750">
              <a:buFont typeface="Arial" panose="020B0604020202020204" pitchFamily="34" charset="0"/>
              <a:buChar char="•"/>
            </a:pPr>
            <a:endParaRPr lang="en-GB" sz="1400" dirty="0"/>
          </a:p>
        </p:txBody>
      </p:sp>
      <p:grpSp>
        <p:nvGrpSpPr>
          <p:cNvPr id="3" name="Group 2"/>
          <p:cNvGrpSpPr/>
          <p:nvPr/>
        </p:nvGrpSpPr>
        <p:grpSpPr>
          <a:xfrm>
            <a:off x="4486275" y="1844675"/>
            <a:ext cx="3743325" cy="3832297"/>
            <a:chOff x="4486275" y="1844675"/>
            <a:chExt cx="3743325" cy="3832297"/>
          </a:xfrm>
        </p:grpSpPr>
        <p:pic>
          <p:nvPicPr>
            <p:cNvPr id="6" name="Shape 137"/>
            <p:cNvPicPr preferRelativeResize="0"/>
            <p:nvPr/>
          </p:nvPicPr>
          <p:blipFill rotWithShape="1">
            <a:blip r:embed="rId3">
              <a:alphaModFix/>
            </a:blip>
            <a:srcRect l="21673" t="7109" r="20382" b="126"/>
            <a:stretch/>
          </p:blipFill>
          <p:spPr>
            <a:xfrm>
              <a:off x="4486275" y="1844675"/>
              <a:ext cx="3743325" cy="3832297"/>
            </a:xfrm>
            <a:prstGeom prst="rect">
              <a:avLst/>
            </a:prstGeom>
            <a:noFill/>
            <a:ln>
              <a:noFill/>
            </a:ln>
          </p:spPr>
        </p:pic>
        <p:sp>
          <p:nvSpPr>
            <p:cNvPr id="5" name="Rounded Rectangular Callout 4"/>
            <p:cNvSpPr/>
            <p:nvPr/>
          </p:nvSpPr>
          <p:spPr>
            <a:xfrm>
              <a:off x="5292081" y="2708920"/>
              <a:ext cx="720079" cy="334888"/>
            </a:xfrm>
            <a:prstGeom prst="wedgeRoundRectCallout">
              <a:avLst>
                <a:gd name="adj1" fmla="val -21701"/>
                <a:gd name="adj2" fmla="val 67478"/>
                <a:gd name="adj3" fmla="val 16667"/>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Knowles Heritage</a:t>
              </a:r>
              <a:endParaRPr lang="en-US" sz="8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Rounded Rectangular Callout 6"/>
            <p:cNvSpPr/>
            <p:nvPr/>
          </p:nvSpPr>
          <p:spPr>
            <a:xfrm>
              <a:off x="5868145" y="1941984"/>
              <a:ext cx="720079" cy="334888"/>
            </a:xfrm>
            <a:prstGeom prst="wedgeRoundRectCallout">
              <a:avLst>
                <a:gd name="adj1" fmla="val -21701"/>
                <a:gd name="adj2" fmla="val 67478"/>
                <a:gd name="adj3" fmla="val 16667"/>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Whitman Glen</a:t>
              </a:r>
              <a:endParaRPr lang="en-US" sz="8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ounded Rectangular Callout 7"/>
            <p:cNvSpPr/>
            <p:nvPr/>
          </p:nvSpPr>
          <p:spPr>
            <a:xfrm>
              <a:off x="7308305" y="2852936"/>
              <a:ext cx="648071" cy="190872"/>
            </a:xfrm>
            <a:prstGeom prst="wedgeRoundRectCallout">
              <a:avLst>
                <a:gd name="adj1" fmla="val -21701"/>
                <a:gd name="adj2" fmla="val 67478"/>
                <a:gd name="adj3" fmla="val 16667"/>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err="1" smtClean="0">
                  <a:solidFill>
                    <a:schemeClr val="tx1"/>
                  </a:solidFill>
                  <a:latin typeface="Verdana" panose="020B0604030504040204" pitchFamily="34" charset="0"/>
                  <a:ea typeface="Verdana" panose="020B0604030504040204" pitchFamily="34" charset="0"/>
                  <a:cs typeface="Verdana" panose="020B0604030504040204" pitchFamily="34" charset="0"/>
                </a:rPr>
                <a:t>Birkdale</a:t>
              </a:r>
              <a:endParaRPr lang="en-US" sz="8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ounded Rectangular Callout 8"/>
            <p:cNvSpPr/>
            <p:nvPr/>
          </p:nvSpPr>
          <p:spPr>
            <a:xfrm>
              <a:off x="4716016" y="5229200"/>
              <a:ext cx="720080" cy="190872"/>
            </a:xfrm>
            <a:prstGeom prst="wedgeRoundRectCallout">
              <a:avLst>
                <a:gd name="adj1" fmla="val -21701"/>
                <a:gd name="adj2" fmla="val 67478"/>
                <a:gd name="adj3" fmla="val 16667"/>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err="1" smtClean="0">
                  <a:solidFill>
                    <a:schemeClr val="tx1"/>
                  </a:solidFill>
                  <a:latin typeface="Verdana" panose="020B0604030504040204" pitchFamily="34" charset="0"/>
                  <a:ea typeface="Verdana" panose="020B0604030504040204" pitchFamily="34" charset="0"/>
                  <a:cs typeface="Verdana" panose="020B0604030504040204" pitchFamily="34" charset="0"/>
                </a:rPr>
                <a:t>Tulameen</a:t>
              </a:r>
              <a:endParaRPr lang="en-US" sz="8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grpSp>
    </p:spTree>
    <p:extLst>
      <p:ext uri="{BB962C8B-B14F-4D97-AF65-F5344CB8AC3E}">
        <p14:creationId xmlns:p14="http://schemas.microsoft.com/office/powerpoint/2010/main" val="20469249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Study Procedures: Participants</a:t>
            </a:r>
            <a:endParaRPr lang="en-US" dirty="0"/>
          </a:p>
        </p:txBody>
      </p:sp>
      <p:sp>
        <p:nvSpPr>
          <p:cNvPr id="4" name="Text Placeholder 3"/>
          <p:cNvSpPr>
            <a:spLocks noGrp="1"/>
          </p:cNvSpPr>
          <p:nvPr>
            <p:ph type="body" sz="quarter" idx="12"/>
          </p:nvPr>
        </p:nvSpPr>
        <p:spPr>
          <a:xfrm>
            <a:off x="814917" y="1844675"/>
            <a:ext cx="7562850" cy="4680669"/>
          </a:xfrm>
        </p:spPr>
        <p:txBody>
          <a:bodyPr>
            <a:normAutofit/>
          </a:bodyPr>
          <a:lstStyle/>
          <a:p>
            <a:pPr lvl="0"/>
            <a:r>
              <a:rPr lang="en-GB" b="1" dirty="0"/>
              <a:t>7 irrigation technicians</a:t>
            </a:r>
          </a:p>
          <a:p>
            <a:pPr marL="285750" indent="-285750">
              <a:lnSpc>
                <a:spcPct val="150000"/>
              </a:lnSpc>
              <a:buFont typeface="Arial" panose="020B0604020202020204" pitchFamily="34" charset="0"/>
              <a:buChar char="•"/>
            </a:pPr>
            <a:r>
              <a:rPr lang="en-GB" dirty="0"/>
              <a:t>'Expert' → Familiar with park</a:t>
            </a:r>
          </a:p>
          <a:p>
            <a:pPr marL="285750" indent="-285750">
              <a:lnSpc>
                <a:spcPct val="150000"/>
              </a:lnSpc>
              <a:buFont typeface="Arial" panose="020B0604020202020204" pitchFamily="34" charset="0"/>
              <a:buChar char="•"/>
            </a:pPr>
            <a:r>
              <a:rPr lang="en-GB" dirty="0"/>
              <a:t>'Novice' → Unfamiliar with park</a:t>
            </a:r>
          </a:p>
          <a:p>
            <a:pPr marL="285750" lvl="0" indent="-285750">
              <a:buFont typeface="Arial" panose="020B0604020202020204" pitchFamily="34" charset="0"/>
              <a:buChar char="•"/>
            </a:pPr>
            <a:endParaRPr lang="en-GB" dirty="0"/>
          </a:p>
          <a:p>
            <a:pPr lvl="0"/>
            <a:r>
              <a:rPr lang="en-GB" b="1" dirty="0" smtClean="0"/>
              <a:t>Testing </a:t>
            </a:r>
            <a:r>
              <a:rPr lang="en-GB" b="1" dirty="0"/>
              <a:t>conditions</a:t>
            </a:r>
          </a:p>
          <a:p>
            <a:pPr marL="285750" indent="-285750">
              <a:lnSpc>
                <a:spcPct val="150000"/>
              </a:lnSpc>
              <a:buFont typeface="Arial" panose="020B0604020202020204" pitchFamily="34" charset="0"/>
              <a:buChar char="•"/>
            </a:pPr>
            <a:r>
              <a:rPr lang="en-GB" dirty="0"/>
              <a:t>Expert without iPad (baseline performance)</a:t>
            </a:r>
          </a:p>
          <a:p>
            <a:pPr marL="285750" indent="-285750">
              <a:lnSpc>
                <a:spcPct val="150000"/>
              </a:lnSpc>
              <a:buFont typeface="Arial" panose="020B0604020202020204" pitchFamily="34" charset="0"/>
              <a:buChar char="•"/>
            </a:pPr>
            <a:r>
              <a:rPr lang="en-GB" dirty="0"/>
              <a:t>Novice without iPad or application</a:t>
            </a:r>
          </a:p>
          <a:p>
            <a:pPr marL="285750" indent="-285750">
              <a:lnSpc>
                <a:spcPct val="150000"/>
              </a:lnSpc>
              <a:buFont typeface="Arial" panose="020B0604020202020204" pitchFamily="34" charset="0"/>
              <a:buChar char="•"/>
            </a:pPr>
            <a:r>
              <a:rPr lang="en-GB" dirty="0"/>
              <a:t>Novice using iPad and </a:t>
            </a:r>
            <a:r>
              <a:rPr lang="en-GB" dirty="0" smtClean="0"/>
              <a:t>application</a:t>
            </a:r>
            <a:endParaRPr lang="en-GB" dirty="0"/>
          </a:p>
        </p:txBody>
      </p:sp>
    </p:spTree>
    <p:extLst>
      <p:ext uri="{BB962C8B-B14F-4D97-AF65-F5344CB8AC3E}">
        <p14:creationId xmlns:p14="http://schemas.microsoft.com/office/powerpoint/2010/main" val="31487113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Study Procedures: Test Scenarios</a:t>
            </a:r>
            <a:endParaRPr lang="en-US" dirty="0"/>
          </a:p>
        </p:txBody>
      </p:sp>
      <p:sp>
        <p:nvSpPr>
          <p:cNvPr id="4" name="Text Placeholder 3"/>
          <p:cNvSpPr>
            <a:spLocks noGrp="1"/>
          </p:cNvSpPr>
          <p:nvPr>
            <p:ph type="body" sz="quarter" idx="12"/>
          </p:nvPr>
        </p:nvSpPr>
        <p:spPr>
          <a:xfrm>
            <a:off x="814917" y="1844675"/>
            <a:ext cx="7562850" cy="4752677"/>
          </a:xfrm>
        </p:spPr>
        <p:txBody>
          <a:bodyPr>
            <a:normAutofit/>
          </a:bodyPr>
          <a:lstStyle/>
          <a:p>
            <a:pPr marL="285750" lvl="0" indent="-285750">
              <a:buFont typeface="Arial" panose="020B0604020202020204" pitchFamily="34" charset="0"/>
              <a:buChar char="•"/>
            </a:pPr>
            <a:r>
              <a:rPr lang="en-GB" b="1" dirty="0"/>
              <a:t>Scenario 1: Routine maintenance</a:t>
            </a:r>
          </a:p>
          <a:p>
            <a:pPr marL="800100" lvl="1" indent="-342900">
              <a:lnSpc>
                <a:spcPct val="150000"/>
              </a:lnSpc>
              <a:buFont typeface="Arial" panose="020B0604020202020204" pitchFamily="34" charset="0"/>
              <a:buChar char="•"/>
            </a:pPr>
            <a:r>
              <a:rPr lang="en-GB" sz="1400" dirty="0"/>
              <a:t>Find control cabinet, connection point, curb stopper, and valve boxes</a:t>
            </a:r>
          </a:p>
          <a:p>
            <a:pPr marL="800100" lvl="1" indent="-342900">
              <a:buFont typeface="Arial" panose="020B0604020202020204" pitchFamily="34" charset="0"/>
              <a:buChar char="•"/>
            </a:pPr>
            <a:endParaRPr lang="en-GB" sz="1400" dirty="0"/>
          </a:p>
          <a:p>
            <a:pPr marL="285750" lvl="0" indent="-285750">
              <a:buFont typeface="Arial" panose="020B0604020202020204" pitchFamily="34" charset="0"/>
              <a:buChar char="•"/>
            </a:pPr>
            <a:r>
              <a:rPr lang="en-GB" b="1" dirty="0"/>
              <a:t>Scenario 2: Watering program alterations</a:t>
            </a:r>
          </a:p>
          <a:p>
            <a:pPr marL="742950" lvl="1" indent="-285750">
              <a:lnSpc>
                <a:spcPct val="150000"/>
              </a:lnSpc>
              <a:buFont typeface="Arial" panose="020B0604020202020204" pitchFamily="34" charset="0"/>
              <a:buChar char="•"/>
            </a:pPr>
            <a:r>
              <a:rPr lang="en-GB" sz="1400" dirty="0"/>
              <a:t>Identify irrigation zone(s), and report program changes</a:t>
            </a:r>
          </a:p>
          <a:p>
            <a:pPr marL="742950" lvl="1" indent="-285750">
              <a:buFont typeface="Arial" panose="020B0604020202020204" pitchFamily="34" charset="0"/>
              <a:buChar char="•"/>
            </a:pPr>
            <a:endParaRPr lang="en-GB" sz="1400" dirty="0"/>
          </a:p>
          <a:p>
            <a:pPr marL="285750" lvl="0" indent="-285750">
              <a:buFont typeface="Arial" panose="020B0604020202020204" pitchFamily="34" charset="0"/>
              <a:buChar char="•"/>
            </a:pPr>
            <a:r>
              <a:rPr lang="en-GB" b="1" dirty="0"/>
              <a:t>Scenario 3: Tree planting</a:t>
            </a:r>
          </a:p>
          <a:p>
            <a:pPr marL="742950" lvl="1" indent="-285750">
              <a:lnSpc>
                <a:spcPct val="150000"/>
              </a:lnSpc>
              <a:buFont typeface="Arial" panose="020B0604020202020204" pitchFamily="34" charset="0"/>
              <a:buChar char="•"/>
            </a:pPr>
            <a:r>
              <a:rPr lang="en-GB" sz="1400" dirty="0"/>
              <a:t>Identify irrigation zone(s), and determine where safe to plant</a:t>
            </a:r>
          </a:p>
          <a:p>
            <a:pPr marL="742950" lvl="1" indent="-285750">
              <a:buFont typeface="Arial" panose="020B0604020202020204" pitchFamily="34" charset="0"/>
              <a:buChar char="•"/>
            </a:pPr>
            <a:endParaRPr lang="en-GB" sz="1400" dirty="0"/>
          </a:p>
          <a:p>
            <a:pPr marL="285750" lvl="0" indent="-285750">
              <a:buFont typeface="Arial" panose="020B0604020202020204" pitchFamily="34" charset="0"/>
              <a:buChar char="•"/>
            </a:pPr>
            <a:r>
              <a:rPr lang="en-GB" b="1" dirty="0"/>
              <a:t>Scenario 4: Repair damaged sprinkler</a:t>
            </a:r>
          </a:p>
          <a:p>
            <a:pPr marL="742950" lvl="1" indent="-285750">
              <a:lnSpc>
                <a:spcPct val="150000"/>
              </a:lnSpc>
              <a:buFont typeface="Arial" panose="020B0604020202020204" pitchFamily="34" charset="0"/>
              <a:buChar char="•"/>
            </a:pPr>
            <a:r>
              <a:rPr lang="en-GB" sz="1400" dirty="0"/>
              <a:t>Identify irrigation zone and replacement parts, and report </a:t>
            </a:r>
            <a:r>
              <a:rPr lang="en-GB" sz="1400" dirty="0" smtClean="0"/>
              <a:t>repairs</a:t>
            </a:r>
            <a:endParaRPr lang="en-GB" sz="1400" dirty="0"/>
          </a:p>
        </p:txBody>
      </p:sp>
    </p:spTree>
    <p:extLst>
      <p:ext uri="{BB962C8B-B14F-4D97-AF65-F5344CB8AC3E}">
        <p14:creationId xmlns:p14="http://schemas.microsoft.com/office/powerpoint/2010/main" val="5412035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Outline</a:t>
            </a:r>
            <a:endParaRPr lang="en-US" dirty="0"/>
          </a:p>
        </p:txBody>
      </p:sp>
      <p:sp>
        <p:nvSpPr>
          <p:cNvPr id="10" name="Text Placeholder 9"/>
          <p:cNvSpPr>
            <a:spLocks noGrp="1"/>
          </p:cNvSpPr>
          <p:nvPr>
            <p:ph type="body" sz="quarter" idx="12"/>
          </p:nvPr>
        </p:nvSpPr>
        <p:spPr>
          <a:xfrm>
            <a:off x="814917" y="1844675"/>
            <a:ext cx="7562850" cy="4680669"/>
          </a:xfrm>
        </p:spPr>
        <p:txBody>
          <a:bodyPr>
            <a:normAutofit/>
          </a:bodyPr>
          <a:lstStyle/>
          <a:p>
            <a:pPr marL="285750" indent="-285750">
              <a:buFont typeface="Arial" panose="020B0604020202020204" pitchFamily="34" charset="0"/>
              <a:buChar char="•"/>
            </a:pPr>
            <a:r>
              <a:rPr lang="en-US" sz="2000" dirty="0" smtClean="0"/>
              <a:t>Motivation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Background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Irrigation Management </a:t>
            </a:r>
            <a:r>
              <a:rPr lang="en-US" sz="2000" dirty="0" smtClean="0"/>
              <a:t>App</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Case </a:t>
            </a:r>
            <a:r>
              <a:rPr lang="en-US" sz="2000" dirty="0" smtClean="0"/>
              <a:t>Study</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Results</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Conclusions</a:t>
            </a:r>
            <a:endParaRPr lang="en-US" sz="2000" dirty="0"/>
          </a:p>
          <a:p>
            <a:endParaRPr lang="en-US" dirty="0"/>
          </a:p>
        </p:txBody>
      </p:sp>
    </p:spTree>
    <p:extLst>
      <p:ext uri="{BB962C8B-B14F-4D97-AF65-F5344CB8AC3E}">
        <p14:creationId xmlns:p14="http://schemas.microsoft.com/office/powerpoint/2010/main" val="39497931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mtClean="0"/>
              <a:t>Results: Scenario 1 Task 4</a:t>
            </a:r>
            <a:endParaRPr lang="en-US" dirty="0"/>
          </a:p>
        </p:txBody>
      </p:sp>
      <p:sp>
        <p:nvSpPr>
          <p:cNvPr id="4" name="Text Placeholder 3"/>
          <p:cNvSpPr>
            <a:spLocks noGrp="1"/>
          </p:cNvSpPr>
          <p:nvPr>
            <p:ph type="body" sz="quarter" idx="12"/>
          </p:nvPr>
        </p:nvSpPr>
        <p:spPr>
          <a:xfrm>
            <a:off x="814917" y="2060575"/>
            <a:ext cx="3777299" cy="4464769"/>
          </a:xfrm>
        </p:spPr>
        <p:txBody>
          <a:bodyPr>
            <a:normAutofit/>
          </a:bodyPr>
          <a:lstStyle/>
          <a:p>
            <a:r>
              <a:rPr lang="en-US" b="1" dirty="0" smtClean="0"/>
              <a:t>Average completion time:</a:t>
            </a:r>
          </a:p>
          <a:p>
            <a:pPr marL="285750" lvl="0" indent="-285750">
              <a:lnSpc>
                <a:spcPct val="150000"/>
              </a:lnSpc>
              <a:buFont typeface="Arial" panose="020B0604020202020204" pitchFamily="34" charset="0"/>
              <a:buChar char="•"/>
            </a:pPr>
            <a:r>
              <a:rPr lang="en-US" sz="1400" dirty="0" smtClean="0"/>
              <a:t>Experts without iPad:   122 seconds</a:t>
            </a:r>
          </a:p>
          <a:p>
            <a:pPr marL="285750" lvl="0" indent="-285750">
              <a:lnSpc>
                <a:spcPct val="150000"/>
              </a:lnSpc>
              <a:buFont typeface="Arial" panose="020B0604020202020204" pitchFamily="34" charset="0"/>
              <a:buChar char="•"/>
            </a:pPr>
            <a:r>
              <a:rPr lang="en-US" sz="1400" dirty="0" smtClean="0"/>
              <a:t>Novices without iPad:   154 seconds</a:t>
            </a:r>
          </a:p>
          <a:p>
            <a:pPr marL="285750" lvl="0" indent="-285750">
              <a:lnSpc>
                <a:spcPct val="150000"/>
              </a:lnSpc>
              <a:buFont typeface="Arial" panose="020B0604020202020204" pitchFamily="34" charset="0"/>
              <a:buChar char="•"/>
            </a:pPr>
            <a:r>
              <a:rPr lang="en-US" sz="1400" dirty="0" smtClean="0"/>
              <a:t>Novices using iPad:        49 seconds</a:t>
            </a:r>
          </a:p>
          <a:p>
            <a:pPr>
              <a:lnSpc>
                <a:spcPct val="150000"/>
              </a:lnSpc>
            </a:pPr>
            <a:endParaRPr lang="en-US" dirty="0" smtClean="0"/>
          </a:p>
          <a:p>
            <a:r>
              <a:rPr lang="en-US" b="1" dirty="0" smtClean="0"/>
              <a:t>Percentage of participants finished after one minute:</a:t>
            </a:r>
          </a:p>
          <a:p>
            <a:pPr marL="285750" lvl="0" indent="-285750">
              <a:lnSpc>
                <a:spcPct val="150000"/>
              </a:lnSpc>
              <a:buFont typeface="Arial" panose="020B0604020202020204" pitchFamily="34" charset="0"/>
              <a:buChar char="•"/>
            </a:pPr>
            <a:r>
              <a:rPr lang="en-US" sz="1400" dirty="0" smtClean="0"/>
              <a:t>Experts without iPad:      50%</a:t>
            </a:r>
          </a:p>
          <a:p>
            <a:pPr marL="285750" lvl="0" indent="-285750">
              <a:lnSpc>
                <a:spcPct val="150000"/>
              </a:lnSpc>
              <a:buFont typeface="Arial" panose="020B0604020202020204" pitchFamily="34" charset="0"/>
              <a:buChar char="•"/>
            </a:pPr>
            <a:r>
              <a:rPr lang="en-US" sz="1400" dirty="0" smtClean="0"/>
              <a:t>Novices without iPad:      27%</a:t>
            </a:r>
          </a:p>
          <a:p>
            <a:pPr marL="285750" lvl="0" indent="-285750">
              <a:lnSpc>
                <a:spcPct val="150000"/>
              </a:lnSpc>
              <a:buFont typeface="Arial" panose="020B0604020202020204" pitchFamily="34" charset="0"/>
              <a:buChar char="•"/>
            </a:pPr>
            <a:r>
              <a:rPr lang="en-US" sz="1400" dirty="0" smtClean="0"/>
              <a:t>Novices using iPad:         74%</a:t>
            </a:r>
          </a:p>
          <a:p>
            <a:endParaRPr lang="en-US" dirty="0"/>
          </a:p>
        </p:txBody>
      </p:sp>
      <p:pic>
        <p:nvPicPr>
          <p:cNvPr id="5" name="Shape 238"/>
          <p:cNvPicPr preferRelativeResize="0"/>
          <p:nvPr/>
        </p:nvPicPr>
        <p:blipFill>
          <a:blip r:embed="rId2">
            <a:alphaModFix/>
          </a:blip>
          <a:stretch>
            <a:fillRect/>
          </a:stretch>
        </p:blipFill>
        <p:spPr>
          <a:xfrm>
            <a:off x="4592216" y="2060848"/>
            <a:ext cx="3868216" cy="3862460"/>
          </a:xfrm>
          <a:prstGeom prst="rect">
            <a:avLst/>
          </a:prstGeom>
          <a:noFill/>
          <a:ln>
            <a:noFill/>
          </a:ln>
        </p:spPr>
      </p:pic>
      <p:sp>
        <p:nvSpPr>
          <p:cNvPr id="9" name="Text Placeholder 10"/>
          <p:cNvSpPr>
            <a:spLocks noGrp="1"/>
          </p:cNvSpPr>
          <p:nvPr>
            <p:ph type="body" sz="quarter" idx="11"/>
          </p:nvPr>
        </p:nvSpPr>
        <p:spPr>
          <a:xfrm>
            <a:off x="814917" y="1556792"/>
            <a:ext cx="7562850" cy="441325"/>
          </a:xfrm>
        </p:spPr>
        <p:txBody>
          <a:bodyPr/>
          <a:lstStyle/>
          <a:p>
            <a:r>
              <a:rPr lang="en-US" b="0" i="1" dirty="0" smtClean="0"/>
              <a:t>Finding valve box for specific irrigation zone</a:t>
            </a:r>
            <a:endParaRPr lang="en-US" b="0" i="1" dirty="0"/>
          </a:p>
        </p:txBody>
      </p:sp>
    </p:spTree>
    <p:extLst>
      <p:ext uri="{BB962C8B-B14F-4D97-AF65-F5344CB8AC3E}">
        <p14:creationId xmlns:p14="http://schemas.microsoft.com/office/powerpoint/2010/main" val="4225466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mtClean="0"/>
              <a:t>Results: Scenario 2 Task 1</a:t>
            </a:r>
            <a:endParaRPr lang="en-US" dirty="0"/>
          </a:p>
        </p:txBody>
      </p:sp>
      <p:sp>
        <p:nvSpPr>
          <p:cNvPr id="4" name="Text Placeholder 3"/>
          <p:cNvSpPr>
            <a:spLocks noGrp="1"/>
          </p:cNvSpPr>
          <p:nvPr>
            <p:ph type="body" sz="quarter" idx="12"/>
          </p:nvPr>
        </p:nvSpPr>
        <p:spPr>
          <a:xfrm>
            <a:off x="814917" y="2060575"/>
            <a:ext cx="3777299" cy="4464769"/>
          </a:xfrm>
        </p:spPr>
        <p:txBody>
          <a:bodyPr/>
          <a:lstStyle/>
          <a:p>
            <a:pPr lvl="0"/>
            <a:r>
              <a:rPr lang="en-US" b="1" dirty="0" smtClean="0"/>
              <a:t>Average completion time:</a:t>
            </a:r>
          </a:p>
          <a:p>
            <a:pPr marL="285750" lvl="0" indent="-285750">
              <a:lnSpc>
                <a:spcPct val="150000"/>
              </a:lnSpc>
              <a:buFont typeface="Arial" panose="020B0604020202020204" pitchFamily="34" charset="0"/>
              <a:buChar char="•"/>
            </a:pPr>
            <a:r>
              <a:rPr lang="en-US" sz="1400" dirty="0" smtClean="0"/>
              <a:t>Experts without iPad:     25 seconds</a:t>
            </a:r>
          </a:p>
          <a:p>
            <a:pPr marL="285750" lvl="0" indent="-285750">
              <a:lnSpc>
                <a:spcPct val="150000"/>
              </a:lnSpc>
              <a:buFont typeface="Arial" panose="020B0604020202020204" pitchFamily="34" charset="0"/>
              <a:buChar char="•"/>
            </a:pPr>
            <a:r>
              <a:rPr lang="en-US" sz="1400" dirty="0" smtClean="0"/>
              <a:t>Novices without iPad:     72 seconds</a:t>
            </a:r>
          </a:p>
          <a:p>
            <a:pPr marL="285750" lvl="0" indent="-285750">
              <a:lnSpc>
                <a:spcPct val="150000"/>
              </a:lnSpc>
              <a:buFont typeface="Arial" panose="020B0604020202020204" pitchFamily="34" charset="0"/>
              <a:buChar char="•"/>
            </a:pPr>
            <a:r>
              <a:rPr lang="en-US" sz="1400" dirty="0" smtClean="0"/>
              <a:t>Novices using iPad:        19 seconds</a:t>
            </a:r>
          </a:p>
          <a:p>
            <a:pPr lvl="0">
              <a:lnSpc>
                <a:spcPct val="150000"/>
              </a:lnSpc>
            </a:pPr>
            <a:endParaRPr lang="en-US" dirty="0" smtClean="0"/>
          </a:p>
          <a:p>
            <a:r>
              <a:rPr lang="en-US" b="1" dirty="0" smtClean="0"/>
              <a:t>Percentage of participants finished after one minute:</a:t>
            </a:r>
          </a:p>
          <a:p>
            <a:pPr marL="285750" lvl="0" indent="-285750">
              <a:lnSpc>
                <a:spcPct val="150000"/>
              </a:lnSpc>
              <a:buFont typeface="Arial" panose="020B0604020202020204" pitchFamily="34" charset="0"/>
              <a:buChar char="•"/>
            </a:pPr>
            <a:r>
              <a:rPr lang="en-US" sz="1400" dirty="0" smtClean="0"/>
              <a:t>Experts without iPad:      75%</a:t>
            </a:r>
          </a:p>
          <a:p>
            <a:pPr marL="285750" lvl="0" indent="-285750">
              <a:lnSpc>
                <a:spcPct val="150000"/>
              </a:lnSpc>
              <a:buFont typeface="Arial" panose="020B0604020202020204" pitchFamily="34" charset="0"/>
              <a:buChar char="•"/>
            </a:pPr>
            <a:r>
              <a:rPr lang="en-US" sz="1400" dirty="0" smtClean="0"/>
              <a:t>Novices without iPad:      58%</a:t>
            </a:r>
          </a:p>
          <a:p>
            <a:pPr marL="285750" lvl="0" indent="-285750">
              <a:lnSpc>
                <a:spcPct val="150000"/>
              </a:lnSpc>
              <a:buFont typeface="Arial" panose="020B0604020202020204" pitchFamily="34" charset="0"/>
              <a:buChar char="•"/>
            </a:pPr>
            <a:r>
              <a:rPr lang="en-US" sz="1400" dirty="0" smtClean="0"/>
              <a:t>Novices using iPad:       100%</a:t>
            </a:r>
          </a:p>
          <a:p>
            <a:pPr marL="285750" indent="-285750">
              <a:lnSpc>
                <a:spcPct val="150000"/>
              </a:lnSpc>
              <a:buFont typeface="Arial" panose="020B0604020202020204" pitchFamily="34" charset="0"/>
              <a:buChar char="•"/>
            </a:pPr>
            <a:endParaRPr lang="en-US" sz="1400" dirty="0"/>
          </a:p>
        </p:txBody>
      </p:sp>
      <p:pic>
        <p:nvPicPr>
          <p:cNvPr id="5" name="Shape 251"/>
          <p:cNvPicPr preferRelativeResize="0"/>
          <p:nvPr/>
        </p:nvPicPr>
        <p:blipFill>
          <a:blip r:embed="rId2">
            <a:alphaModFix/>
          </a:blip>
          <a:stretch>
            <a:fillRect/>
          </a:stretch>
        </p:blipFill>
        <p:spPr>
          <a:xfrm>
            <a:off x="4592216" y="2060848"/>
            <a:ext cx="3868216" cy="3862460"/>
          </a:xfrm>
          <a:prstGeom prst="rect">
            <a:avLst/>
          </a:prstGeom>
          <a:noFill/>
          <a:ln>
            <a:noFill/>
          </a:ln>
        </p:spPr>
      </p:pic>
      <p:sp>
        <p:nvSpPr>
          <p:cNvPr id="11" name="Text Placeholder 10"/>
          <p:cNvSpPr>
            <a:spLocks noGrp="1"/>
          </p:cNvSpPr>
          <p:nvPr>
            <p:ph type="body" sz="quarter" idx="11"/>
          </p:nvPr>
        </p:nvSpPr>
        <p:spPr>
          <a:xfrm>
            <a:off x="814917" y="1556792"/>
            <a:ext cx="7562850" cy="441325"/>
          </a:xfrm>
        </p:spPr>
        <p:txBody>
          <a:bodyPr/>
          <a:lstStyle/>
          <a:p>
            <a:r>
              <a:rPr lang="en-US" b="0" i="1" dirty="0" smtClean="0"/>
              <a:t>Identify irrigation zone(s) with dry brown grass</a:t>
            </a:r>
            <a:endParaRPr lang="en-US" b="0" i="1" dirty="0"/>
          </a:p>
        </p:txBody>
      </p:sp>
    </p:spTree>
    <p:extLst>
      <p:ext uri="{BB962C8B-B14F-4D97-AF65-F5344CB8AC3E}">
        <p14:creationId xmlns:p14="http://schemas.microsoft.com/office/powerpoint/2010/main" val="35423698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Results: Scenario 3 Task 1</a:t>
            </a:r>
            <a:endParaRPr lang="en-US" dirty="0"/>
          </a:p>
        </p:txBody>
      </p:sp>
      <p:sp>
        <p:nvSpPr>
          <p:cNvPr id="4" name="Text Placeholder 3"/>
          <p:cNvSpPr>
            <a:spLocks noGrp="1"/>
          </p:cNvSpPr>
          <p:nvPr>
            <p:ph type="body" sz="quarter" idx="12"/>
          </p:nvPr>
        </p:nvSpPr>
        <p:spPr>
          <a:xfrm>
            <a:off x="814917" y="2060575"/>
            <a:ext cx="3781425" cy="4464769"/>
          </a:xfrm>
        </p:spPr>
        <p:txBody>
          <a:bodyPr>
            <a:normAutofit/>
          </a:bodyPr>
          <a:lstStyle/>
          <a:p>
            <a:r>
              <a:rPr lang="en-US" b="1" dirty="0"/>
              <a:t>Average </a:t>
            </a:r>
            <a:r>
              <a:rPr lang="en-US" b="1" dirty="0" smtClean="0"/>
              <a:t>completion time:</a:t>
            </a:r>
            <a:endParaRPr lang="en-US" b="1" dirty="0"/>
          </a:p>
          <a:p>
            <a:pPr marL="285750" indent="-285750">
              <a:lnSpc>
                <a:spcPct val="150000"/>
              </a:lnSpc>
              <a:buFont typeface="Arial" panose="020B0604020202020204" pitchFamily="34" charset="0"/>
              <a:buChar char="•"/>
            </a:pPr>
            <a:r>
              <a:rPr lang="en-US" sz="1400" dirty="0"/>
              <a:t>Experts without iPad: </a:t>
            </a:r>
            <a:r>
              <a:rPr lang="en-US" sz="1400" dirty="0" smtClean="0"/>
              <a:t>    15 </a:t>
            </a:r>
            <a:r>
              <a:rPr lang="en-US" sz="1400" dirty="0"/>
              <a:t>seconds</a:t>
            </a:r>
          </a:p>
          <a:p>
            <a:pPr marL="285750" indent="-285750">
              <a:lnSpc>
                <a:spcPct val="150000"/>
              </a:lnSpc>
              <a:buFont typeface="Arial" panose="020B0604020202020204" pitchFamily="34" charset="0"/>
              <a:buChar char="•"/>
            </a:pPr>
            <a:r>
              <a:rPr lang="en-US" sz="1400" dirty="0"/>
              <a:t>Novices without iPad: </a:t>
            </a:r>
            <a:r>
              <a:rPr lang="en-US" sz="1400" dirty="0" smtClean="0"/>
              <a:t>    95 </a:t>
            </a:r>
            <a:r>
              <a:rPr lang="en-US" sz="1400" dirty="0"/>
              <a:t>seconds</a:t>
            </a:r>
          </a:p>
          <a:p>
            <a:pPr marL="285750" indent="-285750">
              <a:lnSpc>
                <a:spcPct val="150000"/>
              </a:lnSpc>
              <a:buFont typeface="Arial" panose="020B0604020202020204" pitchFamily="34" charset="0"/>
              <a:buChar char="•"/>
            </a:pPr>
            <a:r>
              <a:rPr lang="en-US" sz="1400" dirty="0"/>
              <a:t>Novices using iPad: </a:t>
            </a:r>
            <a:r>
              <a:rPr lang="en-US" sz="1400" dirty="0" smtClean="0"/>
              <a:t>       11 </a:t>
            </a:r>
            <a:r>
              <a:rPr lang="en-US" sz="1400" dirty="0"/>
              <a:t>seconds</a:t>
            </a:r>
          </a:p>
          <a:p>
            <a:pPr>
              <a:lnSpc>
                <a:spcPct val="150000"/>
              </a:lnSpc>
            </a:pPr>
            <a:endParaRPr lang="en-US" dirty="0"/>
          </a:p>
          <a:p>
            <a:r>
              <a:rPr lang="en-US" b="1" dirty="0"/>
              <a:t>Percentage of participants finished after one minute:</a:t>
            </a:r>
          </a:p>
          <a:p>
            <a:pPr marL="285750" indent="-285750">
              <a:lnSpc>
                <a:spcPct val="150000"/>
              </a:lnSpc>
              <a:buFont typeface="Arial" panose="020B0604020202020204" pitchFamily="34" charset="0"/>
              <a:buChar char="•"/>
            </a:pPr>
            <a:r>
              <a:rPr lang="en-US" sz="1400" dirty="0"/>
              <a:t>Experts without iPad</a:t>
            </a:r>
            <a:r>
              <a:rPr lang="en-US" sz="1400" dirty="0" smtClean="0"/>
              <a:t>:      90</a:t>
            </a:r>
            <a:r>
              <a:rPr lang="en-US" sz="1400" dirty="0"/>
              <a:t>%</a:t>
            </a:r>
          </a:p>
          <a:p>
            <a:pPr marL="285750" indent="-285750">
              <a:lnSpc>
                <a:spcPct val="150000"/>
              </a:lnSpc>
              <a:buFont typeface="Arial" panose="020B0604020202020204" pitchFamily="34" charset="0"/>
              <a:buChar char="•"/>
            </a:pPr>
            <a:r>
              <a:rPr lang="en-US" sz="1400" dirty="0"/>
              <a:t>Novices without iPad</a:t>
            </a:r>
            <a:r>
              <a:rPr lang="en-US" sz="1400" dirty="0" smtClean="0"/>
              <a:t>:      56</a:t>
            </a:r>
            <a:r>
              <a:rPr lang="en-US" sz="1400" dirty="0"/>
              <a:t>%</a:t>
            </a:r>
          </a:p>
          <a:p>
            <a:pPr marL="285750" indent="-285750">
              <a:lnSpc>
                <a:spcPct val="150000"/>
              </a:lnSpc>
              <a:buFont typeface="Arial" panose="020B0604020202020204" pitchFamily="34" charset="0"/>
              <a:buChar char="•"/>
            </a:pPr>
            <a:r>
              <a:rPr lang="en-US" sz="1400" dirty="0"/>
              <a:t>Novices using iPad</a:t>
            </a:r>
            <a:r>
              <a:rPr lang="en-US" sz="1400" dirty="0" smtClean="0"/>
              <a:t>:       100%</a:t>
            </a:r>
            <a:endParaRPr lang="en-US" sz="1400" dirty="0"/>
          </a:p>
        </p:txBody>
      </p:sp>
      <p:pic>
        <p:nvPicPr>
          <p:cNvPr id="5" name="Shape 271"/>
          <p:cNvPicPr preferRelativeResize="0"/>
          <p:nvPr/>
        </p:nvPicPr>
        <p:blipFill>
          <a:blip r:embed="rId2">
            <a:alphaModFix/>
          </a:blip>
          <a:stretch>
            <a:fillRect/>
          </a:stretch>
        </p:blipFill>
        <p:spPr>
          <a:xfrm>
            <a:off x="4592216" y="2060848"/>
            <a:ext cx="3868216" cy="3862460"/>
          </a:xfrm>
          <a:prstGeom prst="rect">
            <a:avLst/>
          </a:prstGeom>
          <a:noFill/>
          <a:ln>
            <a:noFill/>
          </a:ln>
        </p:spPr>
      </p:pic>
      <p:sp>
        <p:nvSpPr>
          <p:cNvPr id="6" name="Text Placeholder 10"/>
          <p:cNvSpPr txBox="1">
            <a:spLocks/>
          </p:cNvSpPr>
          <p:nvPr/>
        </p:nvSpPr>
        <p:spPr>
          <a:xfrm>
            <a:off x="814917" y="1556792"/>
            <a:ext cx="7562850" cy="441325"/>
          </a:xfrm>
          <a:prstGeom prst="rect">
            <a:avLst/>
          </a:prstGeom>
        </p:spPr>
        <p:txBody>
          <a:bodyPr>
            <a:norm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1800" b="1" i="0" u="none" strike="noStrike" kern="1200" cap="none" spc="0" normalizeH="0" baseline="0" noProof="0">
                <a:ln>
                  <a:noFill/>
                </a:ln>
                <a:solidFill>
                  <a:srgbClr val="0C2344"/>
                </a:solidFill>
                <a:effectLst/>
                <a:uLnTx/>
                <a:uFillTx/>
                <a:latin typeface="Verdana" pitchFamily="34" charset="0"/>
                <a:ea typeface="ＭＳ Ｐゴシック" charset="-128"/>
                <a:cs typeface="ＭＳ Ｐゴシック"/>
              </a:defRPr>
            </a:lvl1pPr>
            <a:lvl2pPr marL="742950" indent="-285750" algn="l" defTabSz="457200" rtl="0" eaLnBrk="0" fontAlgn="base" hangingPunct="0">
              <a:spcBef>
                <a:spcPct val="20000"/>
              </a:spcBef>
              <a:spcAft>
                <a:spcPct val="0"/>
              </a:spcAft>
              <a:buFont typeface="Arial" charset="0"/>
              <a:buNone/>
              <a:defRPr sz="2800" b="0" i="0" kern="1200">
                <a:solidFill>
                  <a:schemeClr val="tx1"/>
                </a:solidFill>
                <a:latin typeface="WhitneyHTF-Bold"/>
                <a:ea typeface="ＭＳ Ｐゴシック" charset="-128"/>
                <a:cs typeface="WhitneyHTF-Bold"/>
              </a:defRPr>
            </a:lvl2pPr>
            <a:lvl3pPr marL="1143000" indent="-228600" algn="l" defTabSz="457200" rtl="0" eaLnBrk="0" fontAlgn="base" hangingPunct="0">
              <a:spcBef>
                <a:spcPct val="20000"/>
              </a:spcBef>
              <a:spcAft>
                <a:spcPct val="0"/>
              </a:spcAft>
              <a:buFont typeface="Arial" charset="0"/>
              <a:buNone/>
              <a:defRPr sz="2400" b="0" i="0" kern="1200">
                <a:solidFill>
                  <a:schemeClr val="tx1"/>
                </a:solidFill>
                <a:latin typeface="WhitneyHTF-Bold"/>
                <a:ea typeface="ＭＳ Ｐゴシック" charset="-128"/>
                <a:cs typeface="WhitneyHTF-Bold"/>
              </a:defRPr>
            </a:lvl3pPr>
            <a:lvl4pPr marL="1600200" indent="-228600" algn="l" defTabSz="457200" rtl="0" eaLnBrk="0" fontAlgn="base" hangingPunct="0">
              <a:spcBef>
                <a:spcPct val="20000"/>
              </a:spcBef>
              <a:spcAft>
                <a:spcPct val="0"/>
              </a:spcAft>
              <a:buFont typeface="Arial" charset="0"/>
              <a:buNone/>
              <a:defRPr sz="2000" b="0" i="0" kern="1200">
                <a:solidFill>
                  <a:schemeClr val="tx1"/>
                </a:solidFill>
                <a:latin typeface="WhitneyHTF-Bold"/>
                <a:ea typeface="ＭＳ Ｐゴシック" charset="-128"/>
                <a:cs typeface="WhitneyHTF-Bold"/>
              </a:defRPr>
            </a:lvl4pPr>
            <a:lvl5pPr marL="2057400" indent="-228600" algn="l" defTabSz="457200" rtl="0" eaLnBrk="0" fontAlgn="base" hangingPunct="0">
              <a:spcBef>
                <a:spcPct val="20000"/>
              </a:spcBef>
              <a:spcAft>
                <a:spcPct val="0"/>
              </a:spcAft>
              <a:buFont typeface="Arial" charset="0"/>
              <a:buNone/>
              <a:defRPr sz="2000" b="0" i="0" kern="1200">
                <a:solidFill>
                  <a:schemeClr val="tx1"/>
                </a:solidFill>
                <a:latin typeface="WhitneyHTF-Bold"/>
                <a:ea typeface="ＭＳ Ｐゴシック" charset="-128"/>
                <a:cs typeface="WhitneyHTF-Bol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0" i="1" dirty="0" smtClean="0"/>
              <a:t>Identify irrigation zone(s) affected by tree planting</a:t>
            </a:r>
            <a:endParaRPr lang="en-US" b="0" i="1" dirty="0"/>
          </a:p>
        </p:txBody>
      </p:sp>
    </p:spTree>
    <p:extLst>
      <p:ext uri="{BB962C8B-B14F-4D97-AF65-F5344CB8AC3E}">
        <p14:creationId xmlns:p14="http://schemas.microsoft.com/office/powerpoint/2010/main" val="17186072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Results: Scenario 4 Task 1</a:t>
            </a:r>
            <a:endParaRPr lang="en-US" dirty="0"/>
          </a:p>
        </p:txBody>
      </p:sp>
      <p:sp>
        <p:nvSpPr>
          <p:cNvPr id="4" name="Text Placeholder 3"/>
          <p:cNvSpPr>
            <a:spLocks noGrp="1"/>
          </p:cNvSpPr>
          <p:nvPr>
            <p:ph type="body" sz="quarter" idx="12"/>
          </p:nvPr>
        </p:nvSpPr>
        <p:spPr>
          <a:xfrm>
            <a:off x="814917" y="2060575"/>
            <a:ext cx="3781425" cy="4464769"/>
          </a:xfrm>
        </p:spPr>
        <p:txBody>
          <a:bodyPr/>
          <a:lstStyle/>
          <a:p>
            <a:r>
              <a:rPr lang="en-US" b="1" dirty="0"/>
              <a:t>Average </a:t>
            </a:r>
            <a:r>
              <a:rPr lang="en-US" b="1" dirty="0" smtClean="0"/>
              <a:t>completion time:</a:t>
            </a:r>
            <a:endParaRPr lang="en-US" b="1" dirty="0"/>
          </a:p>
          <a:p>
            <a:pPr marL="285750" indent="-285750">
              <a:lnSpc>
                <a:spcPct val="150000"/>
              </a:lnSpc>
              <a:buFont typeface="Arial" panose="020B0604020202020204" pitchFamily="34" charset="0"/>
              <a:buChar char="•"/>
            </a:pPr>
            <a:r>
              <a:rPr lang="en-US" sz="1400" dirty="0"/>
              <a:t>Experts without iPad: </a:t>
            </a:r>
            <a:r>
              <a:rPr lang="en-US" sz="1400" dirty="0" smtClean="0"/>
              <a:t>      8 </a:t>
            </a:r>
            <a:r>
              <a:rPr lang="en-US" sz="1400" dirty="0"/>
              <a:t>seconds</a:t>
            </a:r>
          </a:p>
          <a:p>
            <a:pPr marL="285750" indent="-285750">
              <a:lnSpc>
                <a:spcPct val="150000"/>
              </a:lnSpc>
              <a:buFont typeface="Arial" panose="020B0604020202020204" pitchFamily="34" charset="0"/>
              <a:buChar char="•"/>
            </a:pPr>
            <a:r>
              <a:rPr lang="en-US" sz="1400" dirty="0"/>
              <a:t>Novices without </a:t>
            </a:r>
            <a:r>
              <a:rPr lang="en-US" sz="1400" dirty="0" smtClean="0"/>
              <a:t>iPad:     57 </a:t>
            </a:r>
            <a:r>
              <a:rPr lang="en-US" sz="1400" dirty="0"/>
              <a:t>seconds</a:t>
            </a:r>
          </a:p>
          <a:p>
            <a:pPr marL="285750" indent="-285750">
              <a:lnSpc>
                <a:spcPct val="150000"/>
              </a:lnSpc>
              <a:buFont typeface="Arial" panose="020B0604020202020204" pitchFamily="34" charset="0"/>
              <a:buChar char="•"/>
            </a:pPr>
            <a:r>
              <a:rPr lang="en-US" sz="1400" dirty="0"/>
              <a:t>Novices using iPad: </a:t>
            </a:r>
            <a:r>
              <a:rPr lang="en-US" sz="1400" dirty="0" smtClean="0"/>
              <a:t>         6 </a:t>
            </a:r>
            <a:r>
              <a:rPr lang="en-US" sz="1400" dirty="0"/>
              <a:t>seconds</a:t>
            </a:r>
          </a:p>
          <a:p>
            <a:pPr>
              <a:lnSpc>
                <a:spcPct val="150000"/>
              </a:lnSpc>
            </a:pPr>
            <a:endParaRPr lang="en-US" dirty="0"/>
          </a:p>
          <a:p>
            <a:r>
              <a:rPr lang="en-US" b="1" dirty="0"/>
              <a:t>Percentage of participants finished after one minute:</a:t>
            </a:r>
          </a:p>
          <a:p>
            <a:pPr marL="285750" indent="-285750">
              <a:lnSpc>
                <a:spcPct val="150000"/>
              </a:lnSpc>
              <a:buFont typeface="Arial" panose="020B0604020202020204" pitchFamily="34" charset="0"/>
              <a:buChar char="•"/>
            </a:pPr>
            <a:r>
              <a:rPr lang="en-US" sz="1400" dirty="0"/>
              <a:t>Experts without iPad</a:t>
            </a:r>
            <a:r>
              <a:rPr lang="en-US" sz="1400" dirty="0" smtClean="0"/>
              <a:t>:    100</a:t>
            </a:r>
            <a:r>
              <a:rPr lang="en-US" sz="1400" dirty="0"/>
              <a:t>%</a:t>
            </a:r>
          </a:p>
          <a:p>
            <a:pPr marL="285750" indent="-285750">
              <a:lnSpc>
                <a:spcPct val="150000"/>
              </a:lnSpc>
              <a:buFont typeface="Arial" panose="020B0604020202020204" pitchFamily="34" charset="0"/>
              <a:buChar char="•"/>
            </a:pPr>
            <a:r>
              <a:rPr lang="en-US" sz="1400" dirty="0"/>
              <a:t>Novices without iPad</a:t>
            </a:r>
            <a:r>
              <a:rPr lang="en-US" sz="1400" dirty="0" smtClean="0"/>
              <a:t>:      73</a:t>
            </a:r>
            <a:r>
              <a:rPr lang="en-US" sz="1400" dirty="0"/>
              <a:t>%</a:t>
            </a:r>
          </a:p>
          <a:p>
            <a:pPr marL="285750" indent="-285750">
              <a:lnSpc>
                <a:spcPct val="150000"/>
              </a:lnSpc>
              <a:buFont typeface="Arial" panose="020B0604020202020204" pitchFamily="34" charset="0"/>
              <a:buChar char="•"/>
            </a:pPr>
            <a:r>
              <a:rPr lang="en-US" sz="1400" dirty="0"/>
              <a:t>Novices using iPad</a:t>
            </a:r>
            <a:r>
              <a:rPr lang="en-US" sz="1400" dirty="0" smtClean="0"/>
              <a:t>:       100</a:t>
            </a:r>
            <a:r>
              <a:rPr lang="en-US" sz="1400" dirty="0"/>
              <a:t>%</a:t>
            </a:r>
          </a:p>
          <a:p>
            <a:endParaRPr lang="en-US" dirty="0"/>
          </a:p>
        </p:txBody>
      </p:sp>
      <p:pic>
        <p:nvPicPr>
          <p:cNvPr id="5" name="Shape 291"/>
          <p:cNvPicPr preferRelativeResize="0"/>
          <p:nvPr/>
        </p:nvPicPr>
        <p:blipFill>
          <a:blip r:embed="rId2">
            <a:alphaModFix/>
          </a:blip>
          <a:stretch>
            <a:fillRect/>
          </a:stretch>
        </p:blipFill>
        <p:spPr>
          <a:xfrm>
            <a:off x="4592216" y="2060848"/>
            <a:ext cx="3868216" cy="3862460"/>
          </a:xfrm>
          <a:prstGeom prst="rect">
            <a:avLst/>
          </a:prstGeom>
          <a:noFill/>
          <a:ln>
            <a:noFill/>
          </a:ln>
        </p:spPr>
      </p:pic>
      <p:sp>
        <p:nvSpPr>
          <p:cNvPr id="6" name="Text Placeholder 10"/>
          <p:cNvSpPr txBox="1">
            <a:spLocks/>
          </p:cNvSpPr>
          <p:nvPr/>
        </p:nvSpPr>
        <p:spPr>
          <a:xfrm>
            <a:off x="814917" y="1556792"/>
            <a:ext cx="7562850" cy="441325"/>
          </a:xfrm>
          <a:prstGeom prst="rect">
            <a:avLst/>
          </a:prstGeom>
        </p:spPr>
        <p:txBody>
          <a:bodyPr>
            <a:norm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1800" b="1" i="0" u="none" strike="noStrike" kern="1200" cap="none" spc="0" normalizeH="0" baseline="0" noProof="0">
                <a:ln>
                  <a:noFill/>
                </a:ln>
                <a:solidFill>
                  <a:srgbClr val="0C2344"/>
                </a:solidFill>
                <a:effectLst/>
                <a:uLnTx/>
                <a:uFillTx/>
                <a:latin typeface="Verdana" pitchFamily="34" charset="0"/>
                <a:ea typeface="ＭＳ Ｐゴシック" charset="-128"/>
                <a:cs typeface="ＭＳ Ｐゴシック"/>
              </a:defRPr>
            </a:lvl1pPr>
            <a:lvl2pPr marL="742950" indent="-285750" algn="l" defTabSz="457200" rtl="0" eaLnBrk="0" fontAlgn="base" hangingPunct="0">
              <a:spcBef>
                <a:spcPct val="20000"/>
              </a:spcBef>
              <a:spcAft>
                <a:spcPct val="0"/>
              </a:spcAft>
              <a:buFont typeface="Arial" charset="0"/>
              <a:buNone/>
              <a:defRPr sz="2800" b="0" i="0" kern="1200">
                <a:solidFill>
                  <a:schemeClr val="tx1"/>
                </a:solidFill>
                <a:latin typeface="WhitneyHTF-Bold"/>
                <a:ea typeface="ＭＳ Ｐゴシック" charset="-128"/>
                <a:cs typeface="WhitneyHTF-Bold"/>
              </a:defRPr>
            </a:lvl2pPr>
            <a:lvl3pPr marL="1143000" indent="-228600" algn="l" defTabSz="457200" rtl="0" eaLnBrk="0" fontAlgn="base" hangingPunct="0">
              <a:spcBef>
                <a:spcPct val="20000"/>
              </a:spcBef>
              <a:spcAft>
                <a:spcPct val="0"/>
              </a:spcAft>
              <a:buFont typeface="Arial" charset="0"/>
              <a:buNone/>
              <a:defRPr sz="2400" b="0" i="0" kern="1200">
                <a:solidFill>
                  <a:schemeClr val="tx1"/>
                </a:solidFill>
                <a:latin typeface="WhitneyHTF-Bold"/>
                <a:ea typeface="ＭＳ Ｐゴシック" charset="-128"/>
                <a:cs typeface="WhitneyHTF-Bold"/>
              </a:defRPr>
            </a:lvl3pPr>
            <a:lvl4pPr marL="1600200" indent="-228600" algn="l" defTabSz="457200" rtl="0" eaLnBrk="0" fontAlgn="base" hangingPunct="0">
              <a:spcBef>
                <a:spcPct val="20000"/>
              </a:spcBef>
              <a:spcAft>
                <a:spcPct val="0"/>
              </a:spcAft>
              <a:buFont typeface="Arial" charset="0"/>
              <a:buNone/>
              <a:defRPr sz="2000" b="0" i="0" kern="1200">
                <a:solidFill>
                  <a:schemeClr val="tx1"/>
                </a:solidFill>
                <a:latin typeface="WhitneyHTF-Bold"/>
                <a:ea typeface="ＭＳ Ｐゴシック" charset="-128"/>
                <a:cs typeface="WhitneyHTF-Bold"/>
              </a:defRPr>
            </a:lvl4pPr>
            <a:lvl5pPr marL="2057400" indent="-228600" algn="l" defTabSz="457200" rtl="0" eaLnBrk="0" fontAlgn="base" hangingPunct="0">
              <a:spcBef>
                <a:spcPct val="20000"/>
              </a:spcBef>
              <a:spcAft>
                <a:spcPct val="0"/>
              </a:spcAft>
              <a:buFont typeface="Arial" charset="0"/>
              <a:buNone/>
              <a:defRPr sz="2000" b="0" i="0" kern="1200">
                <a:solidFill>
                  <a:schemeClr val="tx1"/>
                </a:solidFill>
                <a:latin typeface="WhitneyHTF-Bold"/>
                <a:ea typeface="ＭＳ Ｐゴシック" charset="-128"/>
                <a:cs typeface="WhitneyHTF-Bol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0" i="1" dirty="0" smtClean="0"/>
              <a:t>Identify irrigation zone with damaged sprinkler</a:t>
            </a:r>
            <a:endParaRPr lang="en-US" b="0" i="1" dirty="0"/>
          </a:p>
        </p:txBody>
      </p:sp>
    </p:spTree>
    <p:extLst>
      <p:ext uri="{BB962C8B-B14F-4D97-AF65-F5344CB8AC3E}">
        <p14:creationId xmlns:p14="http://schemas.microsoft.com/office/powerpoint/2010/main" val="18891966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smtClean="0"/>
              <a:t>Summary of Performance</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627541406"/>
              </p:ext>
            </p:extLst>
          </p:nvPr>
        </p:nvGraphicFramePr>
        <p:xfrm>
          <a:off x="889373" y="1772816"/>
          <a:ext cx="7344816" cy="4681728"/>
        </p:xfrm>
        <a:graphic>
          <a:graphicData uri="http://schemas.openxmlformats.org/drawingml/2006/table">
            <a:tbl>
              <a:tblPr firstRow="1" bandRow="1">
                <a:tableStyleId>{5C22544A-7EE6-4342-B048-85BDC9FD1C3A}</a:tableStyleId>
              </a:tblPr>
              <a:tblGrid>
                <a:gridCol w="4032448"/>
                <a:gridCol w="1656184"/>
                <a:gridCol w="1656184"/>
              </a:tblGrid>
              <a:tr h="370840">
                <a:tc>
                  <a:txBody>
                    <a:bodyPr/>
                    <a:lstStyle/>
                    <a:p>
                      <a:endParaRPr lang="en-US" sz="1200" dirty="0"/>
                    </a:p>
                  </a:txBody>
                  <a:tcPr anchor="ctr"/>
                </a:tc>
                <a:tc>
                  <a:txBody>
                    <a:bodyPr/>
                    <a:lstStyle/>
                    <a:p>
                      <a:pPr algn="ctr"/>
                      <a:r>
                        <a:rPr lang="en-US" sz="1200" b="1" dirty="0" smtClean="0"/>
                        <a:t>Novice</a:t>
                      </a:r>
                    </a:p>
                    <a:p>
                      <a:pPr algn="ctr"/>
                      <a:r>
                        <a:rPr lang="en-US" sz="1200" b="1" dirty="0" smtClean="0"/>
                        <a:t>Without</a:t>
                      </a:r>
                      <a:r>
                        <a:rPr lang="en-US" sz="1200" dirty="0" smtClean="0"/>
                        <a:t> </a:t>
                      </a:r>
                      <a:r>
                        <a:rPr lang="en-US" sz="1200" b="0" dirty="0" smtClean="0"/>
                        <a:t>iPad or app</a:t>
                      </a:r>
                      <a:endParaRPr lang="en-US" sz="1200" b="0" dirty="0"/>
                    </a:p>
                  </a:txBody>
                  <a:tcPr anchor="ctr"/>
                </a:tc>
                <a:tc>
                  <a:txBody>
                    <a:bodyPr/>
                    <a:lstStyle/>
                    <a:p>
                      <a:pPr algn="ctr"/>
                      <a:r>
                        <a:rPr lang="en-US" sz="1200" dirty="0" smtClean="0"/>
                        <a:t>Novice</a:t>
                      </a:r>
                    </a:p>
                    <a:p>
                      <a:pPr algn="ctr"/>
                      <a:r>
                        <a:rPr lang="en-US" sz="1200" dirty="0" smtClean="0"/>
                        <a:t>Using </a:t>
                      </a:r>
                      <a:r>
                        <a:rPr lang="en-US" sz="1200" b="0" dirty="0" smtClean="0"/>
                        <a:t>iPad and app</a:t>
                      </a:r>
                      <a:endParaRPr lang="en-US" sz="1200" b="0" dirty="0"/>
                    </a:p>
                  </a:txBody>
                  <a:tcPr anchor="ctr"/>
                </a:tc>
              </a:tr>
              <a:tr h="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200" dirty="0" smtClean="0"/>
                        <a:t>Scenario 1 Task 1: find control cabinet</a:t>
                      </a:r>
                    </a:p>
                  </a:txBody>
                  <a:tcPr marT="54864" marB="54864" anchor="ctr"/>
                </a:tc>
                <a:tc>
                  <a:txBody>
                    <a:bodyPr/>
                    <a:lstStyle/>
                    <a:p>
                      <a:pPr lvl="0" algn="ctr" rtl="0">
                        <a:lnSpc>
                          <a:spcPct val="150000"/>
                        </a:lnSpc>
                        <a:spcBef>
                          <a:spcPts val="0"/>
                        </a:spcBef>
                        <a:buNone/>
                      </a:pPr>
                      <a:r>
                        <a:rPr lang="en-GB" sz="1200" b="1" dirty="0"/>
                        <a:t>+125%</a:t>
                      </a:r>
                    </a:p>
                  </a:txBody>
                  <a:tcPr marT="54864" marB="54864" anchor="ctr">
                    <a:solidFill>
                      <a:srgbClr val="FF5050">
                        <a:alpha val="74902"/>
                      </a:srgbClr>
                    </a:solidFill>
                  </a:tcPr>
                </a:tc>
                <a:tc>
                  <a:txBody>
                    <a:bodyPr/>
                    <a:lstStyle/>
                    <a:p>
                      <a:pPr lvl="0" algn="ctr" rtl="0">
                        <a:lnSpc>
                          <a:spcPct val="150000"/>
                        </a:lnSpc>
                        <a:spcBef>
                          <a:spcPts val="0"/>
                        </a:spcBef>
                        <a:buNone/>
                      </a:pPr>
                      <a:r>
                        <a:rPr lang="en-GB" sz="1200" b="1" dirty="0"/>
                        <a:t>+65%</a:t>
                      </a:r>
                    </a:p>
                  </a:txBody>
                  <a:tcPr marT="54864" marB="54864" anchor="ctr">
                    <a:solidFill>
                      <a:srgbClr val="FFFF66">
                        <a:alpha val="74902"/>
                      </a:srgbClr>
                    </a:solidFill>
                  </a:tcPr>
                </a:tc>
              </a:tr>
              <a:tr h="194573">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200" dirty="0" smtClean="0"/>
                        <a:t>Scenario 1 Task 2: find point of connection</a:t>
                      </a:r>
                    </a:p>
                  </a:txBody>
                  <a:tcPr marT="54864" marB="54864" anchor="ctr"/>
                </a:tc>
                <a:tc>
                  <a:txBody>
                    <a:bodyPr/>
                    <a:lstStyle/>
                    <a:p>
                      <a:pPr lvl="0" algn="ctr" rtl="0">
                        <a:lnSpc>
                          <a:spcPct val="150000"/>
                        </a:lnSpc>
                        <a:spcBef>
                          <a:spcPts val="0"/>
                        </a:spcBef>
                        <a:buNone/>
                      </a:pPr>
                      <a:r>
                        <a:rPr lang="en-GB" sz="1200" b="1" dirty="0"/>
                        <a:t>+15%</a:t>
                      </a:r>
                    </a:p>
                  </a:txBody>
                  <a:tcPr marT="54864" marB="54864" anchor="ctr">
                    <a:solidFill>
                      <a:srgbClr val="FFFF66">
                        <a:alpha val="74902"/>
                      </a:srgbClr>
                    </a:solidFill>
                  </a:tcPr>
                </a:tc>
                <a:tc>
                  <a:txBody>
                    <a:bodyPr/>
                    <a:lstStyle/>
                    <a:p>
                      <a:pPr lvl="0" algn="ctr" rtl="0">
                        <a:lnSpc>
                          <a:spcPct val="150000"/>
                        </a:lnSpc>
                        <a:spcBef>
                          <a:spcPts val="0"/>
                        </a:spcBef>
                        <a:buNone/>
                      </a:pPr>
                      <a:r>
                        <a:rPr lang="en-GB" sz="1200" b="1" dirty="0"/>
                        <a:t>+66%</a:t>
                      </a:r>
                    </a:p>
                  </a:txBody>
                  <a:tcPr marT="54864" marB="54864" anchor="ctr">
                    <a:solidFill>
                      <a:srgbClr val="FFFF66">
                        <a:alpha val="74902"/>
                      </a:srgbClr>
                    </a:solidFill>
                  </a:tcPr>
                </a:tc>
              </a:tr>
              <a:tr h="183773">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200" dirty="0" smtClean="0"/>
                        <a:t>Scenario 1 Task 3: find curb stopper</a:t>
                      </a:r>
                    </a:p>
                  </a:txBody>
                  <a:tcPr marT="54864" marB="54864" anchor="ctr"/>
                </a:tc>
                <a:tc>
                  <a:txBody>
                    <a:bodyPr/>
                    <a:lstStyle/>
                    <a:p>
                      <a:pPr lvl="0" algn="ctr" rtl="0">
                        <a:lnSpc>
                          <a:spcPct val="150000"/>
                        </a:lnSpc>
                        <a:spcBef>
                          <a:spcPts val="0"/>
                        </a:spcBef>
                        <a:buNone/>
                      </a:pPr>
                      <a:r>
                        <a:rPr lang="en-GB" sz="1200" b="1" dirty="0"/>
                        <a:t>+42%</a:t>
                      </a:r>
                    </a:p>
                  </a:txBody>
                  <a:tcPr marT="54864" marB="54864" anchor="ctr">
                    <a:solidFill>
                      <a:srgbClr val="FFFF66">
                        <a:alpha val="74902"/>
                      </a:srgbClr>
                    </a:solidFill>
                  </a:tcPr>
                </a:tc>
                <a:tc>
                  <a:txBody>
                    <a:bodyPr/>
                    <a:lstStyle/>
                    <a:p>
                      <a:pPr lvl="0" algn="ctr" rtl="0">
                        <a:lnSpc>
                          <a:spcPct val="150000"/>
                        </a:lnSpc>
                        <a:spcBef>
                          <a:spcPts val="0"/>
                        </a:spcBef>
                        <a:buNone/>
                      </a:pPr>
                      <a:r>
                        <a:rPr lang="en-GB" sz="1200" b="1" dirty="0"/>
                        <a:t>+51%</a:t>
                      </a:r>
                    </a:p>
                  </a:txBody>
                  <a:tcPr marT="54864" marB="54864" anchor="ctr">
                    <a:solidFill>
                      <a:srgbClr val="FFFF66">
                        <a:alpha val="74902"/>
                      </a:srgbClr>
                    </a:solidFill>
                  </a:tcPr>
                </a:tc>
              </a:tr>
              <a:tr h="179197">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200" dirty="0" smtClean="0"/>
                        <a:t>Scenario 1 Task 4: find valve boxes</a:t>
                      </a:r>
                    </a:p>
                  </a:txBody>
                  <a:tcPr marT="54864" marB="54864" anchor="ctr">
                    <a:solidFill>
                      <a:srgbClr val="E7E7E8"/>
                    </a:solidFill>
                  </a:tcPr>
                </a:tc>
                <a:tc>
                  <a:txBody>
                    <a:bodyPr/>
                    <a:lstStyle/>
                    <a:p>
                      <a:pPr lvl="0" algn="ctr" rtl="0">
                        <a:lnSpc>
                          <a:spcPct val="150000"/>
                        </a:lnSpc>
                        <a:spcBef>
                          <a:spcPts val="0"/>
                        </a:spcBef>
                        <a:buNone/>
                      </a:pPr>
                      <a:r>
                        <a:rPr lang="en-GB" sz="1200" b="1" dirty="0"/>
                        <a:t>+26%</a:t>
                      </a:r>
                    </a:p>
                  </a:txBody>
                  <a:tcPr marT="54864" marB="54864" anchor="ctr">
                    <a:solidFill>
                      <a:srgbClr val="FFFF66">
                        <a:alpha val="74902"/>
                      </a:srgbClr>
                    </a:solidFill>
                  </a:tcPr>
                </a:tc>
                <a:tc>
                  <a:txBody>
                    <a:bodyPr/>
                    <a:lstStyle/>
                    <a:p>
                      <a:pPr lvl="0" algn="ctr" rtl="0">
                        <a:lnSpc>
                          <a:spcPct val="150000"/>
                        </a:lnSpc>
                        <a:spcBef>
                          <a:spcPts val="0"/>
                        </a:spcBef>
                        <a:buNone/>
                      </a:pPr>
                      <a:r>
                        <a:rPr lang="en-GB" sz="1200" b="1" dirty="0"/>
                        <a:t>-60%</a:t>
                      </a:r>
                    </a:p>
                  </a:txBody>
                  <a:tcPr marT="54864" marB="54864" anchor="ctr">
                    <a:solidFill>
                      <a:srgbClr val="92D050">
                        <a:alpha val="74902"/>
                      </a:srgbClr>
                    </a:solidFill>
                  </a:tcPr>
                </a:tc>
              </a:tr>
              <a:tr h="174621">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200" dirty="0" smtClean="0"/>
                        <a:t>Scenario 2 Task 1: identify irrigation zone with dry patch</a:t>
                      </a:r>
                    </a:p>
                  </a:txBody>
                  <a:tcPr marT="54864" marB="54864" anchor="ctr"/>
                </a:tc>
                <a:tc>
                  <a:txBody>
                    <a:bodyPr/>
                    <a:lstStyle/>
                    <a:p>
                      <a:pPr lvl="0" algn="ctr" rtl="0">
                        <a:lnSpc>
                          <a:spcPct val="150000"/>
                        </a:lnSpc>
                        <a:spcBef>
                          <a:spcPts val="0"/>
                        </a:spcBef>
                        <a:buNone/>
                      </a:pPr>
                      <a:r>
                        <a:rPr lang="en-GB" sz="1200" b="1" dirty="0"/>
                        <a:t>+195%</a:t>
                      </a:r>
                    </a:p>
                  </a:txBody>
                  <a:tcPr marT="54864" marB="54864" anchor="ctr">
                    <a:solidFill>
                      <a:srgbClr val="FF5050">
                        <a:alpha val="74902"/>
                      </a:srgbClr>
                    </a:solidFill>
                  </a:tcPr>
                </a:tc>
                <a:tc>
                  <a:txBody>
                    <a:bodyPr/>
                    <a:lstStyle/>
                    <a:p>
                      <a:pPr lvl="0" algn="ctr" rtl="0">
                        <a:lnSpc>
                          <a:spcPct val="150000"/>
                        </a:lnSpc>
                        <a:spcBef>
                          <a:spcPts val="0"/>
                        </a:spcBef>
                        <a:buNone/>
                      </a:pPr>
                      <a:r>
                        <a:rPr lang="en-GB" sz="1200" b="1" dirty="0"/>
                        <a:t>-22%</a:t>
                      </a:r>
                    </a:p>
                  </a:txBody>
                  <a:tcPr marT="54864" marB="54864" anchor="ctr">
                    <a:solidFill>
                      <a:srgbClr val="92D050">
                        <a:alpha val="74902"/>
                      </a:srgbClr>
                    </a:solidFill>
                  </a:tcPr>
                </a:tc>
              </a:tr>
              <a:tr h="170045">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200" dirty="0" smtClean="0"/>
                        <a:t>Scenario 2 Task 2: report watering time changes</a:t>
                      </a:r>
                    </a:p>
                  </a:txBody>
                  <a:tcPr marT="54864" marB="54864" anchor="ctr"/>
                </a:tc>
                <a:tc>
                  <a:txBody>
                    <a:bodyPr/>
                    <a:lstStyle/>
                    <a:p>
                      <a:pPr lvl="0" algn="ctr" rtl="0">
                        <a:lnSpc>
                          <a:spcPct val="150000"/>
                        </a:lnSpc>
                        <a:spcBef>
                          <a:spcPts val="0"/>
                        </a:spcBef>
                        <a:buNone/>
                      </a:pPr>
                      <a:r>
                        <a:rPr lang="en-GB" sz="1200" b="0" dirty="0"/>
                        <a:t>N/A</a:t>
                      </a:r>
                    </a:p>
                  </a:txBody>
                  <a:tcPr marT="54864" marB="54864" anchor="ctr"/>
                </a:tc>
                <a:tc>
                  <a:txBody>
                    <a:bodyPr/>
                    <a:lstStyle/>
                    <a:p>
                      <a:pPr lvl="0" algn="ctr" rtl="0">
                        <a:lnSpc>
                          <a:spcPct val="150000"/>
                        </a:lnSpc>
                        <a:spcBef>
                          <a:spcPts val="0"/>
                        </a:spcBef>
                        <a:buNone/>
                      </a:pPr>
                      <a:r>
                        <a:rPr lang="en-GB" sz="1200" b="0" dirty="0"/>
                        <a:t>N/A</a:t>
                      </a:r>
                    </a:p>
                  </a:txBody>
                  <a:tcPr marT="54864" marB="54864" anchor="ctr"/>
                </a:tc>
              </a:tr>
              <a:tr h="165469">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200" dirty="0" smtClean="0"/>
                        <a:t>Scenario 3 Task 1: identify irrigation zones to plant trees</a:t>
                      </a:r>
                    </a:p>
                  </a:txBody>
                  <a:tcPr marT="54864" marB="54864" anchor="ctr"/>
                </a:tc>
                <a:tc>
                  <a:txBody>
                    <a:bodyPr/>
                    <a:lstStyle/>
                    <a:p>
                      <a:pPr lvl="0" algn="ctr" rtl="0">
                        <a:lnSpc>
                          <a:spcPct val="150000"/>
                        </a:lnSpc>
                        <a:spcBef>
                          <a:spcPts val="0"/>
                        </a:spcBef>
                        <a:buNone/>
                      </a:pPr>
                      <a:r>
                        <a:rPr lang="en-GB" sz="1200" b="1" dirty="0"/>
                        <a:t>+532%</a:t>
                      </a:r>
                    </a:p>
                  </a:txBody>
                  <a:tcPr marT="54864" marB="54864" anchor="ctr">
                    <a:solidFill>
                      <a:srgbClr val="FF5050">
                        <a:alpha val="74902"/>
                      </a:srgbClr>
                    </a:solidFill>
                  </a:tcPr>
                </a:tc>
                <a:tc>
                  <a:txBody>
                    <a:bodyPr/>
                    <a:lstStyle/>
                    <a:p>
                      <a:pPr lvl="0" algn="ctr" rtl="0">
                        <a:lnSpc>
                          <a:spcPct val="150000"/>
                        </a:lnSpc>
                        <a:spcBef>
                          <a:spcPts val="0"/>
                        </a:spcBef>
                        <a:buNone/>
                      </a:pPr>
                      <a:r>
                        <a:rPr lang="en-GB" sz="1200" b="1" dirty="0"/>
                        <a:t>-28%</a:t>
                      </a:r>
                    </a:p>
                  </a:txBody>
                  <a:tcPr marT="54864" marB="54864" anchor="ctr">
                    <a:solidFill>
                      <a:srgbClr val="92D050">
                        <a:alpha val="74902"/>
                      </a:srgbClr>
                    </a:solidFill>
                  </a:tcPr>
                </a:tc>
              </a:tr>
              <a:tr h="160893">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200" dirty="0" smtClean="0"/>
                        <a:t>Scenario 3 Task 2: determine if safe to plant tree</a:t>
                      </a:r>
                    </a:p>
                  </a:txBody>
                  <a:tcPr marT="54864" marB="54864" anchor="ctr"/>
                </a:tc>
                <a:tc>
                  <a:txBody>
                    <a:bodyPr/>
                    <a:lstStyle/>
                    <a:p>
                      <a:pPr lvl="0" algn="ctr" rtl="0">
                        <a:lnSpc>
                          <a:spcPct val="150000"/>
                        </a:lnSpc>
                        <a:spcBef>
                          <a:spcPts val="0"/>
                        </a:spcBef>
                        <a:buNone/>
                      </a:pPr>
                      <a:r>
                        <a:rPr lang="en-GB" sz="1200" b="1" dirty="0"/>
                        <a:t>+120%</a:t>
                      </a:r>
                    </a:p>
                  </a:txBody>
                  <a:tcPr marT="54864" marB="54864" anchor="ctr">
                    <a:solidFill>
                      <a:srgbClr val="FF5050">
                        <a:alpha val="74902"/>
                      </a:srgbClr>
                    </a:solidFill>
                  </a:tcPr>
                </a:tc>
                <a:tc>
                  <a:txBody>
                    <a:bodyPr/>
                    <a:lstStyle/>
                    <a:p>
                      <a:pPr lvl="0" algn="ctr" rtl="0">
                        <a:lnSpc>
                          <a:spcPct val="150000"/>
                        </a:lnSpc>
                        <a:spcBef>
                          <a:spcPts val="0"/>
                        </a:spcBef>
                        <a:buNone/>
                      </a:pPr>
                      <a:r>
                        <a:rPr lang="en-GB" sz="1200" b="1" dirty="0"/>
                        <a:t>+11%</a:t>
                      </a:r>
                    </a:p>
                  </a:txBody>
                  <a:tcPr marT="54864" marB="54864" anchor="ctr">
                    <a:solidFill>
                      <a:srgbClr val="FFFF66">
                        <a:alpha val="74902"/>
                      </a:srgbClr>
                    </a:solidFill>
                  </a:tcPr>
                </a:tc>
              </a:tr>
              <a:tr h="156317">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200" dirty="0" smtClean="0"/>
                        <a:t>Scenario 4 Task 1: identify zone with damaged sprinkler</a:t>
                      </a:r>
                    </a:p>
                  </a:txBody>
                  <a:tcPr marT="54864" marB="54864" anchor="ctr"/>
                </a:tc>
                <a:tc>
                  <a:txBody>
                    <a:bodyPr/>
                    <a:lstStyle/>
                    <a:p>
                      <a:pPr lvl="0" algn="ctr" rtl="0">
                        <a:lnSpc>
                          <a:spcPct val="150000"/>
                        </a:lnSpc>
                        <a:spcBef>
                          <a:spcPts val="0"/>
                        </a:spcBef>
                        <a:buNone/>
                      </a:pPr>
                      <a:r>
                        <a:rPr lang="en-GB" sz="1200" b="1" dirty="0"/>
                        <a:t>+668%</a:t>
                      </a:r>
                    </a:p>
                  </a:txBody>
                  <a:tcPr marT="54864" marB="54864" anchor="ctr">
                    <a:solidFill>
                      <a:srgbClr val="FF5050">
                        <a:alpha val="74902"/>
                      </a:srgbClr>
                    </a:solidFill>
                  </a:tcPr>
                </a:tc>
                <a:tc>
                  <a:txBody>
                    <a:bodyPr/>
                    <a:lstStyle/>
                    <a:p>
                      <a:pPr lvl="0" algn="ctr" rtl="0">
                        <a:lnSpc>
                          <a:spcPct val="150000"/>
                        </a:lnSpc>
                        <a:spcBef>
                          <a:spcPts val="0"/>
                        </a:spcBef>
                        <a:buNone/>
                      </a:pPr>
                      <a:r>
                        <a:rPr lang="en-GB" sz="1200" b="1" dirty="0"/>
                        <a:t>-24%</a:t>
                      </a:r>
                    </a:p>
                  </a:txBody>
                  <a:tcPr marT="54864" marB="54864" anchor="ctr">
                    <a:solidFill>
                      <a:srgbClr val="92D050">
                        <a:alpha val="74902"/>
                      </a:srgbClr>
                    </a:solidFill>
                  </a:tcPr>
                </a:tc>
              </a:tr>
              <a:tr h="151741">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200" dirty="0" smtClean="0"/>
                        <a:t>Scenario 4 Task 2: determine replacement parts</a:t>
                      </a:r>
                    </a:p>
                  </a:txBody>
                  <a:tcPr marT="54864" marB="54864" anchor="ctr"/>
                </a:tc>
                <a:tc>
                  <a:txBody>
                    <a:bodyPr/>
                    <a:lstStyle/>
                    <a:p>
                      <a:pPr lvl="0" algn="ctr" rtl="0">
                        <a:lnSpc>
                          <a:spcPct val="150000"/>
                        </a:lnSpc>
                        <a:spcBef>
                          <a:spcPts val="0"/>
                        </a:spcBef>
                        <a:buNone/>
                      </a:pPr>
                      <a:r>
                        <a:rPr lang="en-GB" sz="1200" b="1" dirty="0"/>
                        <a:t>+138%</a:t>
                      </a:r>
                    </a:p>
                  </a:txBody>
                  <a:tcPr marT="54864" marB="54864" anchor="ctr">
                    <a:solidFill>
                      <a:srgbClr val="FF5050">
                        <a:alpha val="74902"/>
                      </a:srgbClr>
                    </a:solidFill>
                  </a:tcPr>
                </a:tc>
                <a:tc>
                  <a:txBody>
                    <a:bodyPr/>
                    <a:lstStyle/>
                    <a:p>
                      <a:pPr lvl="0" algn="ctr" rtl="0">
                        <a:lnSpc>
                          <a:spcPct val="150000"/>
                        </a:lnSpc>
                        <a:spcBef>
                          <a:spcPts val="0"/>
                        </a:spcBef>
                        <a:buNone/>
                      </a:pPr>
                      <a:r>
                        <a:rPr lang="en-GB" sz="1200" b="1" dirty="0"/>
                        <a:t>-18%</a:t>
                      </a:r>
                    </a:p>
                  </a:txBody>
                  <a:tcPr marT="54864" marB="54864" anchor="ctr">
                    <a:solidFill>
                      <a:srgbClr val="92D050">
                        <a:alpha val="74902"/>
                      </a:srgbClr>
                    </a:solidFill>
                  </a:tcPr>
                </a:tc>
              </a:tr>
              <a:tr h="14540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200" dirty="0" smtClean="0"/>
                        <a:t>Scenario 4 Task 3: report on repairs made</a:t>
                      </a:r>
                    </a:p>
                  </a:txBody>
                  <a:tcPr marT="54864" marB="54864" anchor="ctr"/>
                </a:tc>
                <a:tc>
                  <a:txBody>
                    <a:bodyPr/>
                    <a:lstStyle/>
                    <a:p>
                      <a:pPr lvl="0" algn="ctr" rtl="0">
                        <a:lnSpc>
                          <a:spcPct val="150000"/>
                        </a:lnSpc>
                        <a:spcBef>
                          <a:spcPts val="0"/>
                        </a:spcBef>
                        <a:buNone/>
                      </a:pPr>
                      <a:r>
                        <a:rPr lang="en-GB" sz="1200" dirty="0"/>
                        <a:t>N/A</a:t>
                      </a:r>
                    </a:p>
                  </a:txBody>
                  <a:tcPr marT="54864" marB="54864" anchor="ctr"/>
                </a:tc>
                <a:tc>
                  <a:txBody>
                    <a:bodyPr/>
                    <a:lstStyle/>
                    <a:p>
                      <a:pPr lvl="0" algn="ctr" rtl="0">
                        <a:lnSpc>
                          <a:spcPct val="150000"/>
                        </a:lnSpc>
                        <a:spcBef>
                          <a:spcPts val="0"/>
                        </a:spcBef>
                        <a:buNone/>
                      </a:pPr>
                      <a:r>
                        <a:rPr lang="en-GB" sz="1200" dirty="0"/>
                        <a:t>N/A</a:t>
                      </a:r>
                    </a:p>
                  </a:txBody>
                  <a:tcPr marT="54864" marB="54864" anchor="ctr"/>
                </a:tc>
              </a:tr>
            </a:tbl>
          </a:graphicData>
        </a:graphic>
      </p:graphicFrame>
    </p:spTree>
    <p:extLst>
      <p:ext uri="{BB962C8B-B14F-4D97-AF65-F5344CB8AC3E}">
        <p14:creationId xmlns:p14="http://schemas.microsoft.com/office/powerpoint/2010/main" val="32008057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smtClean="0"/>
              <a:t>Summary of Performance</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744873405"/>
              </p:ext>
            </p:extLst>
          </p:nvPr>
        </p:nvGraphicFramePr>
        <p:xfrm>
          <a:off x="889373" y="1772816"/>
          <a:ext cx="7344816" cy="4681728"/>
        </p:xfrm>
        <a:graphic>
          <a:graphicData uri="http://schemas.openxmlformats.org/drawingml/2006/table">
            <a:tbl>
              <a:tblPr firstRow="1" bandRow="1">
                <a:tableStyleId>{5C22544A-7EE6-4342-B048-85BDC9FD1C3A}</a:tableStyleId>
              </a:tblPr>
              <a:tblGrid>
                <a:gridCol w="4032448"/>
                <a:gridCol w="1656184"/>
                <a:gridCol w="1656184"/>
              </a:tblGrid>
              <a:tr h="370840">
                <a:tc>
                  <a:txBody>
                    <a:bodyPr/>
                    <a:lstStyle/>
                    <a:p>
                      <a:endParaRPr lang="en-US" sz="1200" dirty="0"/>
                    </a:p>
                  </a:txBody>
                  <a:tcPr anchor="ctr"/>
                </a:tc>
                <a:tc>
                  <a:txBody>
                    <a:bodyPr/>
                    <a:lstStyle/>
                    <a:p>
                      <a:pPr algn="ctr"/>
                      <a:r>
                        <a:rPr lang="en-US" sz="1200" b="1" dirty="0" smtClean="0"/>
                        <a:t>Novice</a:t>
                      </a:r>
                    </a:p>
                    <a:p>
                      <a:pPr algn="ctr"/>
                      <a:r>
                        <a:rPr lang="en-US" sz="1200" b="1" dirty="0" smtClean="0"/>
                        <a:t>Without</a:t>
                      </a:r>
                      <a:r>
                        <a:rPr lang="en-US" sz="1200" dirty="0" smtClean="0"/>
                        <a:t> </a:t>
                      </a:r>
                      <a:r>
                        <a:rPr lang="en-US" sz="1200" b="0" dirty="0" smtClean="0"/>
                        <a:t>iPad or app</a:t>
                      </a:r>
                      <a:endParaRPr lang="en-US" sz="1200" b="0" dirty="0"/>
                    </a:p>
                  </a:txBody>
                  <a:tcPr anchor="ctr"/>
                </a:tc>
                <a:tc>
                  <a:txBody>
                    <a:bodyPr/>
                    <a:lstStyle/>
                    <a:p>
                      <a:pPr algn="ctr"/>
                      <a:r>
                        <a:rPr lang="en-US" sz="1200" dirty="0" smtClean="0"/>
                        <a:t>Novice</a:t>
                      </a:r>
                    </a:p>
                    <a:p>
                      <a:pPr algn="ctr"/>
                      <a:r>
                        <a:rPr lang="en-US" sz="1200" dirty="0" smtClean="0"/>
                        <a:t>Using </a:t>
                      </a:r>
                      <a:r>
                        <a:rPr lang="en-US" sz="1200" b="0" dirty="0" smtClean="0"/>
                        <a:t>iPad and app</a:t>
                      </a:r>
                      <a:endParaRPr lang="en-US" sz="1200" b="0" dirty="0"/>
                    </a:p>
                  </a:txBody>
                  <a:tcPr anchor="ctr"/>
                </a:tc>
              </a:tr>
              <a:tr h="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200" dirty="0" smtClean="0">
                          <a:solidFill>
                            <a:schemeClr val="accent3"/>
                          </a:solidFill>
                        </a:rPr>
                        <a:t>Scenario 1 Task 1: find control cabinet</a:t>
                      </a:r>
                    </a:p>
                  </a:txBody>
                  <a:tcPr marT="54864" marB="54864" anchor="ctr">
                    <a:solidFill>
                      <a:schemeClr val="accent5"/>
                    </a:solidFill>
                  </a:tcPr>
                </a:tc>
                <a:tc>
                  <a:txBody>
                    <a:bodyPr/>
                    <a:lstStyle/>
                    <a:p>
                      <a:pPr lvl="0" algn="ctr" rtl="0">
                        <a:lnSpc>
                          <a:spcPct val="150000"/>
                        </a:lnSpc>
                        <a:spcBef>
                          <a:spcPts val="0"/>
                        </a:spcBef>
                        <a:buNone/>
                      </a:pPr>
                      <a:r>
                        <a:rPr lang="en-GB" sz="1200" b="1" dirty="0">
                          <a:solidFill>
                            <a:schemeClr val="accent3"/>
                          </a:solidFill>
                        </a:rPr>
                        <a:t>+125%</a:t>
                      </a:r>
                    </a:p>
                  </a:txBody>
                  <a:tcPr marT="54864" marB="54864" anchor="ctr">
                    <a:solidFill>
                      <a:schemeClr val="accent5"/>
                    </a:solidFill>
                  </a:tcPr>
                </a:tc>
                <a:tc>
                  <a:txBody>
                    <a:bodyPr/>
                    <a:lstStyle/>
                    <a:p>
                      <a:pPr lvl="0" algn="ctr" rtl="0">
                        <a:lnSpc>
                          <a:spcPct val="150000"/>
                        </a:lnSpc>
                        <a:spcBef>
                          <a:spcPts val="0"/>
                        </a:spcBef>
                        <a:buNone/>
                      </a:pPr>
                      <a:r>
                        <a:rPr lang="en-GB" sz="1200" b="1" dirty="0">
                          <a:solidFill>
                            <a:schemeClr val="accent3"/>
                          </a:solidFill>
                        </a:rPr>
                        <a:t>+65%</a:t>
                      </a:r>
                    </a:p>
                  </a:txBody>
                  <a:tcPr marT="54864" marB="54864" anchor="ctr">
                    <a:solidFill>
                      <a:schemeClr val="accent5"/>
                    </a:solidFill>
                  </a:tcPr>
                </a:tc>
              </a:tr>
              <a:tr h="194573">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200" dirty="0" smtClean="0">
                          <a:solidFill>
                            <a:schemeClr val="accent3"/>
                          </a:solidFill>
                        </a:rPr>
                        <a:t>Scenario 1 Task 2: find point of connection</a:t>
                      </a:r>
                    </a:p>
                  </a:txBody>
                  <a:tcPr marT="54864" marB="54864" anchor="ctr">
                    <a:solidFill>
                      <a:schemeClr val="accent5"/>
                    </a:solidFill>
                  </a:tcPr>
                </a:tc>
                <a:tc>
                  <a:txBody>
                    <a:bodyPr/>
                    <a:lstStyle/>
                    <a:p>
                      <a:pPr lvl="0" algn="ctr" rtl="0">
                        <a:lnSpc>
                          <a:spcPct val="150000"/>
                        </a:lnSpc>
                        <a:spcBef>
                          <a:spcPts val="0"/>
                        </a:spcBef>
                        <a:buNone/>
                      </a:pPr>
                      <a:r>
                        <a:rPr lang="en-GB" sz="1200" b="1" dirty="0">
                          <a:solidFill>
                            <a:schemeClr val="accent3"/>
                          </a:solidFill>
                        </a:rPr>
                        <a:t>+15%</a:t>
                      </a:r>
                    </a:p>
                  </a:txBody>
                  <a:tcPr marT="54864" marB="54864" anchor="ctr">
                    <a:solidFill>
                      <a:schemeClr val="accent5"/>
                    </a:solidFill>
                  </a:tcPr>
                </a:tc>
                <a:tc>
                  <a:txBody>
                    <a:bodyPr/>
                    <a:lstStyle/>
                    <a:p>
                      <a:pPr lvl="0" algn="ctr" rtl="0">
                        <a:lnSpc>
                          <a:spcPct val="150000"/>
                        </a:lnSpc>
                        <a:spcBef>
                          <a:spcPts val="0"/>
                        </a:spcBef>
                        <a:buNone/>
                      </a:pPr>
                      <a:r>
                        <a:rPr lang="en-GB" sz="1200" b="1" dirty="0">
                          <a:solidFill>
                            <a:schemeClr val="accent3"/>
                          </a:solidFill>
                        </a:rPr>
                        <a:t>+66%</a:t>
                      </a:r>
                    </a:p>
                  </a:txBody>
                  <a:tcPr marT="54864" marB="54864" anchor="ctr">
                    <a:solidFill>
                      <a:schemeClr val="accent5"/>
                    </a:solidFill>
                  </a:tcPr>
                </a:tc>
              </a:tr>
              <a:tr h="183773">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200" dirty="0" smtClean="0">
                          <a:solidFill>
                            <a:schemeClr val="accent3"/>
                          </a:solidFill>
                        </a:rPr>
                        <a:t>Scenario 1 Task 3: find curb stopper</a:t>
                      </a:r>
                    </a:p>
                  </a:txBody>
                  <a:tcPr marT="54864" marB="54864" anchor="ctr">
                    <a:solidFill>
                      <a:schemeClr val="accent5"/>
                    </a:solidFill>
                  </a:tcPr>
                </a:tc>
                <a:tc>
                  <a:txBody>
                    <a:bodyPr/>
                    <a:lstStyle/>
                    <a:p>
                      <a:pPr lvl="0" algn="ctr" rtl="0">
                        <a:lnSpc>
                          <a:spcPct val="150000"/>
                        </a:lnSpc>
                        <a:spcBef>
                          <a:spcPts val="0"/>
                        </a:spcBef>
                        <a:buNone/>
                      </a:pPr>
                      <a:r>
                        <a:rPr lang="en-GB" sz="1200" b="1" dirty="0">
                          <a:solidFill>
                            <a:schemeClr val="accent3"/>
                          </a:solidFill>
                        </a:rPr>
                        <a:t>+42%</a:t>
                      </a:r>
                    </a:p>
                  </a:txBody>
                  <a:tcPr marT="54864" marB="54864" anchor="ctr">
                    <a:solidFill>
                      <a:schemeClr val="accent5"/>
                    </a:solidFill>
                  </a:tcPr>
                </a:tc>
                <a:tc>
                  <a:txBody>
                    <a:bodyPr/>
                    <a:lstStyle/>
                    <a:p>
                      <a:pPr lvl="0" algn="ctr" rtl="0">
                        <a:lnSpc>
                          <a:spcPct val="150000"/>
                        </a:lnSpc>
                        <a:spcBef>
                          <a:spcPts val="0"/>
                        </a:spcBef>
                        <a:buNone/>
                      </a:pPr>
                      <a:r>
                        <a:rPr lang="en-GB" sz="1200" b="1" dirty="0">
                          <a:solidFill>
                            <a:schemeClr val="accent3"/>
                          </a:solidFill>
                        </a:rPr>
                        <a:t>+51%</a:t>
                      </a:r>
                    </a:p>
                  </a:txBody>
                  <a:tcPr marT="54864" marB="54864" anchor="ctr">
                    <a:solidFill>
                      <a:schemeClr val="accent5"/>
                    </a:solidFill>
                  </a:tcPr>
                </a:tc>
              </a:tr>
              <a:tr h="179197">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200" dirty="0" smtClean="0">
                          <a:solidFill>
                            <a:schemeClr val="accent3"/>
                          </a:solidFill>
                        </a:rPr>
                        <a:t>Scenario 1 Task 4: find valve boxes</a:t>
                      </a:r>
                    </a:p>
                  </a:txBody>
                  <a:tcPr marT="54864" marB="54864" anchor="ctr">
                    <a:solidFill>
                      <a:schemeClr val="accent5"/>
                    </a:solidFill>
                  </a:tcPr>
                </a:tc>
                <a:tc>
                  <a:txBody>
                    <a:bodyPr/>
                    <a:lstStyle/>
                    <a:p>
                      <a:pPr lvl="0" algn="ctr" rtl="0">
                        <a:lnSpc>
                          <a:spcPct val="150000"/>
                        </a:lnSpc>
                        <a:spcBef>
                          <a:spcPts val="0"/>
                        </a:spcBef>
                        <a:buNone/>
                      </a:pPr>
                      <a:r>
                        <a:rPr lang="en-GB" sz="1200" b="1" dirty="0">
                          <a:solidFill>
                            <a:schemeClr val="accent3"/>
                          </a:solidFill>
                        </a:rPr>
                        <a:t>+26%</a:t>
                      </a:r>
                    </a:p>
                  </a:txBody>
                  <a:tcPr marT="54864" marB="54864" anchor="ctr">
                    <a:solidFill>
                      <a:schemeClr val="accent5"/>
                    </a:solidFill>
                  </a:tcPr>
                </a:tc>
                <a:tc>
                  <a:txBody>
                    <a:bodyPr/>
                    <a:lstStyle/>
                    <a:p>
                      <a:pPr lvl="0" algn="ctr" rtl="0">
                        <a:lnSpc>
                          <a:spcPct val="150000"/>
                        </a:lnSpc>
                        <a:spcBef>
                          <a:spcPts val="0"/>
                        </a:spcBef>
                        <a:buNone/>
                      </a:pPr>
                      <a:r>
                        <a:rPr lang="en-GB" sz="1200" b="1" dirty="0">
                          <a:solidFill>
                            <a:schemeClr val="accent3"/>
                          </a:solidFill>
                        </a:rPr>
                        <a:t>-60%</a:t>
                      </a:r>
                    </a:p>
                  </a:txBody>
                  <a:tcPr marT="54864" marB="54864" anchor="ctr">
                    <a:solidFill>
                      <a:schemeClr val="accent5"/>
                    </a:solidFill>
                  </a:tcPr>
                </a:tc>
              </a:tr>
              <a:tr h="174621">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200" dirty="0" smtClean="0"/>
                        <a:t>Scenario 2 Task 1: identify irrigation zone with dry patch</a:t>
                      </a:r>
                    </a:p>
                  </a:txBody>
                  <a:tcPr marT="54864" marB="54864" anchor="ctr">
                    <a:solidFill>
                      <a:srgbClr val="CBCCCE">
                        <a:alpha val="50196"/>
                      </a:srgbClr>
                    </a:solidFill>
                  </a:tcPr>
                </a:tc>
                <a:tc>
                  <a:txBody>
                    <a:bodyPr/>
                    <a:lstStyle/>
                    <a:p>
                      <a:pPr lvl="0" algn="ctr" rtl="0">
                        <a:lnSpc>
                          <a:spcPct val="150000"/>
                        </a:lnSpc>
                        <a:spcBef>
                          <a:spcPts val="0"/>
                        </a:spcBef>
                        <a:buNone/>
                      </a:pPr>
                      <a:r>
                        <a:rPr lang="en-GB" sz="1200" b="1" dirty="0"/>
                        <a:t>+195%</a:t>
                      </a:r>
                    </a:p>
                  </a:txBody>
                  <a:tcPr marT="54864" marB="54864" anchor="ctr">
                    <a:solidFill>
                      <a:srgbClr val="FF5050">
                        <a:alpha val="74902"/>
                      </a:srgbClr>
                    </a:solidFill>
                  </a:tcPr>
                </a:tc>
                <a:tc>
                  <a:txBody>
                    <a:bodyPr/>
                    <a:lstStyle/>
                    <a:p>
                      <a:pPr lvl="0" algn="ctr" rtl="0">
                        <a:lnSpc>
                          <a:spcPct val="150000"/>
                        </a:lnSpc>
                        <a:spcBef>
                          <a:spcPts val="0"/>
                        </a:spcBef>
                        <a:buNone/>
                      </a:pPr>
                      <a:r>
                        <a:rPr lang="en-GB" sz="1200" b="1" dirty="0"/>
                        <a:t>-22%</a:t>
                      </a:r>
                    </a:p>
                  </a:txBody>
                  <a:tcPr marT="54864" marB="54864" anchor="ctr">
                    <a:solidFill>
                      <a:srgbClr val="92D050">
                        <a:alpha val="74902"/>
                      </a:srgbClr>
                    </a:solidFill>
                  </a:tcPr>
                </a:tc>
              </a:tr>
              <a:tr h="170045">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200" dirty="0" smtClean="0">
                          <a:solidFill>
                            <a:schemeClr val="accent3"/>
                          </a:solidFill>
                        </a:rPr>
                        <a:t>Scenario 2 Task 2: report watering time changes</a:t>
                      </a:r>
                    </a:p>
                  </a:txBody>
                  <a:tcPr marT="54864" marB="54864" anchor="ctr">
                    <a:solidFill>
                      <a:schemeClr val="accent5"/>
                    </a:solidFill>
                  </a:tcPr>
                </a:tc>
                <a:tc>
                  <a:txBody>
                    <a:bodyPr/>
                    <a:lstStyle/>
                    <a:p>
                      <a:pPr lvl="0" algn="ctr" rtl="0">
                        <a:lnSpc>
                          <a:spcPct val="150000"/>
                        </a:lnSpc>
                        <a:spcBef>
                          <a:spcPts val="0"/>
                        </a:spcBef>
                        <a:buNone/>
                      </a:pPr>
                      <a:r>
                        <a:rPr lang="en-GB" sz="1200" b="0" dirty="0">
                          <a:solidFill>
                            <a:schemeClr val="accent3"/>
                          </a:solidFill>
                        </a:rPr>
                        <a:t>N/A</a:t>
                      </a:r>
                    </a:p>
                  </a:txBody>
                  <a:tcPr marT="54864" marB="54864" anchor="ctr">
                    <a:solidFill>
                      <a:schemeClr val="accent5"/>
                    </a:solidFill>
                  </a:tcPr>
                </a:tc>
                <a:tc>
                  <a:txBody>
                    <a:bodyPr/>
                    <a:lstStyle/>
                    <a:p>
                      <a:pPr lvl="0" algn="ctr" rtl="0">
                        <a:lnSpc>
                          <a:spcPct val="150000"/>
                        </a:lnSpc>
                        <a:spcBef>
                          <a:spcPts val="0"/>
                        </a:spcBef>
                        <a:buNone/>
                      </a:pPr>
                      <a:r>
                        <a:rPr lang="en-GB" sz="1200" b="0" dirty="0">
                          <a:solidFill>
                            <a:schemeClr val="accent3"/>
                          </a:solidFill>
                        </a:rPr>
                        <a:t>N/A</a:t>
                      </a:r>
                    </a:p>
                  </a:txBody>
                  <a:tcPr marT="54864" marB="54864" anchor="ctr">
                    <a:solidFill>
                      <a:schemeClr val="accent5"/>
                    </a:solidFill>
                  </a:tcPr>
                </a:tc>
              </a:tr>
              <a:tr h="165469">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200" dirty="0" smtClean="0"/>
                        <a:t>Scenario 3 Task 1: identify irrigation zones to plant trees</a:t>
                      </a:r>
                    </a:p>
                  </a:txBody>
                  <a:tcPr marT="54864" marB="54864" anchor="ctr">
                    <a:solidFill>
                      <a:srgbClr val="CBCCCE">
                        <a:alpha val="50196"/>
                      </a:srgbClr>
                    </a:solidFill>
                  </a:tcPr>
                </a:tc>
                <a:tc>
                  <a:txBody>
                    <a:bodyPr/>
                    <a:lstStyle/>
                    <a:p>
                      <a:pPr lvl="0" algn="ctr" rtl="0">
                        <a:lnSpc>
                          <a:spcPct val="150000"/>
                        </a:lnSpc>
                        <a:spcBef>
                          <a:spcPts val="0"/>
                        </a:spcBef>
                        <a:buNone/>
                      </a:pPr>
                      <a:r>
                        <a:rPr lang="en-GB" sz="1200" b="1" dirty="0"/>
                        <a:t>+532%</a:t>
                      </a:r>
                    </a:p>
                  </a:txBody>
                  <a:tcPr marT="54864" marB="54864" anchor="ctr">
                    <a:solidFill>
                      <a:srgbClr val="FF5050">
                        <a:alpha val="74902"/>
                      </a:srgbClr>
                    </a:solidFill>
                  </a:tcPr>
                </a:tc>
                <a:tc>
                  <a:txBody>
                    <a:bodyPr/>
                    <a:lstStyle/>
                    <a:p>
                      <a:pPr lvl="0" algn="ctr" rtl="0">
                        <a:lnSpc>
                          <a:spcPct val="150000"/>
                        </a:lnSpc>
                        <a:spcBef>
                          <a:spcPts val="0"/>
                        </a:spcBef>
                        <a:buNone/>
                      </a:pPr>
                      <a:r>
                        <a:rPr lang="en-GB" sz="1200" b="1" dirty="0"/>
                        <a:t>-28%</a:t>
                      </a:r>
                    </a:p>
                  </a:txBody>
                  <a:tcPr marT="54864" marB="54864" anchor="ctr">
                    <a:solidFill>
                      <a:srgbClr val="92D050">
                        <a:alpha val="74902"/>
                      </a:srgbClr>
                    </a:solidFill>
                  </a:tcPr>
                </a:tc>
              </a:tr>
              <a:tr h="160893">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200" dirty="0" smtClean="0">
                          <a:solidFill>
                            <a:schemeClr val="accent3"/>
                          </a:solidFill>
                        </a:rPr>
                        <a:t>Scenario 3 Task 2: determine if safe to plant tree</a:t>
                      </a:r>
                    </a:p>
                  </a:txBody>
                  <a:tcPr marT="54864" marB="54864" anchor="ctr">
                    <a:solidFill>
                      <a:schemeClr val="accent5"/>
                    </a:solidFill>
                  </a:tcPr>
                </a:tc>
                <a:tc>
                  <a:txBody>
                    <a:bodyPr/>
                    <a:lstStyle/>
                    <a:p>
                      <a:pPr lvl="0" algn="ctr" rtl="0">
                        <a:lnSpc>
                          <a:spcPct val="150000"/>
                        </a:lnSpc>
                        <a:spcBef>
                          <a:spcPts val="0"/>
                        </a:spcBef>
                        <a:buNone/>
                      </a:pPr>
                      <a:r>
                        <a:rPr lang="en-GB" sz="1200" b="1" dirty="0">
                          <a:solidFill>
                            <a:schemeClr val="accent3"/>
                          </a:solidFill>
                        </a:rPr>
                        <a:t>+120%</a:t>
                      </a:r>
                    </a:p>
                  </a:txBody>
                  <a:tcPr marT="54864" marB="54864" anchor="ctr">
                    <a:solidFill>
                      <a:schemeClr val="accent5"/>
                    </a:solidFill>
                  </a:tcPr>
                </a:tc>
                <a:tc>
                  <a:txBody>
                    <a:bodyPr/>
                    <a:lstStyle/>
                    <a:p>
                      <a:pPr lvl="0" algn="ctr" rtl="0">
                        <a:lnSpc>
                          <a:spcPct val="150000"/>
                        </a:lnSpc>
                        <a:spcBef>
                          <a:spcPts val="0"/>
                        </a:spcBef>
                        <a:buNone/>
                      </a:pPr>
                      <a:r>
                        <a:rPr lang="en-GB" sz="1200" b="1" dirty="0">
                          <a:solidFill>
                            <a:schemeClr val="accent3"/>
                          </a:solidFill>
                        </a:rPr>
                        <a:t>+11%</a:t>
                      </a:r>
                    </a:p>
                  </a:txBody>
                  <a:tcPr marT="54864" marB="54864" anchor="ctr">
                    <a:solidFill>
                      <a:schemeClr val="accent5"/>
                    </a:solidFill>
                  </a:tcPr>
                </a:tc>
              </a:tr>
              <a:tr h="156317">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200" dirty="0" smtClean="0"/>
                        <a:t>Scenario 4 Task 1: identify zone with damaged sprinkler</a:t>
                      </a:r>
                    </a:p>
                  </a:txBody>
                  <a:tcPr marT="54864" marB="54864" anchor="ctr">
                    <a:solidFill>
                      <a:srgbClr val="CBCCCE">
                        <a:alpha val="50196"/>
                      </a:srgbClr>
                    </a:solidFill>
                  </a:tcPr>
                </a:tc>
                <a:tc>
                  <a:txBody>
                    <a:bodyPr/>
                    <a:lstStyle/>
                    <a:p>
                      <a:pPr lvl="0" algn="ctr" rtl="0">
                        <a:lnSpc>
                          <a:spcPct val="150000"/>
                        </a:lnSpc>
                        <a:spcBef>
                          <a:spcPts val="0"/>
                        </a:spcBef>
                        <a:buNone/>
                      </a:pPr>
                      <a:r>
                        <a:rPr lang="en-GB" sz="1200" b="1" dirty="0"/>
                        <a:t>+668%</a:t>
                      </a:r>
                    </a:p>
                  </a:txBody>
                  <a:tcPr marT="54864" marB="54864" anchor="ctr">
                    <a:solidFill>
                      <a:srgbClr val="FF5050">
                        <a:alpha val="74902"/>
                      </a:srgbClr>
                    </a:solidFill>
                  </a:tcPr>
                </a:tc>
                <a:tc>
                  <a:txBody>
                    <a:bodyPr/>
                    <a:lstStyle/>
                    <a:p>
                      <a:pPr lvl="0" algn="ctr" rtl="0">
                        <a:lnSpc>
                          <a:spcPct val="150000"/>
                        </a:lnSpc>
                        <a:spcBef>
                          <a:spcPts val="0"/>
                        </a:spcBef>
                        <a:buNone/>
                      </a:pPr>
                      <a:r>
                        <a:rPr lang="en-GB" sz="1200" b="1" dirty="0"/>
                        <a:t>-24%</a:t>
                      </a:r>
                    </a:p>
                  </a:txBody>
                  <a:tcPr marT="54864" marB="54864" anchor="ctr">
                    <a:solidFill>
                      <a:srgbClr val="92D050">
                        <a:alpha val="74902"/>
                      </a:srgbClr>
                    </a:solidFill>
                  </a:tcPr>
                </a:tc>
              </a:tr>
              <a:tr h="151741">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200" dirty="0" smtClean="0">
                          <a:solidFill>
                            <a:schemeClr val="accent3"/>
                          </a:solidFill>
                        </a:rPr>
                        <a:t>Scenario 4 Task 2: determine replacement parts</a:t>
                      </a:r>
                    </a:p>
                  </a:txBody>
                  <a:tcPr marT="54864" marB="54864" anchor="ctr">
                    <a:solidFill>
                      <a:schemeClr val="accent5"/>
                    </a:solidFill>
                  </a:tcPr>
                </a:tc>
                <a:tc>
                  <a:txBody>
                    <a:bodyPr/>
                    <a:lstStyle/>
                    <a:p>
                      <a:pPr lvl="0" algn="ctr" rtl="0">
                        <a:lnSpc>
                          <a:spcPct val="150000"/>
                        </a:lnSpc>
                        <a:spcBef>
                          <a:spcPts val="0"/>
                        </a:spcBef>
                        <a:buNone/>
                      </a:pPr>
                      <a:r>
                        <a:rPr lang="en-GB" sz="1200" b="1" dirty="0">
                          <a:solidFill>
                            <a:schemeClr val="accent3"/>
                          </a:solidFill>
                        </a:rPr>
                        <a:t>+138%</a:t>
                      </a:r>
                    </a:p>
                  </a:txBody>
                  <a:tcPr marT="54864" marB="54864" anchor="ctr">
                    <a:solidFill>
                      <a:schemeClr val="accent5"/>
                    </a:solidFill>
                  </a:tcPr>
                </a:tc>
                <a:tc>
                  <a:txBody>
                    <a:bodyPr/>
                    <a:lstStyle/>
                    <a:p>
                      <a:pPr lvl="0" algn="ctr" rtl="0">
                        <a:lnSpc>
                          <a:spcPct val="150000"/>
                        </a:lnSpc>
                        <a:spcBef>
                          <a:spcPts val="0"/>
                        </a:spcBef>
                        <a:buNone/>
                      </a:pPr>
                      <a:r>
                        <a:rPr lang="en-GB" sz="1200" b="1" dirty="0">
                          <a:solidFill>
                            <a:schemeClr val="accent3"/>
                          </a:solidFill>
                        </a:rPr>
                        <a:t>-18%</a:t>
                      </a:r>
                    </a:p>
                  </a:txBody>
                  <a:tcPr marT="54864" marB="54864" anchor="ctr">
                    <a:solidFill>
                      <a:schemeClr val="accent5"/>
                    </a:solidFill>
                  </a:tcPr>
                </a:tc>
              </a:tr>
              <a:tr h="14540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200" dirty="0" smtClean="0">
                          <a:solidFill>
                            <a:schemeClr val="accent3"/>
                          </a:solidFill>
                        </a:rPr>
                        <a:t>Scenario 4 Task 3: report on repairs made</a:t>
                      </a:r>
                    </a:p>
                  </a:txBody>
                  <a:tcPr marT="54864" marB="54864" anchor="ctr">
                    <a:solidFill>
                      <a:schemeClr val="accent5"/>
                    </a:solidFill>
                  </a:tcPr>
                </a:tc>
                <a:tc>
                  <a:txBody>
                    <a:bodyPr/>
                    <a:lstStyle/>
                    <a:p>
                      <a:pPr lvl="0" algn="ctr" rtl="0">
                        <a:lnSpc>
                          <a:spcPct val="150000"/>
                        </a:lnSpc>
                        <a:spcBef>
                          <a:spcPts val="0"/>
                        </a:spcBef>
                        <a:buNone/>
                      </a:pPr>
                      <a:r>
                        <a:rPr lang="en-GB" sz="1200" dirty="0">
                          <a:solidFill>
                            <a:schemeClr val="accent3"/>
                          </a:solidFill>
                        </a:rPr>
                        <a:t>N/A</a:t>
                      </a:r>
                    </a:p>
                  </a:txBody>
                  <a:tcPr marT="54864" marB="54864" anchor="ctr">
                    <a:solidFill>
                      <a:schemeClr val="accent5"/>
                    </a:solidFill>
                  </a:tcPr>
                </a:tc>
                <a:tc>
                  <a:txBody>
                    <a:bodyPr/>
                    <a:lstStyle/>
                    <a:p>
                      <a:pPr lvl="0" algn="ctr" rtl="0">
                        <a:lnSpc>
                          <a:spcPct val="150000"/>
                        </a:lnSpc>
                        <a:spcBef>
                          <a:spcPts val="0"/>
                        </a:spcBef>
                        <a:buNone/>
                      </a:pPr>
                      <a:r>
                        <a:rPr lang="en-GB" sz="1200" dirty="0">
                          <a:solidFill>
                            <a:schemeClr val="accent3"/>
                          </a:solidFill>
                        </a:rPr>
                        <a:t>N/A</a:t>
                      </a:r>
                    </a:p>
                  </a:txBody>
                  <a:tcPr marT="54864" marB="54864" anchor="ctr">
                    <a:solidFill>
                      <a:schemeClr val="accent5"/>
                    </a:solidFill>
                  </a:tcPr>
                </a:tc>
              </a:tr>
            </a:tbl>
          </a:graphicData>
        </a:graphic>
      </p:graphicFrame>
    </p:spTree>
    <p:extLst>
      <p:ext uri="{BB962C8B-B14F-4D97-AF65-F5344CB8AC3E}">
        <p14:creationId xmlns:p14="http://schemas.microsoft.com/office/powerpoint/2010/main" val="27868639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smtClean="0"/>
              <a:t>Summary of Performance</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117126125"/>
              </p:ext>
            </p:extLst>
          </p:nvPr>
        </p:nvGraphicFramePr>
        <p:xfrm>
          <a:off x="889373" y="1772816"/>
          <a:ext cx="7344816" cy="4681728"/>
        </p:xfrm>
        <a:graphic>
          <a:graphicData uri="http://schemas.openxmlformats.org/drawingml/2006/table">
            <a:tbl>
              <a:tblPr firstRow="1" bandRow="1">
                <a:tableStyleId>{5C22544A-7EE6-4342-B048-85BDC9FD1C3A}</a:tableStyleId>
              </a:tblPr>
              <a:tblGrid>
                <a:gridCol w="4032448"/>
                <a:gridCol w="1656184"/>
                <a:gridCol w="1656184"/>
              </a:tblGrid>
              <a:tr h="370840">
                <a:tc>
                  <a:txBody>
                    <a:bodyPr/>
                    <a:lstStyle/>
                    <a:p>
                      <a:endParaRPr lang="en-US" sz="1200" dirty="0"/>
                    </a:p>
                  </a:txBody>
                  <a:tcPr anchor="ctr"/>
                </a:tc>
                <a:tc>
                  <a:txBody>
                    <a:bodyPr/>
                    <a:lstStyle/>
                    <a:p>
                      <a:pPr algn="ctr"/>
                      <a:r>
                        <a:rPr lang="en-US" sz="1200" b="1" dirty="0" smtClean="0"/>
                        <a:t>Novice</a:t>
                      </a:r>
                    </a:p>
                    <a:p>
                      <a:pPr algn="ctr"/>
                      <a:r>
                        <a:rPr lang="en-US" sz="1200" b="1" dirty="0" smtClean="0"/>
                        <a:t>Without</a:t>
                      </a:r>
                      <a:r>
                        <a:rPr lang="en-US" sz="1200" dirty="0" smtClean="0"/>
                        <a:t> </a:t>
                      </a:r>
                      <a:r>
                        <a:rPr lang="en-US" sz="1200" b="0" dirty="0" smtClean="0"/>
                        <a:t>iPad or app</a:t>
                      </a:r>
                      <a:endParaRPr lang="en-US" sz="1200" b="0" dirty="0"/>
                    </a:p>
                  </a:txBody>
                  <a:tcPr anchor="ctr"/>
                </a:tc>
                <a:tc>
                  <a:txBody>
                    <a:bodyPr/>
                    <a:lstStyle/>
                    <a:p>
                      <a:pPr algn="ctr"/>
                      <a:r>
                        <a:rPr lang="en-US" sz="1200" dirty="0" smtClean="0"/>
                        <a:t>Novice</a:t>
                      </a:r>
                    </a:p>
                    <a:p>
                      <a:pPr algn="ctr"/>
                      <a:r>
                        <a:rPr lang="en-US" sz="1200" dirty="0" smtClean="0"/>
                        <a:t>Using </a:t>
                      </a:r>
                      <a:r>
                        <a:rPr lang="en-US" sz="1200" b="0" dirty="0" smtClean="0"/>
                        <a:t>iPad and app</a:t>
                      </a:r>
                      <a:endParaRPr lang="en-US" sz="1200" b="0" dirty="0"/>
                    </a:p>
                  </a:txBody>
                  <a:tcPr anchor="ctr"/>
                </a:tc>
              </a:tr>
              <a:tr h="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200" dirty="0" smtClean="0">
                          <a:solidFill>
                            <a:schemeClr val="accent3"/>
                          </a:solidFill>
                        </a:rPr>
                        <a:t>Scenario 1 Task 1: find control cabinet</a:t>
                      </a:r>
                    </a:p>
                  </a:txBody>
                  <a:tcPr marT="54864" marB="54864" anchor="ctr">
                    <a:solidFill>
                      <a:schemeClr val="accent5"/>
                    </a:solidFill>
                  </a:tcPr>
                </a:tc>
                <a:tc>
                  <a:txBody>
                    <a:bodyPr/>
                    <a:lstStyle/>
                    <a:p>
                      <a:pPr lvl="0" algn="ctr" rtl="0">
                        <a:lnSpc>
                          <a:spcPct val="150000"/>
                        </a:lnSpc>
                        <a:spcBef>
                          <a:spcPts val="0"/>
                        </a:spcBef>
                        <a:buNone/>
                      </a:pPr>
                      <a:r>
                        <a:rPr lang="en-GB" sz="1200" b="1" dirty="0">
                          <a:solidFill>
                            <a:schemeClr val="accent3"/>
                          </a:solidFill>
                        </a:rPr>
                        <a:t>+125%</a:t>
                      </a:r>
                    </a:p>
                  </a:txBody>
                  <a:tcPr marT="54864" marB="54864" anchor="ctr">
                    <a:solidFill>
                      <a:schemeClr val="accent5"/>
                    </a:solidFill>
                  </a:tcPr>
                </a:tc>
                <a:tc>
                  <a:txBody>
                    <a:bodyPr/>
                    <a:lstStyle/>
                    <a:p>
                      <a:pPr lvl="0" algn="ctr" rtl="0">
                        <a:lnSpc>
                          <a:spcPct val="150000"/>
                        </a:lnSpc>
                        <a:spcBef>
                          <a:spcPts val="0"/>
                        </a:spcBef>
                        <a:buNone/>
                      </a:pPr>
                      <a:r>
                        <a:rPr lang="en-GB" sz="1200" b="1" dirty="0">
                          <a:solidFill>
                            <a:schemeClr val="accent3"/>
                          </a:solidFill>
                        </a:rPr>
                        <a:t>+65%</a:t>
                      </a:r>
                    </a:p>
                  </a:txBody>
                  <a:tcPr marT="54864" marB="54864" anchor="ctr">
                    <a:solidFill>
                      <a:schemeClr val="accent5"/>
                    </a:solidFill>
                  </a:tcPr>
                </a:tc>
              </a:tr>
              <a:tr h="194573">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200" dirty="0" smtClean="0">
                          <a:solidFill>
                            <a:schemeClr val="accent3"/>
                          </a:solidFill>
                        </a:rPr>
                        <a:t>Scenario 1 Task 2: find point of connection</a:t>
                      </a:r>
                    </a:p>
                  </a:txBody>
                  <a:tcPr marT="54864" marB="54864" anchor="ctr">
                    <a:solidFill>
                      <a:schemeClr val="accent5"/>
                    </a:solidFill>
                  </a:tcPr>
                </a:tc>
                <a:tc>
                  <a:txBody>
                    <a:bodyPr/>
                    <a:lstStyle/>
                    <a:p>
                      <a:pPr lvl="0" algn="ctr" rtl="0">
                        <a:lnSpc>
                          <a:spcPct val="150000"/>
                        </a:lnSpc>
                        <a:spcBef>
                          <a:spcPts val="0"/>
                        </a:spcBef>
                        <a:buNone/>
                      </a:pPr>
                      <a:r>
                        <a:rPr lang="en-GB" sz="1200" b="1" dirty="0">
                          <a:solidFill>
                            <a:schemeClr val="accent3"/>
                          </a:solidFill>
                        </a:rPr>
                        <a:t>+15%</a:t>
                      </a:r>
                    </a:p>
                  </a:txBody>
                  <a:tcPr marT="54864" marB="54864" anchor="ctr">
                    <a:solidFill>
                      <a:schemeClr val="accent5"/>
                    </a:solidFill>
                  </a:tcPr>
                </a:tc>
                <a:tc>
                  <a:txBody>
                    <a:bodyPr/>
                    <a:lstStyle/>
                    <a:p>
                      <a:pPr lvl="0" algn="ctr" rtl="0">
                        <a:lnSpc>
                          <a:spcPct val="150000"/>
                        </a:lnSpc>
                        <a:spcBef>
                          <a:spcPts val="0"/>
                        </a:spcBef>
                        <a:buNone/>
                      </a:pPr>
                      <a:r>
                        <a:rPr lang="en-GB" sz="1200" b="1" dirty="0">
                          <a:solidFill>
                            <a:schemeClr val="accent3"/>
                          </a:solidFill>
                        </a:rPr>
                        <a:t>+66%</a:t>
                      </a:r>
                    </a:p>
                  </a:txBody>
                  <a:tcPr marT="54864" marB="54864" anchor="ctr">
                    <a:solidFill>
                      <a:schemeClr val="accent5"/>
                    </a:solidFill>
                  </a:tcPr>
                </a:tc>
              </a:tr>
              <a:tr h="183773">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200" dirty="0" smtClean="0">
                          <a:solidFill>
                            <a:schemeClr val="accent3"/>
                          </a:solidFill>
                        </a:rPr>
                        <a:t>Scenario 1 Task 3: find curb stopper</a:t>
                      </a:r>
                    </a:p>
                  </a:txBody>
                  <a:tcPr marT="54864" marB="54864" anchor="ctr">
                    <a:solidFill>
                      <a:schemeClr val="accent5"/>
                    </a:solidFill>
                  </a:tcPr>
                </a:tc>
                <a:tc>
                  <a:txBody>
                    <a:bodyPr/>
                    <a:lstStyle/>
                    <a:p>
                      <a:pPr lvl="0" algn="ctr" rtl="0">
                        <a:lnSpc>
                          <a:spcPct val="150000"/>
                        </a:lnSpc>
                        <a:spcBef>
                          <a:spcPts val="0"/>
                        </a:spcBef>
                        <a:buNone/>
                      </a:pPr>
                      <a:r>
                        <a:rPr lang="en-GB" sz="1200" b="1" dirty="0">
                          <a:solidFill>
                            <a:schemeClr val="accent3"/>
                          </a:solidFill>
                        </a:rPr>
                        <a:t>+42%</a:t>
                      </a:r>
                    </a:p>
                  </a:txBody>
                  <a:tcPr marT="54864" marB="54864" anchor="ctr">
                    <a:solidFill>
                      <a:schemeClr val="accent5"/>
                    </a:solidFill>
                  </a:tcPr>
                </a:tc>
                <a:tc>
                  <a:txBody>
                    <a:bodyPr/>
                    <a:lstStyle/>
                    <a:p>
                      <a:pPr lvl="0" algn="ctr" rtl="0">
                        <a:lnSpc>
                          <a:spcPct val="150000"/>
                        </a:lnSpc>
                        <a:spcBef>
                          <a:spcPts val="0"/>
                        </a:spcBef>
                        <a:buNone/>
                      </a:pPr>
                      <a:r>
                        <a:rPr lang="en-GB" sz="1200" b="1" dirty="0">
                          <a:solidFill>
                            <a:schemeClr val="accent3"/>
                          </a:solidFill>
                        </a:rPr>
                        <a:t>+51%</a:t>
                      </a:r>
                    </a:p>
                  </a:txBody>
                  <a:tcPr marT="54864" marB="54864" anchor="ctr">
                    <a:solidFill>
                      <a:schemeClr val="accent5"/>
                    </a:solidFill>
                  </a:tcPr>
                </a:tc>
              </a:tr>
              <a:tr h="179197">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200" dirty="0" smtClean="0">
                          <a:solidFill>
                            <a:schemeClr val="accent3"/>
                          </a:solidFill>
                        </a:rPr>
                        <a:t>Scenario 1 Task 4: find valve boxes</a:t>
                      </a:r>
                    </a:p>
                  </a:txBody>
                  <a:tcPr marT="54864" marB="54864" anchor="ctr">
                    <a:solidFill>
                      <a:schemeClr val="accent5"/>
                    </a:solidFill>
                  </a:tcPr>
                </a:tc>
                <a:tc>
                  <a:txBody>
                    <a:bodyPr/>
                    <a:lstStyle/>
                    <a:p>
                      <a:pPr lvl="0" algn="ctr" rtl="0">
                        <a:lnSpc>
                          <a:spcPct val="150000"/>
                        </a:lnSpc>
                        <a:spcBef>
                          <a:spcPts val="0"/>
                        </a:spcBef>
                        <a:buNone/>
                      </a:pPr>
                      <a:r>
                        <a:rPr lang="en-GB" sz="1200" b="1" dirty="0">
                          <a:solidFill>
                            <a:schemeClr val="accent3"/>
                          </a:solidFill>
                        </a:rPr>
                        <a:t>+26%</a:t>
                      </a:r>
                    </a:p>
                  </a:txBody>
                  <a:tcPr marT="54864" marB="54864" anchor="ctr">
                    <a:solidFill>
                      <a:schemeClr val="accent5"/>
                    </a:solidFill>
                  </a:tcPr>
                </a:tc>
                <a:tc>
                  <a:txBody>
                    <a:bodyPr/>
                    <a:lstStyle/>
                    <a:p>
                      <a:pPr lvl="0" algn="ctr" rtl="0">
                        <a:lnSpc>
                          <a:spcPct val="150000"/>
                        </a:lnSpc>
                        <a:spcBef>
                          <a:spcPts val="0"/>
                        </a:spcBef>
                        <a:buNone/>
                      </a:pPr>
                      <a:r>
                        <a:rPr lang="en-GB" sz="1200" b="1" dirty="0">
                          <a:solidFill>
                            <a:schemeClr val="accent3"/>
                          </a:solidFill>
                        </a:rPr>
                        <a:t>-60%</a:t>
                      </a:r>
                    </a:p>
                  </a:txBody>
                  <a:tcPr marT="54864" marB="54864" anchor="ctr">
                    <a:solidFill>
                      <a:schemeClr val="accent5"/>
                    </a:solidFill>
                  </a:tcPr>
                </a:tc>
              </a:tr>
              <a:tr h="174621">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200" dirty="0" smtClean="0">
                          <a:solidFill>
                            <a:schemeClr val="accent3"/>
                          </a:solidFill>
                        </a:rPr>
                        <a:t>Scenario 2 Task 1: identify irrigation zone with dry patch</a:t>
                      </a:r>
                    </a:p>
                  </a:txBody>
                  <a:tcPr marT="54864" marB="54864" anchor="ctr">
                    <a:solidFill>
                      <a:schemeClr val="accent5"/>
                    </a:solidFill>
                  </a:tcPr>
                </a:tc>
                <a:tc>
                  <a:txBody>
                    <a:bodyPr/>
                    <a:lstStyle/>
                    <a:p>
                      <a:pPr lvl="0" algn="ctr" rtl="0">
                        <a:lnSpc>
                          <a:spcPct val="150000"/>
                        </a:lnSpc>
                        <a:spcBef>
                          <a:spcPts val="0"/>
                        </a:spcBef>
                        <a:buNone/>
                      </a:pPr>
                      <a:r>
                        <a:rPr lang="en-GB" sz="1200" b="1" dirty="0">
                          <a:solidFill>
                            <a:schemeClr val="accent3"/>
                          </a:solidFill>
                        </a:rPr>
                        <a:t>+195%</a:t>
                      </a:r>
                    </a:p>
                  </a:txBody>
                  <a:tcPr marT="54864" marB="54864" anchor="ctr">
                    <a:solidFill>
                      <a:schemeClr val="accent5"/>
                    </a:solidFill>
                  </a:tcPr>
                </a:tc>
                <a:tc>
                  <a:txBody>
                    <a:bodyPr/>
                    <a:lstStyle/>
                    <a:p>
                      <a:pPr lvl="0" algn="ctr" rtl="0">
                        <a:lnSpc>
                          <a:spcPct val="150000"/>
                        </a:lnSpc>
                        <a:spcBef>
                          <a:spcPts val="0"/>
                        </a:spcBef>
                        <a:buNone/>
                      </a:pPr>
                      <a:r>
                        <a:rPr lang="en-GB" sz="1200" b="1" dirty="0">
                          <a:solidFill>
                            <a:schemeClr val="accent3"/>
                          </a:solidFill>
                        </a:rPr>
                        <a:t>-22%</a:t>
                      </a:r>
                    </a:p>
                  </a:txBody>
                  <a:tcPr marT="54864" marB="54864" anchor="ctr">
                    <a:solidFill>
                      <a:schemeClr val="accent5"/>
                    </a:solidFill>
                  </a:tcPr>
                </a:tc>
              </a:tr>
              <a:tr h="170045">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200" dirty="0" smtClean="0"/>
                        <a:t>Scenario 2 Task 2: report watering time changes</a:t>
                      </a:r>
                    </a:p>
                  </a:txBody>
                  <a:tcPr marT="54864" marB="54864" anchor="ctr">
                    <a:solidFill>
                      <a:srgbClr val="CBCCCE">
                        <a:alpha val="50196"/>
                      </a:srgbClr>
                    </a:solidFill>
                  </a:tcPr>
                </a:tc>
                <a:tc>
                  <a:txBody>
                    <a:bodyPr/>
                    <a:lstStyle/>
                    <a:p>
                      <a:pPr lvl="0" algn="ctr" rtl="0">
                        <a:lnSpc>
                          <a:spcPct val="150000"/>
                        </a:lnSpc>
                        <a:spcBef>
                          <a:spcPts val="0"/>
                        </a:spcBef>
                        <a:buNone/>
                      </a:pPr>
                      <a:r>
                        <a:rPr lang="en-GB" sz="1200" b="0" dirty="0"/>
                        <a:t>N/A</a:t>
                      </a:r>
                    </a:p>
                  </a:txBody>
                  <a:tcPr marT="54864" marB="54864" anchor="ctr">
                    <a:solidFill>
                      <a:srgbClr val="CBCCCE">
                        <a:alpha val="50196"/>
                      </a:srgbClr>
                    </a:solidFill>
                  </a:tcPr>
                </a:tc>
                <a:tc>
                  <a:txBody>
                    <a:bodyPr/>
                    <a:lstStyle/>
                    <a:p>
                      <a:pPr lvl="0" algn="ctr" rtl="0">
                        <a:lnSpc>
                          <a:spcPct val="150000"/>
                        </a:lnSpc>
                        <a:spcBef>
                          <a:spcPts val="0"/>
                        </a:spcBef>
                        <a:buNone/>
                      </a:pPr>
                      <a:r>
                        <a:rPr lang="en-GB" sz="1200" b="0" dirty="0"/>
                        <a:t>N/A</a:t>
                      </a:r>
                    </a:p>
                  </a:txBody>
                  <a:tcPr marT="54864" marB="54864" anchor="ctr">
                    <a:solidFill>
                      <a:srgbClr val="CBCCCE">
                        <a:alpha val="50196"/>
                      </a:srgbClr>
                    </a:solidFill>
                  </a:tcPr>
                </a:tc>
              </a:tr>
              <a:tr h="165469">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200" dirty="0" smtClean="0">
                          <a:solidFill>
                            <a:schemeClr val="accent3"/>
                          </a:solidFill>
                        </a:rPr>
                        <a:t>Scenario 3 Task 1: identify irrigation zones to plant trees</a:t>
                      </a:r>
                    </a:p>
                  </a:txBody>
                  <a:tcPr marT="54864" marB="54864" anchor="ctr">
                    <a:solidFill>
                      <a:schemeClr val="accent5"/>
                    </a:solidFill>
                  </a:tcPr>
                </a:tc>
                <a:tc>
                  <a:txBody>
                    <a:bodyPr/>
                    <a:lstStyle/>
                    <a:p>
                      <a:pPr lvl="0" algn="ctr" rtl="0">
                        <a:lnSpc>
                          <a:spcPct val="150000"/>
                        </a:lnSpc>
                        <a:spcBef>
                          <a:spcPts val="0"/>
                        </a:spcBef>
                        <a:buNone/>
                      </a:pPr>
                      <a:r>
                        <a:rPr lang="en-GB" sz="1200" b="1" dirty="0">
                          <a:solidFill>
                            <a:schemeClr val="accent3"/>
                          </a:solidFill>
                        </a:rPr>
                        <a:t>+532%</a:t>
                      </a:r>
                    </a:p>
                  </a:txBody>
                  <a:tcPr marT="54864" marB="54864" anchor="ctr">
                    <a:solidFill>
                      <a:schemeClr val="accent5"/>
                    </a:solidFill>
                  </a:tcPr>
                </a:tc>
                <a:tc>
                  <a:txBody>
                    <a:bodyPr/>
                    <a:lstStyle/>
                    <a:p>
                      <a:pPr lvl="0" algn="ctr" rtl="0">
                        <a:lnSpc>
                          <a:spcPct val="150000"/>
                        </a:lnSpc>
                        <a:spcBef>
                          <a:spcPts val="0"/>
                        </a:spcBef>
                        <a:buNone/>
                      </a:pPr>
                      <a:r>
                        <a:rPr lang="en-GB" sz="1200" b="1" dirty="0">
                          <a:solidFill>
                            <a:schemeClr val="accent3"/>
                          </a:solidFill>
                        </a:rPr>
                        <a:t>-28%</a:t>
                      </a:r>
                    </a:p>
                  </a:txBody>
                  <a:tcPr marT="54864" marB="54864" anchor="ctr">
                    <a:solidFill>
                      <a:schemeClr val="accent5"/>
                    </a:solidFill>
                  </a:tcPr>
                </a:tc>
              </a:tr>
              <a:tr h="160893">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200" dirty="0" smtClean="0">
                          <a:solidFill>
                            <a:schemeClr val="accent3"/>
                          </a:solidFill>
                        </a:rPr>
                        <a:t>Scenario 3 Task 2: determine if safe to plant tree</a:t>
                      </a:r>
                    </a:p>
                  </a:txBody>
                  <a:tcPr marT="54864" marB="54864" anchor="ctr">
                    <a:solidFill>
                      <a:schemeClr val="accent5"/>
                    </a:solidFill>
                  </a:tcPr>
                </a:tc>
                <a:tc>
                  <a:txBody>
                    <a:bodyPr/>
                    <a:lstStyle/>
                    <a:p>
                      <a:pPr lvl="0" algn="ctr" rtl="0">
                        <a:lnSpc>
                          <a:spcPct val="150000"/>
                        </a:lnSpc>
                        <a:spcBef>
                          <a:spcPts val="0"/>
                        </a:spcBef>
                        <a:buNone/>
                      </a:pPr>
                      <a:r>
                        <a:rPr lang="en-GB" sz="1200" b="1" dirty="0">
                          <a:solidFill>
                            <a:schemeClr val="accent3"/>
                          </a:solidFill>
                        </a:rPr>
                        <a:t>+120%</a:t>
                      </a:r>
                    </a:p>
                  </a:txBody>
                  <a:tcPr marT="54864" marB="54864" anchor="ctr">
                    <a:solidFill>
                      <a:schemeClr val="accent5"/>
                    </a:solidFill>
                  </a:tcPr>
                </a:tc>
                <a:tc>
                  <a:txBody>
                    <a:bodyPr/>
                    <a:lstStyle/>
                    <a:p>
                      <a:pPr lvl="0" algn="ctr" rtl="0">
                        <a:lnSpc>
                          <a:spcPct val="150000"/>
                        </a:lnSpc>
                        <a:spcBef>
                          <a:spcPts val="0"/>
                        </a:spcBef>
                        <a:buNone/>
                      </a:pPr>
                      <a:r>
                        <a:rPr lang="en-GB" sz="1200" b="1" dirty="0">
                          <a:solidFill>
                            <a:schemeClr val="accent3"/>
                          </a:solidFill>
                        </a:rPr>
                        <a:t>+11%</a:t>
                      </a:r>
                    </a:p>
                  </a:txBody>
                  <a:tcPr marT="54864" marB="54864" anchor="ctr">
                    <a:solidFill>
                      <a:schemeClr val="accent5"/>
                    </a:solidFill>
                  </a:tcPr>
                </a:tc>
              </a:tr>
              <a:tr h="156317">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200" dirty="0" smtClean="0">
                          <a:solidFill>
                            <a:schemeClr val="accent3"/>
                          </a:solidFill>
                        </a:rPr>
                        <a:t>Scenario 4 Task 1: identify zone with damaged sprinkler</a:t>
                      </a:r>
                    </a:p>
                  </a:txBody>
                  <a:tcPr marT="54864" marB="54864" anchor="ctr">
                    <a:solidFill>
                      <a:schemeClr val="accent5"/>
                    </a:solidFill>
                  </a:tcPr>
                </a:tc>
                <a:tc>
                  <a:txBody>
                    <a:bodyPr/>
                    <a:lstStyle/>
                    <a:p>
                      <a:pPr lvl="0" algn="ctr" rtl="0">
                        <a:lnSpc>
                          <a:spcPct val="150000"/>
                        </a:lnSpc>
                        <a:spcBef>
                          <a:spcPts val="0"/>
                        </a:spcBef>
                        <a:buNone/>
                      </a:pPr>
                      <a:r>
                        <a:rPr lang="en-GB" sz="1200" b="1" dirty="0">
                          <a:solidFill>
                            <a:schemeClr val="accent3"/>
                          </a:solidFill>
                        </a:rPr>
                        <a:t>+668%</a:t>
                      </a:r>
                    </a:p>
                  </a:txBody>
                  <a:tcPr marT="54864" marB="54864" anchor="ctr">
                    <a:solidFill>
                      <a:schemeClr val="accent5"/>
                    </a:solidFill>
                  </a:tcPr>
                </a:tc>
                <a:tc>
                  <a:txBody>
                    <a:bodyPr/>
                    <a:lstStyle/>
                    <a:p>
                      <a:pPr lvl="0" algn="ctr" rtl="0">
                        <a:lnSpc>
                          <a:spcPct val="150000"/>
                        </a:lnSpc>
                        <a:spcBef>
                          <a:spcPts val="0"/>
                        </a:spcBef>
                        <a:buNone/>
                      </a:pPr>
                      <a:r>
                        <a:rPr lang="en-GB" sz="1200" b="1" dirty="0">
                          <a:solidFill>
                            <a:schemeClr val="accent3"/>
                          </a:solidFill>
                        </a:rPr>
                        <a:t>-24%</a:t>
                      </a:r>
                    </a:p>
                  </a:txBody>
                  <a:tcPr marT="54864" marB="54864" anchor="ctr">
                    <a:solidFill>
                      <a:schemeClr val="accent5"/>
                    </a:solidFill>
                  </a:tcPr>
                </a:tc>
              </a:tr>
              <a:tr h="151741">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200" dirty="0" smtClean="0">
                          <a:solidFill>
                            <a:schemeClr val="accent3"/>
                          </a:solidFill>
                        </a:rPr>
                        <a:t>Scenario 4 Task 2: determine replacement parts</a:t>
                      </a:r>
                    </a:p>
                  </a:txBody>
                  <a:tcPr marT="54864" marB="54864" anchor="ctr">
                    <a:solidFill>
                      <a:schemeClr val="accent5"/>
                    </a:solidFill>
                  </a:tcPr>
                </a:tc>
                <a:tc>
                  <a:txBody>
                    <a:bodyPr/>
                    <a:lstStyle/>
                    <a:p>
                      <a:pPr lvl="0" algn="ctr" rtl="0">
                        <a:lnSpc>
                          <a:spcPct val="150000"/>
                        </a:lnSpc>
                        <a:spcBef>
                          <a:spcPts val="0"/>
                        </a:spcBef>
                        <a:buNone/>
                      </a:pPr>
                      <a:r>
                        <a:rPr lang="en-GB" sz="1200" b="1" dirty="0">
                          <a:solidFill>
                            <a:schemeClr val="accent3"/>
                          </a:solidFill>
                        </a:rPr>
                        <a:t>+138%</a:t>
                      </a:r>
                    </a:p>
                  </a:txBody>
                  <a:tcPr marT="54864" marB="54864" anchor="ctr">
                    <a:solidFill>
                      <a:schemeClr val="accent5"/>
                    </a:solidFill>
                  </a:tcPr>
                </a:tc>
                <a:tc>
                  <a:txBody>
                    <a:bodyPr/>
                    <a:lstStyle/>
                    <a:p>
                      <a:pPr lvl="0" algn="ctr" rtl="0">
                        <a:lnSpc>
                          <a:spcPct val="150000"/>
                        </a:lnSpc>
                        <a:spcBef>
                          <a:spcPts val="0"/>
                        </a:spcBef>
                        <a:buNone/>
                      </a:pPr>
                      <a:r>
                        <a:rPr lang="en-GB" sz="1200" b="1" dirty="0">
                          <a:solidFill>
                            <a:schemeClr val="accent3"/>
                          </a:solidFill>
                        </a:rPr>
                        <a:t>-18%</a:t>
                      </a:r>
                    </a:p>
                  </a:txBody>
                  <a:tcPr marT="54864" marB="54864" anchor="ctr">
                    <a:solidFill>
                      <a:schemeClr val="accent5"/>
                    </a:solidFill>
                  </a:tcPr>
                </a:tc>
              </a:tr>
              <a:tr h="14540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200" dirty="0" smtClean="0"/>
                        <a:t>Scenario 4 Task 3: report on repairs made</a:t>
                      </a:r>
                    </a:p>
                  </a:txBody>
                  <a:tcPr marT="54864" marB="54864" anchor="ctr">
                    <a:solidFill>
                      <a:srgbClr val="CBCCCE">
                        <a:alpha val="50196"/>
                      </a:srgbClr>
                    </a:solidFill>
                  </a:tcPr>
                </a:tc>
                <a:tc>
                  <a:txBody>
                    <a:bodyPr/>
                    <a:lstStyle/>
                    <a:p>
                      <a:pPr lvl="0" algn="ctr" rtl="0">
                        <a:lnSpc>
                          <a:spcPct val="150000"/>
                        </a:lnSpc>
                        <a:spcBef>
                          <a:spcPts val="0"/>
                        </a:spcBef>
                        <a:buNone/>
                      </a:pPr>
                      <a:r>
                        <a:rPr lang="en-GB" sz="1200" dirty="0"/>
                        <a:t>N/A</a:t>
                      </a:r>
                    </a:p>
                  </a:txBody>
                  <a:tcPr marT="54864" marB="54864" anchor="ctr">
                    <a:solidFill>
                      <a:srgbClr val="CBCCCE">
                        <a:alpha val="50196"/>
                      </a:srgbClr>
                    </a:solidFill>
                  </a:tcPr>
                </a:tc>
                <a:tc>
                  <a:txBody>
                    <a:bodyPr/>
                    <a:lstStyle/>
                    <a:p>
                      <a:pPr lvl="0" algn="ctr" rtl="0">
                        <a:lnSpc>
                          <a:spcPct val="150000"/>
                        </a:lnSpc>
                        <a:spcBef>
                          <a:spcPts val="0"/>
                        </a:spcBef>
                        <a:buNone/>
                      </a:pPr>
                      <a:r>
                        <a:rPr lang="en-GB" sz="1200" dirty="0"/>
                        <a:t>N/A</a:t>
                      </a:r>
                    </a:p>
                  </a:txBody>
                  <a:tcPr marT="54864" marB="54864" anchor="ctr">
                    <a:solidFill>
                      <a:srgbClr val="CBCCCE">
                        <a:alpha val="50196"/>
                      </a:srgbClr>
                    </a:solidFill>
                  </a:tcPr>
                </a:tc>
              </a:tr>
            </a:tbl>
          </a:graphicData>
        </a:graphic>
      </p:graphicFrame>
    </p:spTree>
    <p:extLst>
      <p:ext uri="{BB962C8B-B14F-4D97-AF65-F5344CB8AC3E}">
        <p14:creationId xmlns:p14="http://schemas.microsoft.com/office/powerpoint/2010/main" val="1472557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Feedback from Participants</a:t>
            </a:r>
            <a:endParaRPr lang="en-US" dirty="0"/>
          </a:p>
        </p:txBody>
      </p:sp>
      <p:sp>
        <p:nvSpPr>
          <p:cNvPr id="4" name="Text Placeholder 3"/>
          <p:cNvSpPr>
            <a:spLocks noGrp="1"/>
          </p:cNvSpPr>
          <p:nvPr>
            <p:ph type="body" sz="quarter" idx="12"/>
          </p:nvPr>
        </p:nvSpPr>
        <p:spPr>
          <a:xfrm>
            <a:off x="814917" y="1844675"/>
            <a:ext cx="7562850" cy="4608661"/>
          </a:xfrm>
        </p:spPr>
        <p:txBody>
          <a:bodyPr>
            <a:normAutofit/>
          </a:bodyPr>
          <a:lstStyle/>
          <a:p>
            <a:r>
              <a:rPr lang="en-US" b="1" dirty="0" smtClean="0"/>
              <a:t>Pre-test and post-test surveys </a:t>
            </a:r>
          </a:p>
          <a:p>
            <a:pPr marL="285750" indent="-285750">
              <a:lnSpc>
                <a:spcPct val="150000"/>
              </a:lnSpc>
              <a:buFont typeface="Arial" panose="020B0604020202020204" pitchFamily="34" charset="0"/>
              <a:buChar char="•"/>
            </a:pPr>
            <a:r>
              <a:rPr lang="en-US" dirty="0" smtClean="0"/>
              <a:t>Measured confidence and anxiety towards mobile </a:t>
            </a:r>
            <a:r>
              <a:rPr lang="en-US" dirty="0"/>
              <a:t>technology</a:t>
            </a:r>
          </a:p>
          <a:p>
            <a:pPr marL="742950" lvl="1" indent="-285750">
              <a:lnSpc>
                <a:spcPct val="150000"/>
              </a:lnSpc>
              <a:buFont typeface="Arial" panose="020B0604020202020204" pitchFamily="34" charset="0"/>
              <a:buChar char="•"/>
            </a:pPr>
            <a:r>
              <a:rPr lang="en-US" sz="1400" dirty="0">
                <a:latin typeface="Verdana" panose="020B0604030504040204" pitchFamily="34" charset="0"/>
                <a:ea typeface="Verdana" panose="020B0604030504040204" pitchFamily="34" charset="0"/>
                <a:cs typeface="Verdana" panose="020B0604030504040204" pitchFamily="34" charset="0"/>
              </a:rPr>
              <a:t>Saw no negative impact on confidence or </a:t>
            </a:r>
            <a:r>
              <a:rPr lang="en-US" sz="1400" dirty="0" smtClean="0">
                <a:latin typeface="Verdana" panose="020B0604030504040204" pitchFamily="34" charset="0"/>
                <a:ea typeface="Verdana" panose="020B0604030504040204" pitchFamily="34" charset="0"/>
                <a:cs typeface="Verdana" panose="020B0604030504040204" pitchFamily="34" charset="0"/>
              </a:rPr>
              <a:t>anxiety</a:t>
            </a:r>
            <a:endParaRPr lang="en-US" sz="1400" dirty="0" smtClean="0"/>
          </a:p>
          <a:p>
            <a:pPr marL="285750" indent="-285750">
              <a:lnSpc>
                <a:spcPct val="150000"/>
              </a:lnSpc>
              <a:buFont typeface="Arial" panose="020B0604020202020204" pitchFamily="34" charset="0"/>
              <a:buChar char="•"/>
            </a:pPr>
            <a:r>
              <a:rPr lang="en-US" dirty="0" smtClean="0"/>
              <a:t>Feedback on irrigation management application</a:t>
            </a:r>
          </a:p>
          <a:p>
            <a:pPr marL="742950" lvl="1" indent="-285750">
              <a:lnSpc>
                <a:spcPct val="150000"/>
              </a:lnSpc>
              <a:buFont typeface="Arial" panose="020B0604020202020204" pitchFamily="34" charset="0"/>
              <a:buChar char="•"/>
            </a:pPr>
            <a:r>
              <a:rPr lang="en-US" sz="1400" dirty="0" smtClean="0">
                <a:latin typeface="Verdana" panose="020B0604030504040204" pitchFamily="34" charset="0"/>
                <a:ea typeface="Verdana" panose="020B0604030504040204" pitchFamily="34" charset="0"/>
                <a:cs typeface="Verdana" panose="020B0604030504040204" pitchFamily="34" charset="0"/>
              </a:rPr>
              <a:t>Rated the app as user-friendly and easy to adopt</a:t>
            </a:r>
          </a:p>
        </p:txBody>
      </p:sp>
      <p:pic>
        <p:nvPicPr>
          <p:cNvPr id="5" name="Picture 4" descr="found.png"/>
          <p:cNvPicPr>
            <a:picLocks noChangeAspect="1"/>
          </p:cNvPicPr>
          <p:nvPr/>
        </p:nvPicPr>
        <p:blipFill rotWithShape="1">
          <a:blip r:embed="rId3" cstate="print"/>
          <a:srcRect l="8654"/>
          <a:stretch/>
        </p:blipFill>
        <p:spPr>
          <a:xfrm>
            <a:off x="4788024" y="3534008"/>
            <a:ext cx="3816424" cy="3135352"/>
          </a:xfrm>
          <a:prstGeom prst="rect">
            <a:avLst/>
          </a:prstGeom>
        </p:spPr>
      </p:pic>
      <p:sp>
        <p:nvSpPr>
          <p:cNvPr id="6" name="Text Placeholder 3"/>
          <p:cNvSpPr>
            <a:spLocks noGrp="1"/>
          </p:cNvSpPr>
          <p:nvPr>
            <p:ph type="body" sz="quarter" idx="12"/>
          </p:nvPr>
        </p:nvSpPr>
        <p:spPr>
          <a:xfrm>
            <a:off x="825574" y="1844675"/>
            <a:ext cx="3962450" cy="4608661"/>
          </a:xfrm>
        </p:spPr>
        <p:txBody>
          <a:bodyPr>
            <a:normAutofit lnSpcReduction="10000"/>
          </a:bodyPr>
          <a:lstStyle/>
          <a:p>
            <a:pPr marL="285750" lvl="0" indent="-285750">
              <a:lnSpc>
                <a:spcPct val="150000"/>
              </a:lnSpc>
              <a:buFont typeface="Arial" panose="020B0604020202020204" pitchFamily="34" charset="0"/>
              <a:buChar char="•"/>
            </a:pPr>
            <a:endParaRPr lang="en-GB" sz="1400" i="1" dirty="0" smtClean="0"/>
          </a:p>
          <a:p>
            <a:pPr marL="285750" lvl="0" indent="-285750">
              <a:lnSpc>
                <a:spcPct val="150000"/>
              </a:lnSpc>
              <a:buFont typeface="Arial" panose="020B0604020202020204" pitchFamily="34" charset="0"/>
              <a:buChar char="•"/>
            </a:pPr>
            <a:endParaRPr lang="en-GB" sz="1400" i="1" dirty="0"/>
          </a:p>
          <a:p>
            <a:pPr marL="285750" lvl="0" indent="-285750">
              <a:lnSpc>
                <a:spcPct val="150000"/>
              </a:lnSpc>
              <a:buFont typeface="Arial" panose="020B0604020202020204" pitchFamily="34" charset="0"/>
              <a:buChar char="•"/>
            </a:pPr>
            <a:endParaRPr lang="en-GB" sz="1400" i="1" dirty="0" smtClean="0"/>
          </a:p>
          <a:p>
            <a:pPr marL="285750" lvl="0" indent="-285750">
              <a:lnSpc>
                <a:spcPct val="150000"/>
              </a:lnSpc>
              <a:buFont typeface="Arial" panose="020B0604020202020204" pitchFamily="34" charset="0"/>
              <a:buChar char="•"/>
            </a:pPr>
            <a:endParaRPr lang="en-GB" sz="1400" i="1" dirty="0"/>
          </a:p>
          <a:p>
            <a:pPr marL="285750" lvl="0" indent="-285750">
              <a:lnSpc>
                <a:spcPct val="150000"/>
              </a:lnSpc>
              <a:buFont typeface="Arial" panose="020B0604020202020204" pitchFamily="34" charset="0"/>
              <a:buChar char="•"/>
            </a:pPr>
            <a:endParaRPr lang="en-GB" sz="1400" i="1" dirty="0" smtClean="0"/>
          </a:p>
          <a:p>
            <a:pPr marL="285750" lvl="0" indent="-285750">
              <a:lnSpc>
                <a:spcPct val="150000"/>
              </a:lnSpc>
              <a:buFont typeface="Arial" panose="020B0604020202020204" pitchFamily="34" charset="0"/>
              <a:buChar char="•"/>
            </a:pPr>
            <a:endParaRPr lang="en-GB" sz="1400" i="1" dirty="0"/>
          </a:p>
          <a:p>
            <a:pPr lvl="0">
              <a:lnSpc>
                <a:spcPct val="150000"/>
              </a:lnSpc>
            </a:pPr>
            <a:endParaRPr lang="en-GB" sz="1400" i="1" dirty="0"/>
          </a:p>
          <a:p>
            <a:pPr marL="285750" lvl="0" indent="-285750">
              <a:lnSpc>
                <a:spcPct val="150000"/>
              </a:lnSpc>
              <a:buFont typeface="Arial" panose="020B0604020202020204" pitchFamily="34" charset="0"/>
              <a:buChar char="•"/>
            </a:pPr>
            <a:endParaRPr lang="en-GB" sz="1400" i="1" dirty="0" smtClean="0"/>
          </a:p>
          <a:p>
            <a:pPr lvl="0">
              <a:lnSpc>
                <a:spcPct val="150000"/>
              </a:lnSpc>
            </a:pPr>
            <a:r>
              <a:rPr lang="en-GB" sz="1300" i="1" dirty="0" smtClean="0"/>
              <a:t>“</a:t>
            </a:r>
            <a:r>
              <a:rPr lang="en-GB" sz="1300" i="1" dirty="0"/>
              <a:t>I would be at a complete loss without </a:t>
            </a:r>
            <a:r>
              <a:rPr lang="en-GB" sz="1300" i="1" dirty="0" smtClean="0"/>
              <a:t>the </a:t>
            </a:r>
            <a:r>
              <a:rPr lang="en-GB" sz="1300" i="1" dirty="0"/>
              <a:t>iPad and </a:t>
            </a:r>
            <a:r>
              <a:rPr lang="en-GB" sz="1300" i="1" dirty="0" smtClean="0"/>
              <a:t>app, </a:t>
            </a:r>
            <a:r>
              <a:rPr lang="en-GB" sz="1300" i="1" dirty="0"/>
              <a:t>as it's not always clear where </a:t>
            </a:r>
            <a:r>
              <a:rPr lang="en-GB" sz="1300" i="1" dirty="0" smtClean="0"/>
              <a:t>things are at the parks.”</a:t>
            </a:r>
            <a:endParaRPr lang="en-GB" sz="1300" i="1" dirty="0"/>
          </a:p>
          <a:p>
            <a:pPr lvl="0">
              <a:lnSpc>
                <a:spcPct val="150000"/>
              </a:lnSpc>
            </a:pPr>
            <a:r>
              <a:rPr lang="en-GB" sz="1300" i="1" dirty="0"/>
              <a:t>“Things often get overlooked and forgotten, we are just so busy. But now, with the iPad and app, we can get stuff done </a:t>
            </a:r>
            <a:r>
              <a:rPr lang="en-GB" sz="1300" i="1" dirty="0" smtClean="0"/>
              <a:t>instantly!”</a:t>
            </a:r>
            <a:endParaRPr lang="en-GB" sz="1300" i="1" dirty="0"/>
          </a:p>
          <a:p>
            <a:pPr lvl="0">
              <a:lnSpc>
                <a:spcPct val="150000"/>
              </a:lnSpc>
            </a:pPr>
            <a:r>
              <a:rPr lang="en-GB" sz="1300" i="1" dirty="0"/>
              <a:t>“This app is so useful</a:t>
            </a:r>
            <a:r>
              <a:rPr lang="en-GB" sz="1300" i="1" dirty="0" smtClean="0"/>
              <a:t>!” </a:t>
            </a:r>
            <a:endParaRPr lang="en-US" sz="1300" dirty="0"/>
          </a:p>
        </p:txBody>
      </p:sp>
    </p:spTree>
    <p:extLst>
      <p:ext uri="{BB962C8B-B14F-4D97-AF65-F5344CB8AC3E}">
        <p14:creationId xmlns:p14="http://schemas.microsoft.com/office/powerpoint/2010/main" val="26245138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Conclusions</a:t>
            </a:r>
            <a:endParaRPr lang="en-US" dirty="0"/>
          </a:p>
        </p:txBody>
      </p:sp>
      <p:sp>
        <p:nvSpPr>
          <p:cNvPr id="4" name="Text Placeholder 3"/>
          <p:cNvSpPr>
            <a:spLocks noGrp="1"/>
          </p:cNvSpPr>
          <p:nvPr>
            <p:ph type="body" sz="quarter" idx="12"/>
          </p:nvPr>
        </p:nvSpPr>
        <p:spPr>
          <a:xfrm>
            <a:off x="814917" y="1844675"/>
            <a:ext cx="7562850" cy="4680669"/>
          </a:xfrm>
        </p:spPr>
        <p:txBody>
          <a:bodyPr/>
          <a:lstStyle/>
          <a:p>
            <a:pPr marL="285750" lvl="0" indent="-285750">
              <a:buFont typeface="Arial" panose="020B0604020202020204" pitchFamily="34" charset="0"/>
              <a:buChar char="•"/>
            </a:pPr>
            <a:r>
              <a:rPr lang="en-US" dirty="0"/>
              <a:t>Allowed </a:t>
            </a:r>
            <a:r>
              <a:rPr lang="en-US" dirty="0" smtClean="0"/>
              <a:t>new employees </a:t>
            </a:r>
            <a:r>
              <a:rPr lang="en-US" dirty="0"/>
              <a:t>to work at same or better level as experienced </a:t>
            </a:r>
            <a:r>
              <a:rPr lang="en-US" dirty="0" smtClean="0"/>
              <a:t>employees</a:t>
            </a:r>
          </a:p>
          <a:p>
            <a:pPr marL="285750" lvl="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App rated as user-friendly and easy to adopt</a:t>
            </a:r>
          </a:p>
          <a:p>
            <a:pPr marL="285750" indent="-285750">
              <a:buFont typeface="Arial" panose="020B0604020202020204" pitchFamily="34" charset="0"/>
              <a:buChar char="•"/>
            </a:pPr>
            <a:endParaRPr lang="en-US" dirty="0" smtClean="0"/>
          </a:p>
          <a:p>
            <a:pPr marL="285750" lvl="0" indent="-285750">
              <a:buFont typeface="Arial" panose="020B0604020202020204" pitchFamily="34" charset="0"/>
              <a:buChar char="•"/>
            </a:pPr>
            <a:r>
              <a:rPr lang="en-US" dirty="0"/>
              <a:t>Reduced the time for many tasks by 24% (experienced) and 73% </a:t>
            </a:r>
            <a:r>
              <a:rPr lang="en-US" dirty="0" smtClean="0"/>
              <a:t>(new).  </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dirty="0" smtClean="0"/>
              <a:t>Allowed </a:t>
            </a:r>
            <a:r>
              <a:rPr lang="en-US" dirty="0"/>
              <a:t>employees to record logs in &lt;30 seconds including photos and field </a:t>
            </a:r>
            <a:r>
              <a:rPr lang="en-US" dirty="0" smtClean="0"/>
              <a:t>notes</a:t>
            </a:r>
          </a:p>
          <a:p>
            <a:pPr marL="285750" lvl="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a:t>Potential to improve employee efficiency by 15 to 60 minutes per day (per employee annual savings of $1,500 to $6,500</a:t>
            </a:r>
            <a:r>
              <a:rPr lang="en-US" dirty="0" smtClean="0"/>
              <a:t>)</a:t>
            </a:r>
            <a:endParaRPr lang="en-US" dirty="0"/>
          </a:p>
          <a:p>
            <a:pPr marL="285750" lvl="0" indent="-285750">
              <a:buFont typeface="Arial" panose="020B0604020202020204" pitchFamily="34" charset="0"/>
              <a:buChar char="•"/>
            </a:pPr>
            <a:endParaRPr lang="en-US" dirty="0" smtClean="0"/>
          </a:p>
          <a:p>
            <a:pPr marL="285750" lvl="0" indent="-285750">
              <a:buFont typeface="Arial" panose="020B0604020202020204" pitchFamily="34" charset="0"/>
              <a:buChar char="•"/>
            </a:pPr>
            <a:r>
              <a:rPr lang="en-US" dirty="0" smtClean="0"/>
              <a:t>Warrants further investigation and research</a:t>
            </a:r>
            <a:endParaRPr lang="en-US" dirty="0"/>
          </a:p>
        </p:txBody>
      </p:sp>
    </p:spTree>
    <p:extLst>
      <p:ext uri="{BB962C8B-B14F-4D97-AF65-F5344CB8AC3E}">
        <p14:creationId xmlns:p14="http://schemas.microsoft.com/office/powerpoint/2010/main" val="21097293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Future Work</a:t>
            </a:r>
            <a:endParaRPr lang="en-US" dirty="0"/>
          </a:p>
        </p:txBody>
      </p:sp>
      <p:sp>
        <p:nvSpPr>
          <p:cNvPr id="4" name="Text Placeholder 3"/>
          <p:cNvSpPr>
            <a:spLocks noGrp="1"/>
          </p:cNvSpPr>
          <p:nvPr>
            <p:ph type="body" sz="quarter" idx="12"/>
          </p:nvPr>
        </p:nvSpPr>
        <p:spPr>
          <a:xfrm>
            <a:off x="814917" y="1844675"/>
            <a:ext cx="7562850" cy="4680669"/>
          </a:xfrm>
        </p:spPr>
        <p:txBody>
          <a:bodyPr/>
          <a:lstStyle/>
          <a:p>
            <a:pPr marL="285750" indent="-285750">
              <a:lnSpc>
                <a:spcPct val="150000"/>
              </a:lnSpc>
              <a:buFont typeface="Arial" panose="020B0604020202020204" pitchFamily="34" charset="0"/>
              <a:buChar char="•"/>
            </a:pPr>
            <a:r>
              <a:rPr lang="en-US" dirty="0" smtClean="0"/>
              <a:t>Production roll-out in 2015</a:t>
            </a:r>
          </a:p>
          <a:p>
            <a:pPr marL="285750" indent="-285750">
              <a:lnSpc>
                <a:spcPct val="150000"/>
              </a:lnSpc>
              <a:buFont typeface="Arial" panose="020B0604020202020204" pitchFamily="34" charset="0"/>
              <a:buChar char="•"/>
            </a:pPr>
            <a:r>
              <a:rPr lang="en-US" dirty="0" smtClean="0"/>
              <a:t>More support for generating reports </a:t>
            </a:r>
          </a:p>
          <a:p>
            <a:pPr marL="285750" indent="-285750">
              <a:lnSpc>
                <a:spcPct val="150000"/>
              </a:lnSpc>
              <a:buFont typeface="Arial" panose="020B0604020202020204" pitchFamily="34" charset="0"/>
              <a:buChar char="•"/>
            </a:pPr>
            <a:r>
              <a:rPr lang="en-US" dirty="0" smtClean="0"/>
              <a:t>Adapt to Google Glass?</a:t>
            </a:r>
          </a:p>
          <a:p>
            <a:pPr marL="285750" indent="-285750">
              <a:lnSpc>
                <a:spcPct val="150000"/>
              </a:lnSpc>
              <a:buFont typeface="Arial" panose="020B0604020202020204" pitchFamily="34" charset="0"/>
              <a:buChar char="•"/>
            </a:pPr>
            <a:r>
              <a:rPr lang="en-US" dirty="0" smtClean="0"/>
              <a:t>Use in other cities?</a:t>
            </a:r>
          </a:p>
        </p:txBody>
      </p:sp>
    </p:spTree>
    <p:extLst>
      <p:ext uri="{BB962C8B-B14F-4D97-AF65-F5344CB8AC3E}">
        <p14:creationId xmlns:p14="http://schemas.microsoft.com/office/powerpoint/2010/main" val="5013857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Motivation</a:t>
            </a:r>
            <a:endParaRPr lang="en-US" dirty="0"/>
          </a:p>
        </p:txBody>
      </p:sp>
      <p:sp>
        <p:nvSpPr>
          <p:cNvPr id="4" name="Text Placeholder 3"/>
          <p:cNvSpPr>
            <a:spLocks noGrp="1"/>
          </p:cNvSpPr>
          <p:nvPr>
            <p:ph type="body" sz="quarter" idx="12"/>
          </p:nvPr>
        </p:nvSpPr>
        <p:spPr>
          <a:xfrm>
            <a:off x="814917" y="1844675"/>
            <a:ext cx="7562850" cy="4680669"/>
          </a:xfrm>
        </p:spPr>
        <p:txBody>
          <a:bodyPr>
            <a:normAutofit/>
          </a:bodyPr>
          <a:lstStyle/>
          <a:p>
            <a:r>
              <a:rPr lang="en-US" b="1" dirty="0" smtClean="0"/>
              <a:t>City green spaces are important</a:t>
            </a:r>
          </a:p>
          <a:p>
            <a:pPr marL="285750" indent="-285750">
              <a:lnSpc>
                <a:spcPct val="200000"/>
              </a:lnSpc>
              <a:buFont typeface="Arial" panose="020B0604020202020204" pitchFamily="34" charset="0"/>
              <a:buChar char="•"/>
            </a:pPr>
            <a:r>
              <a:rPr lang="en-US" sz="1400" dirty="0" smtClean="0"/>
              <a:t>Recreation, sports, outdoor activities, entertainment venues</a:t>
            </a:r>
          </a:p>
          <a:p>
            <a:pPr marL="285750" indent="-285750">
              <a:lnSpc>
                <a:spcPct val="200000"/>
              </a:lnSpc>
              <a:buFont typeface="Arial" panose="020B0604020202020204" pitchFamily="34" charset="0"/>
              <a:buChar char="•"/>
            </a:pPr>
            <a:r>
              <a:rPr lang="en-US" sz="1400" dirty="0" smtClean="0"/>
              <a:t>Grass and trees remove carbon dioxide, filter air pollution, reduce dust </a:t>
            </a:r>
            <a:r>
              <a:rPr lang="en-US" sz="1400" baseline="30000" dirty="0" smtClean="0"/>
              <a:t>[1]</a:t>
            </a:r>
          </a:p>
          <a:p>
            <a:pPr marL="285750" indent="-285750">
              <a:lnSpc>
                <a:spcPct val="200000"/>
              </a:lnSpc>
              <a:buFont typeface="Arial" panose="020B0604020202020204" pitchFamily="34" charset="0"/>
              <a:buChar char="•"/>
            </a:pPr>
            <a:r>
              <a:rPr lang="en-US" sz="1400" dirty="0" smtClean="0"/>
              <a:t>Offer significant cooling effects to nearby buildings and homes </a:t>
            </a:r>
            <a:r>
              <a:rPr lang="en-US" sz="1400" baseline="30000" dirty="0" smtClean="0"/>
              <a:t>[1]</a:t>
            </a:r>
          </a:p>
          <a:p>
            <a:pPr marL="285750" indent="-285750">
              <a:buFont typeface="Arial" panose="020B0604020202020204" pitchFamily="34" charset="0"/>
              <a:buChar char="•"/>
            </a:pPr>
            <a:endParaRPr lang="en-US" dirty="0" smtClean="0"/>
          </a:p>
          <a:p>
            <a:r>
              <a:rPr lang="en-US" b="1" dirty="0" smtClean="0"/>
              <a:t>Large amounts of </a:t>
            </a:r>
            <a:r>
              <a:rPr lang="en-US" b="1" dirty="0"/>
              <a:t>water </a:t>
            </a:r>
            <a:r>
              <a:rPr lang="en-US" b="1" dirty="0" smtClean="0"/>
              <a:t>are used </a:t>
            </a:r>
            <a:r>
              <a:rPr lang="en-US" b="1" dirty="0"/>
              <a:t>in city </a:t>
            </a:r>
            <a:r>
              <a:rPr lang="en-US" b="1" dirty="0" smtClean="0"/>
              <a:t>parks</a:t>
            </a:r>
          </a:p>
          <a:p>
            <a:pPr marL="285750" indent="-285750">
              <a:lnSpc>
                <a:spcPct val="200000"/>
              </a:lnSpc>
              <a:buFont typeface="Arial" panose="020B0604020202020204" pitchFamily="34" charset="0"/>
              <a:buChar char="•"/>
            </a:pPr>
            <a:r>
              <a:rPr lang="en-US" sz="1400" dirty="0" smtClean="0"/>
              <a:t>Canada ranked as one of world’s largest consumers of fresh water </a:t>
            </a:r>
            <a:r>
              <a:rPr lang="en-US" sz="1400" baseline="30000" dirty="0" smtClean="0"/>
              <a:t>[</a:t>
            </a:r>
            <a:r>
              <a:rPr lang="en-US" sz="1400" baseline="30000" dirty="0" smtClean="0"/>
              <a:t>2,3</a:t>
            </a:r>
            <a:r>
              <a:rPr lang="en-US" sz="1400" baseline="30000" dirty="0" smtClean="0"/>
              <a:t>]</a:t>
            </a:r>
          </a:p>
          <a:p>
            <a:pPr marL="285750" indent="-285750">
              <a:lnSpc>
                <a:spcPct val="200000"/>
              </a:lnSpc>
              <a:buFont typeface="Arial" panose="020B0604020202020204" pitchFamily="34" charset="0"/>
              <a:buChar char="•"/>
            </a:pPr>
            <a:r>
              <a:rPr lang="en-US" sz="1400" dirty="0" smtClean="0"/>
              <a:t>Kelowna ranked among highest Canadian water users </a:t>
            </a:r>
            <a:r>
              <a:rPr lang="en-US" sz="1400" baseline="30000" dirty="0" smtClean="0"/>
              <a:t>[4]</a:t>
            </a:r>
          </a:p>
          <a:p>
            <a:pPr marL="285750" indent="-285750">
              <a:lnSpc>
                <a:spcPct val="200000"/>
              </a:lnSpc>
              <a:buFont typeface="Arial" panose="020B0604020202020204" pitchFamily="34" charset="0"/>
              <a:buChar char="•"/>
            </a:pPr>
            <a:r>
              <a:rPr lang="en-US" sz="1400" dirty="0" smtClean="0"/>
              <a:t>20% peak summer time water use for parks alone </a:t>
            </a:r>
            <a:r>
              <a:rPr lang="en-US" sz="1400" baseline="30000" dirty="0" smtClean="0"/>
              <a:t>[5</a:t>
            </a:r>
            <a:r>
              <a:rPr lang="en-US" sz="1400" baseline="30000" dirty="0" smtClean="0"/>
              <a:t>]</a:t>
            </a:r>
            <a:endParaRPr lang="en-US" sz="1400" baseline="30000" dirty="0" smtClean="0"/>
          </a:p>
        </p:txBody>
      </p:sp>
      <p:sp>
        <p:nvSpPr>
          <p:cNvPr id="3" name="TextBox 2"/>
          <p:cNvSpPr txBox="1"/>
          <p:nvPr/>
        </p:nvSpPr>
        <p:spPr>
          <a:xfrm>
            <a:off x="827584" y="5661248"/>
            <a:ext cx="7330008" cy="707886"/>
          </a:xfrm>
          <a:prstGeom prst="rect">
            <a:avLst/>
          </a:prstGeom>
          <a:noFill/>
        </p:spPr>
        <p:txBody>
          <a:bodyPr wrap="square" rtlCol="0">
            <a:spAutoFit/>
          </a:bodyPr>
          <a:lstStyle/>
          <a:p>
            <a:r>
              <a:rPr lang="en-US" sz="800" dirty="0" smtClean="0"/>
              <a:t>[1] </a:t>
            </a:r>
            <a:r>
              <a:rPr lang="en-US" sz="800" dirty="0"/>
              <a:t>Robert N. </a:t>
            </a:r>
            <a:r>
              <a:rPr lang="en-US" sz="800" dirty="0" err="1"/>
              <a:t>Carrow</a:t>
            </a:r>
            <a:r>
              <a:rPr lang="en-US" sz="800" dirty="0"/>
              <a:t>. Can we maintain turf to customers </a:t>
            </a:r>
            <a:r>
              <a:rPr lang="en-US" sz="800" dirty="0" smtClean="0"/>
              <a:t>satisfaction </a:t>
            </a:r>
            <a:r>
              <a:rPr lang="en-US" sz="800" dirty="0"/>
              <a:t>with less water? Agricultural Water Management</a:t>
            </a:r>
            <a:r>
              <a:rPr lang="en-US" sz="800" dirty="0" smtClean="0"/>
              <a:t>, 80(13</a:t>
            </a:r>
            <a:r>
              <a:rPr lang="en-US" sz="800" dirty="0"/>
              <a:t>):117 </a:t>
            </a:r>
            <a:r>
              <a:rPr lang="en-US" sz="800" dirty="0" smtClean="0"/>
              <a:t>- </a:t>
            </a:r>
            <a:r>
              <a:rPr lang="en-US" sz="800" dirty="0"/>
              <a:t>131, 2006.</a:t>
            </a:r>
            <a:endParaRPr lang="en-US" sz="800" dirty="0" smtClean="0"/>
          </a:p>
          <a:p>
            <a:r>
              <a:rPr lang="en-US" sz="800" dirty="0" smtClean="0"/>
              <a:t>[2] </a:t>
            </a:r>
            <a:r>
              <a:rPr lang="en-US" sz="800" dirty="0"/>
              <a:t>OECD. OECD </a:t>
            </a:r>
            <a:r>
              <a:rPr lang="en-US" sz="800" dirty="0" err="1"/>
              <a:t>Factbook</a:t>
            </a:r>
            <a:r>
              <a:rPr lang="en-US" sz="800" dirty="0"/>
              <a:t> 2014. pages </a:t>
            </a:r>
            <a:r>
              <a:rPr lang="en-US" sz="800" dirty="0" smtClean="0"/>
              <a:t>12-13</a:t>
            </a:r>
            <a:r>
              <a:rPr lang="en-US" sz="800" dirty="0"/>
              <a:t>, </a:t>
            </a:r>
            <a:r>
              <a:rPr lang="en-US" sz="800" dirty="0" smtClean="0"/>
              <a:t>168-169</a:t>
            </a:r>
            <a:r>
              <a:rPr lang="en-US" sz="800" dirty="0" smtClean="0"/>
              <a:t>, 2014</a:t>
            </a:r>
            <a:r>
              <a:rPr lang="en-US" sz="800" dirty="0"/>
              <a:t>.</a:t>
            </a:r>
            <a:endParaRPr lang="en-US" sz="800" dirty="0" smtClean="0"/>
          </a:p>
          <a:p>
            <a:r>
              <a:rPr lang="en-US" sz="800" dirty="0" smtClean="0"/>
              <a:t>[3] </a:t>
            </a:r>
            <a:r>
              <a:rPr lang="en-US" sz="800" dirty="0"/>
              <a:t>Environment Canada. 2011 municipal water use </a:t>
            </a:r>
            <a:r>
              <a:rPr lang="en-US" sz="800" dirty="0" smtClean="0"/>
              <a:t>report. 2011</a:t>
            </a:r>
            <a:r>
              <a:rPr lang="en-US" sz="800" dirty="0"/>
              <a:t>. Technical Report.</a:t>
            </a:r>
            <a:endParaRPr lang="en-US" sz="800" dirty="0" smtClean="0"/>
          </a:p>
          <a:p>
            <a:r>
              <a:rPr lang="en-US" sz="800" dirty="0" smtClean="0"/>
              <a:t>[4] </a:t>
            </a:r>
            <a:r>
              <a:rPr lang="en-US" sz="800" dirty="0"/>
              <a:t>City of Kelowna. Water use </a:t>
            </a:r>
            <a:r>
              <a:rPr lang="en-US" sz="800" dirty="0" smtClean="0"/>
              <a:t>statistics. http</a:t>
            </a:r>
            <a:r>
              <a:rPr lang="en-US" sz="800" dirty="0"/>
              <a:t>://www.kelowna.ca/CM/page2635.aspx, 2010. </a:t>
            </a:r>
            <a:r>
              <a:rPr lang="en-US" sz="800" dirty="0" smtClean="0"/>
              <a:t>Accessed </a:t>
            </a:r>
            <a:r>
              <a:rPr lang="en-US" sz="800" dirty="0"/>
              <a:t>September 10, 2014</a:t>
            </a:r>
            <a:r>
              <a:rPr lang="en-US" sz="800" dirty="0" smtClean="0"/>
              <a:t>.</a:t>
            </a:r>
          </a:p>
          <a:p>
            <a:r>
              <a:rPr lang="en-US" sz="800" dirty="0" smtClean="0"/>
              <a:t>[5] </a:t>
            </a:r>
            <a:r>
              <a:rPr lang="en-US" sz="800" dirty="0"/>
              <a:t>Jennifer Wong. Get Water Smart, Kelowna, BC. The </a:t>
            </a:r>
            <a:r>
              <a:rPr lang="en-US" sz="800" dirty="0" smtClean="0"/>
              <a:t>POLIS </a:t>
            </a:r>
            <a:r>
              <a:rPr lang="en-US" sz="800" dirty="0"/>
              <a:t>Project on Ecological Governance Water </a:t>
            </a:r>
            <a:r>
              <a:rPr lang="en-US" sz="800" dirty="0" smtClean="0"/>
              <a:t>Sustainability Project</a:t>
            </a:r>
            <a:r>
              <a:rPr lang="en-US" sz="800" dirty="0"/>
              <a:t>, 2008. Technical Report.</a:t>
            </a:r>
          </a:p>
        </p:txBody>
      </p:sp>
    </p:spTree>
    <p:extLst>
      <p:ext uri="{BB962C8B-B14F-4D97-AF65-F5344CB8AC3E}">
        <p14:creationId xmlns:p14="http://schemas.microsoft.com/office/powerpoint/2010/main" val="636801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Acknowledgements</a:t>
            </a:r>
            <a:endParaRPr lang="en-US" dirty="0"/>
          </a:p>
        </p:txBody>
      </p:sp>
      <p:sp>
        <p:nvSpPr>
          <p:cNvPr id="4" name="Text Placeholder 3"/>
          <p:cNvSpPr>
            <a:spLocks noGrp="1"/>
          </p:cNvSpPr>
          <p:nvPr>
            <p:ph type="body" sz="quarter" idx="12"/>
          </p:nvPr>
        </p:nvSpPr>
        <p:spPr>
          <a:xfrm>
            <a:off x="814917" y="1844675"/>
            <a:ext cx="4909211" cy="4680669"/>
          </a:xfrm>
        </p:spPr>
        <p:txBody>
          <a:bodyPr/>
          <a:lstStyle/>
          <a:p>
            <a:pPr marL="285750" indent="-285750">
              <a:lnSpc>
                <a:spcPct val="150000"/>
              </a:lnSpc>
              <a:buFont typeface="Arial" panose="020B0604020202020204" pitchFamily="34" charset="0"/>
              <a:buChar char="•"/>
            </a:pPr>
            <a:r>
              <a:rPr lang="en-US" dirty="0" smtClean="0"/>
              <a:t>Dr. Ramon Lawrence</a:t>
            </a:r>
          </a:p>
          <a:p>
            <a:pPr marL="285750" indent="-285750">
              <a:lnSpc>
                <a:spcPct val="150000"/>
              </a:lnSpc>
              <a:buFont typeface="Arial" panose="020B0604020202020204" pitchFamily="34" charset="0"/>
              <a:buChar char="•"/>
            </a:pPr>
            <a:r>
              <a:rPr lang="en-US" dirty="0" smtClean="0"/>
              <a:t>Dr. Patricia </a:t>
            </a:r>
            <a:r>
              <a:rPr lang="en-US" dirty="0" err="1" smtClean="0"/>
              <a:t>Lasserre</a:t>
            </a:r>
            <a:r>
              <a:rPr lang="en-US" dirty="0" smtClean="0"/>
              <a:t>, Dr. Yves </a:t>
            </a:r>
            <a:r>
              <a:rPr lang="en-US" dirty="0" err="1" smtClean="0"/>
              <a:t>Lucet</a:t>
            </a:r>
            <a:r>
              <a:rPr lang="en-US" dirty="0" smtClean="0"/>
              <a:t>, Dr. Bowen Hui, and Dr. </a:t>
            </a:r>
            <a:r>
              <a:rPr lang="en-US" dirty="0"/>
              <a:t>Jason </a:t>
            </a:r>
            <a:r>
              <a:rPr lang="en-US" dirty="0" err="1" smtClean="0"/>
              <a:t>Loeppky</a:t>
            </a:r>
            <a:endParaRPr lang="en-US" dirty="0" smtClean="0"/>
          </a:p>
          <a:p>
            <a:pPr marL="285750" indent="-285750">
              <a:lnSpc>
                <a:spcPct val="150000"/>
              </a:lnSpc>
              <a:buFont typeface="Arial" panose="020B0604020202020204" pitchFamily="34" charset="0"/>
              <a:buChar char="•"/>
            </a:pPr>
            <a:r>
              <a:rPr lang="en-US" dirty="0" smtClean="0"/>
              <a:t>Kelowna Parks Services department</a:t>
            </a:r>
          </a:p>
          <a:p>
            <a:pPr marL="285750" indent="-285750">
              <a:lnSpc>
                <a:spcPct val="150000"/>
              </a:lnSpc>
              <a:buFont typeface="Arial" panose="020B0604020202020204" pitchFamily="34" charset="0"/>
              <a:buChar char="•"/>
            </a:pPr>
            <a:r>
              <a:rPr lang="en-US" dirty="0"/>
              <a:t>Natural Sciences and Engineering Research Council of </a:t>
            </a:r>
            <a:r>
              <a:rPr lang="en-US" dirty="0" smtClean="0"/>
              <a:t>Canada (NSERC)</a:t>
            </a:r>
          </a:p>
        </p:txBody>
      </p:sp>
      <p:sp>
        <p:nvSpPr>
          <p:cNvPr id="3" name="TextBox 2"/>
          <p:cNvSpPr txBox="1"/>
          <p:nvPr/>
        </p:nvSpPr>
        <p:spPr>
          <a:xfrm>
            <a:off x="3635375" y="148478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640074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25361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814917" y="3157462"/>
            <a:ext cx="7562850" cy="543076"/>
          </a:xfrm>
        </p:spPr>
        <p:txBody>
          <a:bodyPr/>
          <a:lstStyle/>
          <a:p>
            <a:pPr algn="ctr"/>
            <a:r>
              <a:rPr lang="en-US" dirty="0" smtClean="0"/>
              <a:t>Additional Results</a:t>
            </a:r>
            <a:endParaRPr lang="en-US" dirty="0"/>
          </a:p>
        </p:txBody>
      </p:sp>
    </p:spTree>
    <p:extLst>
      <p:ext uri="{BB962C8B-B14F-4D97-AF65-F5344CB8AC3E}">
        <p14:creationId xmlns:p14="http://schemas.microsoft.com/office/powerpoint/2010/main" val="5789822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mtClean="0"/>
              <a:t>Results: Scenario 1 Task 1</a:t>
            </a:r>
            <a:endParaRPr lang="en-US" dirty="0"/>
          </a:p>
        </p:txBody>
      </p:sp>
      <p:sp>
        <p:nvSpPr>
          <p:cNvPr id="11" name="Text Placeholder 10"/>
          <p:cNvSpPr>
            <a:spLocks noGrp="1"/>
          </p:cNvSpPr>
          <p:nvPr>
            <p:ph type="body" sz="quarter" idx="11"/>
          </p:nvPr>
        </p:nvSpPr>
        <p:spPr>
          <a:xfrm>
            <a:off x="814917" y="1556792"/>
            <a:ext cx="7562850" cy="441325"/>
          </a:xfrm>
        </p:spPr>
        <p:txBody>
          <a:bodyPr/>
          <a:lstStyle/>
          <a:p>
            <a:r>
              <a:rPr lang="en-US" b="0" i="1" dirty="0" smtClean="0"/>
              <a:t>Finding </a:t>
            </a:r>
            <a:r>
              <a:rPr lang="en-US" b="0" i="1" smtClean="0"/>
              <a:t>the control cabinet</a:t>
            </a:r>
            <a:endParaRPr lang="en-US" b="0" i="1" dirty="0"/>
          </a:p>
        </p:txBody>
      </p:sp>
      <p:sp>
        <p:nvSpPr>
          <p:cNvPr id="4" name="Text Placeholder 3"/>
          <p:cNvSpPr>
            <a:spLocks noGrp="1"/>
          </p:cNvSpPr>
          <p:nvPr>
            <p:ph type="body" sz="quarter" idx="12"/>
          </p:nvPr>
        </p:nvSpPr>
        <p:spPr>
          <a:xfrm>
            <a:off x="814917" y="2060575"/>
            <a:ext cx="3777299" cy="4464769"/>
          </a:xfrm>
        </p:spPr>
        <p:txBody>
          <a:bodyPr>
            <a:normAutofit/>
          </a:bodyPr>
          <a:lstStyle/>
          <a:p>
            <a:r>
              <a:rPr lang="en-US" b="1" dirty="0" smtClean="0"/>
              <a:t>Average completion time:</a:t>
            </a:r>
          </a:p>
          <a:p>
            <a:pPr marL="285750" lvl="0" indent="-285750">
              <a:lnSpc>
                <a:spcPct val="150000"/>
              </a:lnSpc>
              <a:buFont typeface="Arial" panose="020B0604020202020204" pitchFamily="34" charset="0"/>
              <a:buChar char="•"/>
            </a:pPr>
            <a:r>
              <a:rPr lang="en-US" sz="1400" dirty="0" smtClean="0"/>
              <a:t>Experts without iPad:     17 seconds</a:t>
            </a:r>
          </a:p>
          <a:p>
            <a:pPr marL="285750" lvl="0" indent="-285750">
              <a:lnSpc>
                <a:spcPct val="150000"/>
              </a:lnSpc>
              <a:buFont typeface="Arial" panose="020B0604020202020204" pitchFamily="34" charset="0"/>
              <a:buChar char="•"/>
            </a:pPr>
            <a:r>
              <a:rPr lang="en-US" sz="1400" dirty="0" smtClean="0"/>
              <a:t>Novices without iPad:     38 seconds</a:t>
            </a:r>
          </a:p>
          <a:p>
            <a:pPr marL="285750" lvl="0" indent="-285750">
              <a:lnSpc>
                <a:spcPct val="150000"/>
              </a:lnSpc>
              <a:buFont typeface="Arial" panose="020B0604020202020204" pitchFamily="34" charset="0"/>
              <a:buChar char="•"/>
            </a:pPr>
            <a:r>
              <a:rPr lang="en-US" sz="1400" dirty="0" smtClean="0"/>
              <a:t>Novices using iPad:        30 seconds</a:t>
            </a:r>
          </a:p>
          <a:p>
            <a:pPr>
              <a:lnSpc>
                <a:spcPct val="150000"/>
              </a:lnSpc>
            </a:pPr>
            <a:endParaRPr lang="en-US" dirty="0" smtClean="0"/>
          </a:p>
          <a:p>
            <a:r>
              <a:rPr lang="en-US" b="1" dirty="0" smtClean="0"/>
              <a:t>Percentage of participants finished after one minute:</a:t>
            </a:r>
          </a:p>
          <a:p>
            <a:pPr marL="285750" lvl="0" indent="-285750">
              <a:lnSpc>
                <a:spcPct val="150000"/>
              </a:lnSpc>
              <a:buFont typeface="Arial" panose="020B0604020202020204" pitchFamily="34" charset="0"/>
              <a:buChar char="•"/>
            </a:pPr>
            <a:r>
              <a:rPr lang="en-US" sz="1400" dirty="0" smtClean="0"/>
              <a:t>Experts without iPad:    100%</a:t>
            </a:r>
          </a:p>
          <a:p>
            <a:pPr marL="285750" lvl="0" indent="-285750">
              <a:lnSpc>
                <a:spcPct val="150000"/>
              </a:lnSpc>
              <a:buFont typeface="Arial" panose="020B0604020202020204" pitchFamily="34" charset="0"/>
              <a:buChar char="•"/>
            </a:pPr>
            <a:r>
              <a:rPr lang="en-US" sz="1400" dirty="0" smtClean="0"/>
              <a:t>Novices without iPad:      81%</a:t>
            </a:r>
          </a:p>
          <a:p>
            <a:pPr marL="285750" lvl="0" indent="-285750">
              <a:lnSpc>
                <a:spcPct val="150000"/>
              </a:lnSpc>
              <a:buFont typeface="Arial" panose="020B0604020202020204" pitchFamily="34" charset="0"/>
              <a:buChar char="•"/>
            </a:pPr>
            <a:r>
              <a:rPr lang="en-US" sz="1400" dirty="0" smtClean="0"/>
              <a:t>Novices using iPad:         85%</a:t>
            </a:r>
            <a:endParaRPr lang="en-US" sz="1400" dirty="0"/>
          </a:p>
        </p:txBody>
      </p:sp>
      <p:pic>
        <p:nvPicPr>
          <p:cNvPr id="5" name="Shape 217"/>
          <p:cNvPicPr preferRelativeResize="0"/>
          <p:nvPr/>
        </p:nvPicPr>
        <p:blipFill>
          <a:blip r:embed="rId2">
            <a:alphaModFix/>
          </a:blip>
          <a:stretch>
            <a:fillRect/>
          </a:stretch>
        </p:blipFill>
        <p:spPr>
          <a:xfrm>
            <a:off x="4592216" y="1844824"/>
            <a:ext cx="3868216" cy="3862460"/>
          </a:xfrm>
          <a:prstGeom prst="rect">
            <a:avLst/>
          </a:prstGeom>
          <a:noFill/>
          <a:ln>
            <a:noFill/>
          </a:ln>
        </p:spPr>
      </p:pic>
    </p:spTree>
    <p:extLst>
      <p:ext uri="{BB962C8B-B14F-4D97-AF65-F5344CB8AC3E}">
        <p14:creationId xmlns:p14="http://schemas.microsoft.com/office/powerpoint/2010/main" val="619551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mtClean="0"/>
              <a:t>Results: Scenario 1 Task 2</a:t>
            </a:r>
            <a:endParaRPr lang="en-US" dirty="0"/>
          </a:p>
        </p:txBody>
      </p:sp>
      <p:sp>
        <p:nvSpPr>
          <p:cNvPr id="4" name="Text Placeholder 3"/>
          <p:cNvSpPr>
            <a:spLocks noGrp="1"/>
          </p:cNvSpPr>
          <p:nvPr>
            <p:ph type="body" sz="quarter" idx="12"/>
          </p:nvPr>
        </p:nvSpPr>
        <p:spPr>
          <a:xfrm>
            <a:off x="814917" y="2060575"/>
            <a:ext cx="3777299" cy="4464769"/>
          </a:xfrm>
        </p:spPr>
        <p:txBody>
          <a:bodyPr/>
          <a:lstStyle/>
          <a:p>
            <a:pPr lvl="0"/>
            <a:r>
              <a:rPr lang="en-US" b="1" dirty="0" smtClean="0"/>
              <a:t>Average completion time:</a:t>
            </a:r>
          </a:p>
          <a:p>
            <a:pPr marL="285750" lvl="0" indent="-285750">
              <a:lnSpc>
                <a:spcPct val="150000"/>
              </a:lnSpc>
              <a:buFont typeface="Arial" panose="020B0604020202020204" pitchFamily="34" charset="0"/>
              <a:buChar char="•"/>
            </a:pPr>
            <a:r>
              <a:rPr lang="en-US" sz="1400" dirty="0" smtClean="0"/>
              <a:t>Experts without iPad:     11 seconds</a:t>
            </a:r>
          </a:p>
          <a:p>
            <a:pPr marL="285750" lvl="0" indent="-285750">
              <a:lnSpc>
                <a:spcPct val="150000"/>
              </a:lnSpc>
              <a:buFont typeface="Arial" panose="020B0604020202020204" pitchFamily="34" charset="0"/>
              <a:buChar char="•"/>
            </a:pPr>
            <a:r>
              <a:rPr lang="en-US" sz="1400" dirty="0" smtClean="0"/>
              <a:t>Novices without iPad: </a:t>
            </a:r>
            <a:r>
              <a:rPr lang="en-US" sz="1400" dirty="0"/>
              <a:t> </a:t>
            </a:r>
            <a:r>
              <a:rPr lang="en-US" sz="1400" dirty="0" smtClean="0"/>
              <a:t>   13 seconds</a:t>
            </a:r>
          </a:p>
          <a:p>
            <a:pPr marL="285750" lvl="0" indent="-285750">
              <a:lnSpc>
                <a:spcPct val="150000"/>
              </a:lnSpc>
              <a:buFont typeface="Arial" panose="020B0604020202020204" pitchFamily="34" charset="0"/>
              <a:buChar char="•"/>
            </a:pPr>
            <a:r>
              <a:rPr lang="en-US" sz="1400" dirty="0" smtClean="0"/>
              <a:t>Novices using iPad:        19 seconds</a:t>
            </a:r>
          </a:p>
          <a:p>
            <a:pPr>
              <a:lnSpc>
                <a:spcPct val="150000"/>
              </a:lnSpc>
            </a:pPr>
            <a:endParaRPr lang="en-US" dirty="0" smtClean="0"/>
          </a:p>
          <a:p>
            <a:r>
              <a:rPr lang="en-US" b="1" dirty="0" smtClean="0"/>
              <a:t>Percentage of participants finished after one minute:</a:t>
            </a:r>
          </a:p>
          <a:p>
            <a:pPr marL="285750" lvl="0" indent="-285750">
              <a:lnSpc>
                <a:spcPct val="150000"/>
              </a:lnSpc>
              <a:buFont typeface="Arial" panose="020B0604020202020204" pitchFamily="34" charset="0"/>
              <a:buChar char="•"/>
            </a:pPr>
            <a:r>
              <a:rPr lang="en-US" sz="1400" dirty="0" smtClean="0"/>
              <a:t>Experts without iPad:</a:t>
            </a:r>
            <a:r>
              <a:rPr lang="en-US" sz="1400" dirty="0"/>
              <a:t> </a:t>
            </a:r>
            <a:r>
              <a:rPr lang="en-US" sz="1400" dirty="0" smtClean="0"/>
              <a:t>   100%</a:t>
            </a:r>
          </a:p>
          <a:p>
            <a:pPr marL="285750" lvl="0" indent="-285750">
              <a:lnSpc>
                <a:spcPct val="150000"/>
              </a:lnSpc>
              <a:buFont typeface="Arial" panose="020B0604020202020204" pitchFamily="34" charset="0"/>
              <a:buChar char="•"/>
            </a:pPr>
            <a:r>
              <a:rPr lang="en-US" sz="1400" dirty="0" smtClean="0"/>
              <a:t>Novices without iPad:</a:t>
            </a:r>
            <a:r>
              <a:rPr lang="en-US" sz="1400" dirty="0"/>
              <a:t> </a:t>
            </a:r>
            <a:r>
              <a:rPr lang="en-US" sz="1400" dirty="0" smtClean="0"/>
              <a:t>   100%</a:t>
            </a:r>
          </a:p>
          <a:p>
            <a:pPr marL="285750" lvl="0" indent="-285750">
              <a:lnSpc>
                <a:spcPct val="150000"/>
              </a:lnSpc>
              <a:buFont typeface="Arial" panose="020B0604020202020204" pitchFamily="34" charset="0"/>
              <a:buChar char="•"/>
            </a:pPr>
            <a:r>
              <a:rPr lang="en-US" sz="1400" dirty="0" smtClean="0"/>
              <a:t>Novices using iPad:</a:t>
            </a:r>
            <a:r>
              <a:rPr lang="en-US" sz="1400" dirty="0"/>
              <a:t> </a:t>
            </a:r>
            <a:r>
              <a:rPr lang="en-US" sz="1400" dirty="0" smtClean="0"/>
              <a:t>      100%</a:t>
            </a:r>
          </a:p>
          <a:p>
            <a:endParaRPr lang="en-US" dirty="0"/>
          </a:p>
        </p:txBody>
      </p:sp>
      <p:pic>
        <p:nvPicPr>
          <p:cNvPr id="5" name="Shape 224"/>
          <p:cNvPicPr preferRelativeResize="0"/>
          <p:nvPr/>
        </p:nvPicPr>
        <p:blipFill>
          <a:blip r:embed="rId2">
            <a:alphaModFix/>
          </a:blip>
          <a:stretch>
            <a:fillRect/>
          </a:stretch>
        </p:blipFill>
        <p:spPr>
          <a:xfrm>
            <a:off x="4592216" y="1844824"/>
            <a:ext cx="3868216" cy="3862460"/>
          </a:xfrm>
          <a:prstGeom prst="rect">
            <a:avLst/>
          </a:prstGeom>
          <a:noFill/>
          <a:ln>
            <a:noFill/>
          </a:ln>
        </p:spPr>
      </p:pic>
      <p:sp>
        <p:nvSpPr>
          <p:cNvPr id="10" name="Text Placeholder 10"/>
          <p:cNvSpPr>
            <a:spLocks noGrp="1"/>
          </p:cNvSpPr>
          <p:nvPr>
            <p:ph type="body" sz="quarter" idx="11"/>
          </p:nvPr>
        </p:nvSpPr>
        <p:spPr>
          <a:xfrm>
            <a:off x="814917" y="1556792"/>
            <a:ext cx="7562850" cy="441325"/>
          </a:xfrm>
        </p:spPr>
        <p:txBody>
          <a:bodyPr/>
          <a:lstStyle/>
          <a:p>
            <a:r>
              <a:rPr lang="en-US" b="0" i="1" dirty="0" smtClean="0"/>
              <a:t>Finding the connection point</a:t>
            </a:r>
            <a:endParaRPr lang="en-US" b="0" i="1" dirty="0"/>
          </a:p>
        </p:txBody>
      </p:sp>
    </p:spTree>
    <p:extLst>
      <p:ext uri="{BB962C8B-B14F-4D97-AF65-F5344CB8AC3E}">
        <p14:creationId xmlns:p14="http://schemas.microsoft.com/office/powerpoint/2010/main" val="4088939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mtClean="0"/>
              <a:t>Results: Scenario 1 Task 3</a:t>
            </a:r>
            <a:endParaRPr lang="en-US" dirty="0"/>
          </a:p>
        </p:txBody>
      </p:sp>
      <p:sp>
        <p:nvSpPr>
          <p:cNvPr id="4" name="Text Placeholder 3"/>
          <p:cNvSpPr>
            <a:spLocks noGrp="1"/>
          </p:cNvSpPr>
          <p:nvPr>
            <p:ph type="body" sz="quarter" idx="12"/>
          </p:nvPr>
        </p:nvSpPr>
        <p:spPr>
          <a:xfrm>
            <a:off x="814917" y="2060575"/>
            <a:ext cx="3757083" cy="4464769"/>
          </a:xfrm>
        </p:spPr>
        <p:txBody>
          <a:bodyPr>
            <a:normAutofit/>
          </a:bodyPr>
          <a:lstStyle/>
          <a:p>
            <a:pPr lvl="0"/>
            <a:r>
              <a:rPr lang="en-US" b="1" dirty="0" smtClean="0"/>
              <a:t>Average completion time:</a:t>
            </a:r>
          </a:p>
          <a:p>
            <a:pPr marL="285750" lvl="0" indent="-285750">
              <a:lnSpc>
                <a:spcPct val="150000"/>
              </a:lnSpc>
              <a:buFont typeface="Arial" panose="020B0604020202020204" pitchFamily="34" charset="0"/>
              <a:buChar char="•"/>
            </a:pPr>
            <a:r>
              <a:rPr lang="en-US" sz="1400" dirty="0" smtClean="0"/>
              <a:t>Experts without iPad:     12 seconds</a:t>
            </a:r>
          </a:p>
          <a:p>
            <a:pPr marL="285750" lvl="0" indent="-285750">
              <a:lnSpc>
                <a:spcPct val="150000"/>
              </a:lnSpc>
              <a:buFont typeface="Arial" panose="020B0604020202020204" pitchFamily="34" charset="0"/>
              <a:buChar char="•"/>
            </a:pPr>
            <a:r>
              <a:rPr lang="en-US" sz="1400" dirty="0" smtClean="0"/>
              <a:t>Novices without iPad:     17 seconds</a:t>
            </a:r>
          </a:p>
          <a:p>
            <a:pPr marL="285750" lvl="0" indent="-285750">
              <a:lnSpc>
                <a:spcPct val="150000"/>
              </a:lnSpc>
              <a:buFont typeface="Arial" panose="020B0604020202020204" pitchFamily="34" charset="0"/>
              <a:buChar char="•"/>
            </a:pPr>
            <a:r>
              <a:rPr lang="en-US" sz="1400" dirty="0" smtClean="0"/>
              <a:t>Novices using iPad:        18 seconds</a:t>
            </a:r>
          </a:p>
          <a:p>
            <a:pPr lvl="0">
              <a:lnSpc>
                <a:spcPct val="150000"/>
              </a:lnSpc>
            </a:pPr>
            <a:endParaRPr lang="en-US" dirty="0" smtClean="0"/>
          </a:p>
          <a:p>
            <a:r>
              <a:rPr lang="en-US" b="1" dirty="0" smtClean="0"/>
              <a:t>Percentage of participants finished after one minute:</a:t>
            </a:r>
          </a:p>
          <a:p>
            <a:pPr marL="285750" lvl="0" indent="-285750">
              <a:lnSpc>
                <a:spcPct val="150000"/>
              </a:lnSpc>
              <a:buFont typeface="Arial" panose="020B0604020202020204" pitchFamily="34" charset="0"/>
              <a:buChar char="•"/>
            </a:pPr>
            <a:r>
              <a:rPr lang="en-US" sz="1400" dirty="0" smtClean="0"/>
              <a:t>Experts without iPad:</a:t>
            </a:r>
            <a:r>
              <a:rPr lang="en-US" sz="1400" dirty="0"/>
              <a:t> </a:t>
            </a:r>
            <a:r>
              <a:rPr lang="en-US" sz="1400" dirty="0" smtClean="0"/>
              <a:t>   100%</a:t>
            </a:r>
          </a:p>
          <a:p>
            <a:pPr marL="285750" lvl="0" indent="-285750">
              <a:lnSpc>
                <a:spcPct val="150000"/>
              </a:lnSpc>
              <a:buFont typeface="Arial" panose="020B0604020202020204" pitchFamily="34" charset="0"/>
              <a:buChar char="•"/>
            </a:pPr>
            <a:r>
              <a:rPr lang="en-US" sz="1400" dirty="0" smtClean="0"/>
              <a:t>Novices without iPad:      91%</a:t>
            </a:r>
          </a:p>
          <a:p>
            <a:pPr marL="285750" lvl="0" indent="-285750">
              <a:lnSpc>
                <a:spcPct val="150000"/>
              </a:lnSpc>
              <a:buFont typeface="Arial" panose="020B0604020202020204" pitchFamily="34" charset="0"/>
              <a:buChar char="•"/>
            </a:pPr>
            <a:r>
              <a:rPr lang="en-US" sz="1400" dirty="0" smtClean="0"/>
              <a:t>Novices using iPad:       100%</a:t>
            </a:r>
          </a:p>
          <a:p>
            <a:endParaRPr lang="en-US" dirty="0"/>
          </a:p>
        </p:txBody>
      </p:sp>
      <p:pic>
        <p:nvPicPr>
          <p:cNvPr id="5" name="Shape 231"/>
          <p:cNvPicPr preferRelativeResize="0"/>
          <p:nvPr/>
        </p:nvPicPr>
        <p:blipFill>
          <a:blip r:embed="rId2">
            <a:alphaModFix/>
          </a:blip>
          <a:stretch>
            <a:fillRect/>
          </a:stretch>
        </p:blipFill>
        <p:spPr>
          <a:xfrm>
            <a:off x="4592216" y="1844824"/>
            <a:ext cx="3868216" cy="3862460"/>
          </a:xfrm>
          <a:prstGeom prst="rect">
            <a:avLst/>
          </a:prstGeom>
          <a:noFill/>
          <a:ln>
            <a:noFill/>
          </a:ln>
        </p:spPr>
      </p:pic>
      <p:sp>
        <p:nvSpPr>
          <p:cNvPr id="9" name="Text Placeholder 10"/>
          <p:cNvSpPr>
            <a:spLocks noGrp="1"/>
          </p:cNvSpPr>
          <p:nvPr>
            <p:ph type="body" sz="quarter" idx="11"/>
          </p:nvPr>
        </p:nvSpPr>
        <p:spPr>
          <a:xfrm>
            <a:off x="814917" y="1556792"/>
            <a:ext cx="7562850" cy="441325"/>
          </a:xfrm>
        </p:spPr>
        <p:txBody>
          <a:bodyPr/>
          <a:lstStyle/>
          <a:p>
            <a:r>
              <a:rPr lang="en-US" b="0" i="1" dirty="0" smtClean="0"/>
              <a:t>Finding the curb stopper</a:t>
            </a:r>
            <a:endParaRPr lang="en-US" b="0" i="1" dirty="0"/>
          </a:p>
        </p:txBody>
      </p:sp>
    </p:spTree>
    <p:extLst>
      <p:ext uri="{BB962C8B-B14F-4D97-AF65-F5344CB8AC3E}">
        <p14:creationId xmlns:p14="http://schemas.microsoft.com/office/powerpoint/2010/main" val="21829531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mtClean="0"/>
              <a:t>Results: Scenario 1 Task 4</a:t>
            </a:r>
            <a:endParaRPr lang="en-US" dirty="0"/>
          </a:p>
        </p:txBody>
      </p:sp>
      <p:sp>
        <p:nvSpPr>
          <p:cNvPr id="4" name="Text Placeholder 3"/>
          <p:cNvSpPr>
            <a:spLocks noGrp="1"/>
          </p:cNvSpPr>
          <p:nvPr>
            <p:ph type="body" sz="quarter" idx="12"/>
          </p:nvPr>
        </p:nvSpPr>
        <p:spPr>
          <a:xfrm>
            <a:off x="814917" y="2060575"/>
            <a:ext cx="3777299" cy="4464769"/>
          </a:xfrm>
        </p:spPr>
        <p:txBody>
          <a:bodyPr>
            <a:normAutofit/>
          </a:bodyPr>
          <a:lstStyle/>
          <a:p>
            <a:r>
              <a:rPr lang="en-US" b="1" dirty="0" smtClean="0"/>
              <a:t>Average completion time:</a:t>
            </a:r>
          </a:p>
          <a:p>
            <a:pPr marL="285750" lvl="0" indent="-285750">
              <a:lnSpc>
                <a:spcPct val="150000"/>
              </a:lnSpc>
              <a:buFont typeface="Arial" panose="020B0604020202020204" pitchFamily="34" charset="0"/>
              <a:buChar char="•"/>
            </a:pPr>
            <a:r>
              <a:rPr lang="en-US" sz="1400" dirty="0" smtClean="0"/>
              <a:t>Experts without iPad:   122 seconds</a:t>
            </a:r>
          </a:p>
          <a:p>
            <a:pPr marL="285750" lvl="0" indent="-285750">
              <a:lnSpc>
                <a:spcPct val="150000"/>
              </a:lnSpc>
              <a:buFont typeface="Arial" panose="020B0604020202020204" pitchFamily="34" charset="0"/>
              <a:buChar char="•"/>
            </a:pPr>
            <a:r>
              <a:rPr lang="en-US" sz="1400" dirty="0" smtClean="0"/>
              <a:t>Novices without iPad:   154 seconds</a:t>
            </a:r>
          </a:p>
          <a:p>
            <a:pPr marL="285750" lvl="0" indent="-285750">
              <a:lnSpc>
                <a:spcPct val="150000"/>
              </a:lnSpc>
              <a:buFont typeface="Arial" panose="020B0604020202020204" pitchFamily="34" charset="0"/>
              <a:buChar char="•"/>
            </a:pPr>
            <a:r>
              <a:rPr lang="en-US" sz="1400" dirty="0" smtClean="0"/>
              <a:t>Novices using iPad:        49 seconds</a:t>
            </a:r>
          </a:p>
          <a:p>
            <a:pPr>
              <a:lnSpc>
                <a:spcPct val="150000"/>
              </a:lnSpc>
            </a:pPr>
            <a:endParaRPr lang="en-US" dirty="0" smtClean="0"/>
          </a:p>
          <a:p>
            <a:r>
              <a:rPr lang="en-US" b="1" dirty="0" smtClean="0"/>
              <a:t>Percentage of participants finished after one minute:</a:t>
            </a:r>
          </a:p>
          <a:p>
            <a:pPr marL="285750" lvl="0" indent="-285750">
              <a:lnSpc>
                <a:spcPct val="150000"/>
              </a:lnSpc>
              <a:buFont typeface="Arial" panose="020B0604020202020204" pitchFamily="34" charset="0"/>
              <a:buChar char="•"/>
            </a:pPr>
            <a:r>
              <a:rPr lang="en-US" sz="1400" dirty="0" smtClean="0"/>
              <a:t>Experts without iPad:      50%</a:t>
            </a:r>
          </a:p>
          <a:p>
            <a:pPr marL="285750" lvl="0" indent="-285750">
              <a:lnSpc>
                <a:spcPct val="150000"/>
              </a:lnSpc>
              <a:buFont typeface="Arial" panose="020B0604020202020204" pitchFamily="34" charset="0"/>
              <a:buChar char="•"/>
            </a:pPr>
            <a:r>
              <a:rPr lang="en-US" sz="1400" dirty="0" smtClean="0"/>
              <a:t>Novices without iPad:      27%</a:t>
            </a:r>
          </a:p>
          <a:p>
            <a:pPr marL="285750" lvl="0" indent="-285750">
              <a:lnSpc>
                <a:spcPct val="150000"/>
              </a:lnSpc>
              <a:buFont typeface="Arial" panose="020B0604020202020204" pitchFamily="34" charset="0"/>
              <a:buChar char="•"/>
            </a:pPr>
            <a:r>
              <a:rPr lang="en-US" sz="1400" dirty="0" smtClean="0"/>
              <a:t>Novices using iPad:         74%</a:t>
            </a:r>
          </a:p>
          <a:p>
            <a:endParaRPr lang="en-US" dirty="0"/>
          </a:p>
        </p:txBody>
      </p:sp>
      <p:pic>
        <p:nvPicPr>
          <p:cNvPr id="5" name="Shape 238"/>
          <p:cNvPicPr preferRelativeResize="0"/>
          <p:nvPr/>
        </p:nvPicPr>
        <p:blipFill>
          <a:blip r:embed="rId2">
            <a:alphaModFix/>
          </a:blip>
          <a:stretch>
            <a:fillRect/>
          </a:stretch>
        </p:blipFill>
        <p:spPr>
          <a:xfrm>
            <a:off x="4592216" y="1844824"/>
            <a:ext cx="3868216" cy="3862460"/>
          </a:xfrm>
          <a:prstGeom prst="rect">
            <a:avLst/>
          </a:prstGeom>
          <a:noFill/>
          <a:ln>
            <a:noFill/>
          </a:ln>
        </p:spPr>
      </p:pic>
      <p:sp>
        <p:nvSpPr>
          <p:cNvPr id="9" name="Text Placeholder 10"/>
          <p:cNvSpPr>
            <a:spLocks noGrp="1"/>
          </p:cNvSpPr>
          <p:nvPr>
            <p:ph type="body" sz="quarter" idx="11"/>
          </p:nvPr>
        </p:nvSpPr>
        <p:spPr>
          <a:xfrm>
            <a:off x="814917" y="1556792"/>
            <a:ext cx="7562850" cy="441325"/>
          </a:xfrm>
        </p:spPr>
        <p:txBody>
          <a:bodyPr/>
          <a:lstStyle/>
          <a:p>
            <a:r>
              <a:rPr lang="en-US" b="0" i="1" dirty="0" smtClean="0"/>
              <a:t>Finding valve box for specific irrigation zone</a:t>
            </a:r>
            <a:endParaRPr lang="en-US" b="0" i="1" dirty="0"/>
          </a:p>
        </p:txBody>
      </p:sp>
    </p:spTree>
    <p:extLst>
      <p:ext uri="{BB962C8B-B14F-4D97-AF65-F5344CB8AC3E}">
        <p14:creationId xmlns:p14="http://schemas.microsoft.com/office/powerpoint/2010/main" val="31720488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mtClean="0"/>
              <a:t>Results: Scenario 2 Task 1</a:t>
            </a:r>
            <a:endParaRPr lang="en-US" dirty="0"/>
          </a:p>
        </p:txBody>
      </p:sp>
      <p:sp>
        <p:nvSpPr>
          <p:cNvPr id="4" name="Text Placeholder 3"/>
          <p:cNvSpPr>
            <a:spLocks noGrp="1"/>
          </p:cNvSpPr>
          <p:nvPr>
            <p:ph type="body" sz="quarter" idx="12"/>
          </p:nvPr>
        </p:nvSpPr>
        <p:spPr>
          <a:xfrm>
            <a:off x="814917" y="2060575"/>
            <a:ext cx="3777299" cy="4464769"/>
          </a:xfrm>
        </p:spPr>
        <p:txBody>
          <a:bodyPr/>
          <a:lstStyle/>
          <a:p>
            <a:pPr lvl="0"/>
            <a:r>
              <a:rPr lang="en-US" b="1" dirty="0" smtClean="0"/>
              <a:t>Average completion time:</a:t>
            </a:r>
          </a:p>
          <a:p>
            <a:pPr marL="285750" lvl="0" indent="-285750">
              <a:lnSpc>
                <a:spcPct val="150000"/>
              </a:lnSpc>
              <a:buFont typeface="Arial" panose="020B0604020202020204" pitchFamily="34" charset="0"/>
              <a:buChar char="•"/>
            </a:pPr>
            <a:r>
              <a:rPr lang="en-US" sz="1400" dirty="0" smtClean="0"/>
              <a:t>Experts without iPad:     25 seconds</a:t>
            </a:r>
          </a:p>
          <a:p>
            <a:pPr marL="285750" lvl="0" indent="-285750">
              <a:lnSpc>
                <a:spcPct val="150000"/>
              </a:lnSpc>
              <a:buFont typeface="Arial" panose="020B0604020202020204" pitchFamily="34" charset="0"/>
              <a:buChar char="•"/>
            </a:pPr>
            <a:r>
              <a:rPr lang="en-US" sz="1400" dirty="0" smtClean="0"/>
              <a:t>Novices without iPad:     72 seconds</a:t>
            </a:r>
          </a:p>
          <a:p>
            <a:pPr marL="285750" lvl="0" indent="-285750">
              <a:lnSpc>
                <a:spcPct val="150000"/>
              </a:lnSpc>
              <a:buFont typeface="Arial" panose="020B0604020202020204" pitchFamily="34" charset="0"/>
              <a:buChar char="•"/>
            </a:pPr>
            <a:r>
              <a:rPr lang="en-US" sz="1400" dirty="0" smtClean="0"/>
              <a:t>Novices using iPad:        19 seconds</a:t>
            </a:r>
          </a:p>
          <a:p>
            <a:pPr lvl="0">
              <a:lnSpc>
                <a:spcPct val="150000"/>
              </a:lnSpc>
            </a:pPr>
            <a:endParaRPr lang="en-US" dirty="0" smtClean="0"/>
          </a:p>
          <a:p>
            <a:r>
              <a:rPr lang="en-US" b="1" dirty="0" smtClean="0"/>
              <a:t>Percentage of participants finished after one minute:</a:t>
            </a:r>
          </a:p>
          <a:p>
            <a:pPr marL="285750" lvl="0" indent="-285750">
              <a:lnSpc>
                <a:spcPct val="150000"/>
              </a:lnSpc>
              <a:buFont typeface="Arial" panose="020B0604020202020204" pitchFamily="34" charset="0"/>
              <a:buChar char="•"/>
            </a:pPr>
            <a:r>
              <a:rPr lang="en-US" sz="1400" dirty="0" smtClean="0"/>
              <a:t>Experts without iPad:      75%</a:t>
            </a:r>
          </a:p>
          <a:p>
            <a:pPr marL="285750" lvl="0" indent="-285750">
              <a:lnSpc>
                <a:spcPct val="150000"/>
              </a:lnSpc>
              <a:buFont typeface="Arial" panose="020B0604020202020204" pitchFamily="34" charset="0"/>
              <a:buChar char="•"/>
            </a:pPr>
            <a:r>
              <a:rPr lang="en-US" sz="1400" dirty="0" smtClean="0"/>
              <a:t>Novices without iPad:      58%</a:t>
            </a:r>
          </a:p>
          <a:p>
            <a:pPr marL="285750" lvl="0" indent="-285750">
              <a:lnSpc>
                <a:spcPct val="150000"/>
              </a:lnSpc>
              <a:buFont typeface="Arial" panose="020B0604020202020204" pitchFamily="34" charset="0"/>
              <a:buChar char="•"/>
            </a:pPr>
            <a:r>
              <a:rPr lang="en-US" sz="1400" dirty="0" smtClean="0"/>
              <a:t>Novices using iPad:       100%</a:t>
            </a:r>
          </a:p>
          <a:p>
            <a:pPr marL="285750" indent="-285750">
              <a:lnSpc>
                <a:spcPct val="150000"/>
              </a:lnSpc>
              <a:buFont typeface="Arial" panose="020B0604020202020204" pitchFamily="34" charset="0"/>
              <a:buChar char="•"/>
            </a:pPr>
            <a:endParaRPr lang="en-US" sz="1400" dirty="0"/>
          </a:p>
        </p:txBody>
      </p:sp>
      <p:pic>
        <p:nvPicPr>
          <p:cNvPr id="5" name="Shape 251"/>
          <p:cNvPicPr preferRelativeResize="0"/>
          <p:nvPr/>
        </p:nvPicPr>
        <p:blipFill>
          <a:blip r:embed="rId2">
            <a:alphaModFix/>
          </a:blip>
          <a:stretch>
            <a:fillRect/>
          </a:stretch>
        </p:blipFill>
        <p:spPr>
          <a:xfrm>
            <a:off x="4592216" y="1844824"/>
            <a:ext cx="3868216" cy="3862460"/>
          </a:xfrm>
          <a:prstGeom prst="rect">
            <a:avLst/>
          </a:prstGeom>
          <a:noFill/>
          <a:ln>
            <a:noFill/>
          </a:ln>
        </p:spPr>
      </p:pic>
      <p:sp>
        <p:nvSpPr>
          <p:cNvPr id="11" name="Text Placeholder 10"/>
          <p:cNvSpPr>
            <a:spLocks noGrp="1"/>
          </p:cNvSpPr>
          <p:nvPr>
            <p:ph type="body" sz="quarter" idx="11"/>
          </p:nvPr>
        </p:nvSpPr>
        <p:spPr>
          <a:xfrm>
            <a:off x="814917" y="1556792"/>
            <a:ext cx="7562850" cy="441325"/>
          </a:xfrm>
        </p:spPr>
        <p:txBody>
          <a:bodyPr/>
          <a:lstStyle/>
          <a:p>
            <a:r>
              <a:rPr lang="en-US" b="0" i="1" dirty="0" smtClean="0"/>
              <a:t>Identify irrigation zone(s) with dry brown grass</a:t>
            </a:r>
            <a:endParaRPr lang="en-US" b="0" i="1" dirty="0"/>
          </a:p>
        </p:txBody>
      </p:sp>
    </p:spTree>
    <p:extLst>
      <p:ext uri="{BB962C8B-B14F-4D97-AF65-F5344CB8AC3E}">
        <p14:creationId xmlns:p14="http://schemas.microsoft.com/office/powerpoint/2010/main" val="26983799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Results: Scenario 2 Task 2</a:t>
            </a:r>
            <a:endParaRPr lang="en-US" dirty="0"/>
          </a:p>
        </p:txBody>
      </p:sp>
      <p:sp>
        <p:nvSpPr>
          <p:cNvPr id="4" name="Text Placeholder 3"/>
          <p:cNvSpPr>
            <a:spLocks noGrp="1"/>
          </p:cNvSpPr>
          <p:nvPr>
            <p:ph type="body" sz="quarter" idx="12"/>
          </p:nvPr>
        </p:nvSpPr>
        <p:spPr>
          <a:xfrm>
            <a:off x="814917" y="2060575"/>
            <a:ext cx="3777299" cy="4464769"/>
          </a:xfrm>
        </p:spPr>
        <p:txBody>
          <a:bodyPr>
            <a:normAutofit/>
          </a:bodyPr>
          <a:lstStyle/>
          <a:p>
            <a:r>
              <a:rPr lang="en-US" b="1" dirty="0"/>
              <a:t>Average </a:t>
            </a:r>
            <a:r>
              <a:rPr lang="en-US" b="1" dirty="0" smtClean="0"/>
              <a:t>completion time:</a:t>
            </a:r>
            <a:endParaRPr lang="en-US" b="1" dirty="0"/>
          </a:p>
          <a:p>
            <a:pPr marL="285750" indent="-285750">
              <a:lnSpc>
                <a:spcPct val="150000"/>
              </a:lnSpc>
              <a:buFont typeface="Arial" panose="020B0604020202020204" pitchFamily="34" charset="0"/>
              <a:buChar char="•"/>
            </a:pPr>
            <a:r>
              <a:rPr lang="en-US" sz="1400" dirty="0"/>
              <a:t>Experts without iPad: </a:t>
            </a:r>
            <a:r>
              <a:rPr lang="en-US" sz="1400" dirty="0" smtClean="0"/>
              <a:t>    N/A</a:t>
            </a:r>
            <a:endParaRPr lang="en-US" sz="1400" dirty="0"/>
          </a:p>
          <a:p>
            <a:pPr marL="285750" indent="-285750">
              <a:lnSpc>
                <a:spcPct val="150000"/>
              </a:lnSpc>
              <a:buFont typeface="Arial" panose="020B0604020202020204" pitchFamily="34" charset="0"/>
              <a:buChar char="•"/>
            </a:pPr>
            <a:r>
              <a:rPr lang="en-US" sz="1400" dirty="0"/>
              <a:t>Novices without </a:t>
            </a:r>
            <a:r>
              <a:rPr lang="en-US" sz="1400" dirty="0" smtClean="0"/>
              <a:t>iPad:     N/A</a:t>
            </a:r>
            <a:endParaRPr lang="en-US" sz="1400" dirty="0"/>
          </a:p>
          <a:p>
            <a:pPr marL="285750" indent="-285750">
              <a:lnSpc>
                <a:spcPct val="150000"/>
              </a:lnSpc>
              <a:buFont typeface="Arial" panose="020B0604020202020204" pitchFamily="34" charset="0"/>
              <a:buChar char="•"/>
            </a:pPr>
            <a:r>
              <a:rPr lang="en-US" sz="1400" dirty="0"/>
              <a:t>Novices using iPad: </a:t>
            </a:r>
            <a:r>
              <a:rPr lang="en-US" sz="1400" dirty="0" smtClean="0"/>
              <a:t>       45 </a:t>
            </a:r>
            <a:r>
              <a:rPr lang="en-US" sz="1400" dirty="0"/>
              <a:t>seconds</a:t>
            </a:r>
          </a:p>
          <a:p>
            <a:pPr>
              <a:lnSpc>
                <a:spcPct val="150000"/>
              </a:lnSpc>
            </a:pPr>
            <a:endParaRPr lang="en-US" dirty="0"/>
          </a:p>
          <a:p>
            <a:r>
              <a:rPr lang="en-US" b="1" dirty="0"/>
              <a:t>Percentage of participants finished after one minute:</a:t>
            </a:r>
          </a:p>
          <a:p>
            <a:pPr marL="285750" indent="-285750">
              <a:lnSpc>
                <a:spcPct val="150000"/>
              </a:lnSpc>
              <a:buFont typeface="Arial" panose="020B0604020202020204" pitchFamily="34" charset="0"/>
              <a:buChar char="•"/>
            </a:pPr>
            <a:r>
              <a:rPr lang="en-US" sz="1400" dirty="0"/>
              <a:t>Experts without </a:t>
            </a:r>
            <a:r>
              <a:rPr lang="en-US" sz="1400" dirty="0" smtClean="0"/>
              <a:t>iPad:     N/A</a:t>
            </a:r>
            <a:endParaRPr lang="en-US" sz="1400" dirty="0"/>
          </a:p>
          <a:p>
            <a:pPr marL="285750" indent="-285750">
              <a:lnSpc>
                <a:spcPct val="150000"/>
              </a:lnSpc>
              <a:buFont typeface="Arial" panose="020B0604020202020204" pitchFamily="34" charset="0"/>
              <a:buChar char="•"/>
            </a:pPr>
            <a:r>
              <a:rPr lang="en-US" sz="1400" dirty="0"/>
              <a:t>Novices without </a:t>
            </a:r>
            <a:r>
              <a:rPr lang="en-US" sz="1400" dirty="0" smtClean="0"/>
              <a:t>iPad:     N/A</a:t>
            </a:r>
            <a:endParaRPr lang="en-US" sz="1400" dirty="0"/>
          </a:p>
          <a:p>
            <a:pPr marL="285750" indent="-285750">
              <a:lnSpc>
                <a:spcPct val="150000"/>
              </a:lnSpc>
              <a:buFont typeface="Arial" panose="020B0604020202020204" pitchFamily="34" charset="0"/>
              <a:buChar char="•"/>
            </a:pPr>
            <a:r>
              <a:rPr lang="en-US" sz="1400" dirty="0"/>
              <a:t>Novices using iPad</a:t>
            </a:r>
            <a:r>
              <a:rPr lang="en-US" sz="1400" dirty="0" smtClean="0"/>
              <a:t>:         85%</a:t>
            </a:r>
            <a:endParaRPr lang="en-US" sz="1400" dirty="0"/>
          </a:p>
        </p:txBody>
      </p:sp>
      <p:pic>
        <p:nvPicPr>
          <p:cNvPr id="5" name="Shape 258"/>
          <p:cNvPicPr preferRelativeResize="0"/>
          <p:nvPr/>
        </p:nvPicPr>
        <p:blipFill>
          <a:blip r:embed="rId2">
            <a:alphaModFix/>
          </a:blip>
          <a:stretch>
            <a:fillRect/>
          </a:stretch>
        </p:blipFill>
        <p:spPr>
          <a:xfrm>
            <a:off x="4592216" y="1844824"/>
            <a:ext cx="3868216" cy="3862460"/>
          </a:xfrm>
          <a:prstGeom prst="rect">
            <a:avLst/>
          </a:prstGeom>
          <a:noFill/>
          <a:ln>
            <a:noFill/>
          </a:ln>
        </p:spPr>
      </p:pic>
      <p:sp>
        <p:nvSpPr>
          <p:cNvPr id="6" name="Text Placeholder 10"/>
          <p:cNvSpPr>
            <a:spLocks noGrp="1"/>
          </p:cNvSpPr>
          <p:nvPr>
            <p:ph type="body" sz="quarter" idx="11"/>
          </p:nvPr>
        </p:nvSpPr>
        <p:spPr>
          <a:xfrm>
            <a:off x="814917" y="1556792"/>
            <a:ext cx="7562850" cy="441325"/>
          </a:xfrm>
        </p:spPr>
        <p:txBody>
          <a:bodyPr/>
          <a:lstStyle/>
          <a:p>
            <a:r>
              <a:rPr lang="en-US" b="0" i="1" dirty="0" smtClean="0"/>
              <a:t>Report which irrigation zone(s) need watering time altered</a:t>
            </a:r>
            <a:endParaRPr lang="en-US" b="0" i="1" dirty="0"/>
          </a:p>
        </p:txBody>
      </p:sp>
    </p:spTree>
    <p:extLst>
      <p:ext uri="{BB962C8B-B14F-4D97-AF65-F5344CB8AC3E}">
        <p14:creationId xmlns:p14="http://schemas.microsoft.com/office/powerpoint/2010/main" val="21847194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Results: Scenario 3 Task 1</a:t>
            </a:r>
            <a:endParaRPr lang="en-US" dirty="0"/>
          </a:p>
        </p:txBody>
      </p:sp>
      <p:sp>
        <p:nvSpPr>
          <p:cNvPr id="4" name="Text Placeholder 3"/>
          <p:cNvSpPr>
            <a:spLocks noGrp="1"/>
          </p:cNvSpPr>
          <p:nvPr>
            <p:ph type="body" sz="quarter" idx="12"/>
          </p:nvPr>
        </p:nvSpPr>
        <p:spPr>
          <a:xfrm>
            <a:off x="814917" y="2060575"/>
            <a:ext cx="3781425" cy="4464769"/>
          </a:xfrm>
        </p:spPr>
        <p:txBody>
          <a:bodyPr>
            <a:normAutofit/>
          </a:bodyPr>
          <a:lstStyle/>
          <a:p>
            <a:r>
              <a:rPr lang="en-US" b="1" dirty="0"/>
              <a:t>Average </a:t>
            </a:r>
            <a:r>
              <a:rPr lang="en-US" b="1" dirty="0" smtClean="0"/>
              <a:t>completion time:</a:t>
            </a:r>
            <a:endParaRPr lang="en-US" b="1" dirty="0"/>
          </a:p>
          <a:p>
            <a:pPr marL="285750" indent="-285750">
              <a:lnSpc>
                <a:spcPct val="150000"/>
              </a:lnSpc>
              <a:buFont typeface="Arial" panose="020B0604020202020204" pitchFamily="34" charset="0"/>
              <a:buChar char="•"/>
            </a:pPr>
            <a:r>
              <a:rPr lang="en-US" sz="1400" dirty="0"/>
              <a:t>Experts without iPad: </a:t>
            </a:r>
            <a:r>
              <a:rPr lang="en-US" sz="1400" dirty="0" smtClean="0"/>
              <a:t>    15 </a:t>
            </a:r>
            <a:r>
              <a:rPr lang="en-US" sz="1400" dirty="0"/>
              <a:t>seconds</a:t>
            </a:r>
          </a:p>
          <a:p>
            <a:pPr marL="285750" indent="-285750">
              <a:lnSpc>
                <a:spcPct val="150000"/>
              </a:lnSpc>
              <a:buFont typeface="Arial" panose="020B0604020202020204" pitchFamily="34" charset="0"/>
              <a:buChar char="•"/>
            </a:pPr>
            <a:r>
              <a:rPr lang="en-US" sz="1400" dirty="0"/>
              <a:t>Novices without iPad: </a:t>
            </a:r>
            <a:r>
              <a:rPr lang="en-US" sz="1400" dirty="0" smtClean="0"/>
              <a:t>    95 </a:t>
            </a:r>
            <a:r>
              <a:rPr lang="en-US" sz="1400" dirty="0"/>
              <a:t>seconds</a:t>
            </a:r>
          </a:p>
          <a:p>
            <a:pPr marL="285750" indent="-285750">
              <a:lnSpc>
                <a:spcPct val="150000"/>
              </a:lnSpc>
              <a:buFont typeface="Arial" panose="020B0604020202020204" pitchFamily="34" charset="0"/>
              <a:buChar char="•"/>
            </a:pPr>
            <a:r>
              <a:rPr lang="en-US" sz="1400" dirty="0"/>
              <a:t>Novices using iPad: </a:t>
            </a:r>
            <a:r>
              <a:rPr lang="en-US" sz="1400" dirty="0" smtClean="0"/>
              <a:t>       11 </a:t>
            </a:r>
            <a:r>
              <a:rPr lang="en-US" sz="1400" dirty="0"/>
              <a:t>seconds</a:t>
            </a:r>
          </a:p>
          <a:p>
            <a:pPr>
              <a:lnSpc>
                <a:spcPct val="150000"/>
              </a:lnSpc>
            </a:pPr>
            <a:endParaRPr lang="en-US" dirty="0"/>
          </a:p>
          <a:p>
            <a:r>
              <a:rPr lang="en-US" b="1" dirty="0"/>
              <a:t>Percentage of participants finished after one minute:</a:t>
            </a:r>
          </a:p>
          <a:p>
            <a:pPr marL="285750" indent="-285750">
              <a:lnSpc>
                <a:spcPct val="150000"/>
              </a:lnSpc>
              <a:buFont typeface="Arial" panose="020B0604020202020204" pitchFamily="34" charset="0"/>
              <a:buChar char="•"/>
            </a:pPr>
            <a:r>
              <a:rPr lang="en-US" sz="1400" dirty="0"/>
              <a:t>Experts without iPad</a:t>
            </a:r>
            <a:r>
              <a:rPr lang="en-US" sz="1400" dirty="0" smtClean="0"/>
              <a:t>:      90</a:t>
            </a:r>
            <a:r>
              <a:rPr lang="en-US" sz="1400" dirty="0"/>
              <a:t>%</a:t>
            </a:r>
          </a:p>
          <a:p>
            <a:pPr marL="285750" indent="-285750">
              <a:lnSpc>
                <a:spcPct val="150000"/>
              </a:lnSpc>
              <a:buFont typeface="Arial" panose="020B0604020202020204" pitchFamily="34" charset="0"/>
              <a:buChar char="•"/>
            </a:pPr>
            <a:r>
              <a:rPr lang="en-US" sz="1400" dirty="0"/>
              <a:t>Novices without iPad</a:t>
            </a:r>
            <a:r>
              <a:rPr lang="en-US" sz="1400" dirty="0" smtClean="0"/>
              <a:t>:      56</a:t>
            </a:r>
            <a:r>
              <a:rPr lang="en-US" sz="1400" dirty="0"/>
              <a:t>%</a:t>
            </a:r>
          </a:p>
          <a:p>
            <a:pPr marL="285750" indent="-285750">
              <a:lnSpc>
                <a:spcPct val="150000"/>
              </a:lnSpc>
              <a:buFont typeface="Arial" panose="020B0604020202020204" pitchFamily="34" charset="0"/>
              <a:buChar char="•"/>
            </a:pPr>
            <a:r>
              <a:rPr lang="en-US" sz="1400" dirty="0"/>
              <a:t>Novices using iPad</a:t>
            </a:r>
            <a:r>
              <a:rPr lang="en-US" sz="1400" dirty="0" smtClean="0"/>
              <a:t>:       100%</a:t>
            </a:r>
            <a:endParaRPr lang="en-US" sz="1400" dirty="0"/>
          </a:p>
        </p:txBody>
      </p:sp>
      <p:pic>
        <p:nvPicPr>
          <p:cNvPr id="5" name="Shape 271"/>
          <p:cNvPicPr preferRelativeResize="0"/>
          <p:nvPr/>
        </p:nvPicPr>
        <p:blipFill>
          <a:blip r:embed="rId2">
            <a:alphaModFix/>
          </a:blip>
          <a:stretch>
            <a:fillRect/>
          </a:stretch>
        </p:blipFill>
        <p:spPr>
          <a:xfrm>
            <a:off x="4592216" y="1844824"/>
            <a:ext cx="3868216" cy="3862460"/>
          </a:xfrm>
          <a:prstGeom prst="rect">
            <a:avLst/>
          </a:prstGeom>
          <a:noFill/>
          <a:ln>
            <a:noFill/>
          </a:ln>
        </p:spPr>
      </p:pic>
      <p:sp>
        <p:nvSpPr>
          <p:cNvPr id="6" name="Text Placeholder 10"/>
          <p:cNvSpPr txBox="1">
            <a:spLocks/>
          </p:cNvSpPr>
          <p:nvPr/>
        </p:nvSpPr>
        <p:spPr>
          <a:xfrm>
            <a:off x="814917" y="1556792"/>
            <a:ext cx="7562850" cy="441325"/>
          </a:xfrm>
          <a:prstGeom prst="rect">
            <a:avLst/>
          </a:prstGeom>
        </p:spPr>
        <p:txBody>
          <a:bodyPr>
            <a:norm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1800" b="1" i="0" u="none" strike="noStrike" kern="1200" cap="none" spc="0" normalizeH="0" baseline="0" noProof="0">
                <a:ln>
                  <a:noFill/>
                </a:ln>
                <a:solidFill>
                  <a:srgbClr val="0C2344"/>
                </a:solidFill>
                <a:effectLst/>
                <a:uLnTx/>
                <a:uFillTx/>
                <a:latin typeface="Verdana" pitchFamily="34" charset="0"/>
                <a:ea typeface="ＭＳ Ｐゴシック" charset="-128"/>
                <a:cs typeface="ＭＳ Ｐゴシック"/>
              </a:defRPr>
            </a:lvl1pPr>
            <a:lvl2pPr marL="742950" indent="-285750" algn="l" defTabSz="457200" rtl="0" eaLnBrk="0" fontAlgn="base" hangingPunct="0">
              <a:spcBef>
                <a:spcPct val="20000"/>
              </a:spcBef>
              <a:spcAft>
                <a:spcPct val="0"/>
              </a:spcAft>
              <a:buFont typeface="Arial" charset="0"/>
              <a:buNone/>
              <a:defRPr sz="2800" b="0" i="0" kern="1200">
                <a:solidFill>
                  <a:schemeClr val="tx1"/>
                </a:solidFill>
                <a:latin typeface="WhitneyHTF-Bold"/>
                <a:ea typeface="ＭＳ Ｐゴシック" charset="-128"/>
                <a:cs typeface="WhitneyHTF-Bold"/>
              </a:defRPr>
            </a:lvl2pPr>
            <a:lvl3pPr marL="1143000" indent="-228600" algn="l" defTabSz="457200" rtl="0" eaLnBrk="0" fontAlgn="base" hangingPunct="0">
              <a:spcBef>
                <a:spcPct val="20000"/>
              </a:spcBef>
              <a:spcAft>
                <a:spcPct val="0"/>
              </a:spcAft>
              <a:buFont typeface="Arial" charset="0"/>
              <a:buNone/>
              <a:defRPr sz="2400" b="0" i="0" kern="1200">
                <a:solidFill>
                  <a:schemeClr val="tx1"/>
                </a:solidFill>
                <a:latin typeface="WhitneyHTF-Bold"/>
                <a:ea typeface="ＭＳ Ｐゴシック" charset="-128"/>
                <a:cs typeface="WhitneyHTF-Bold"/>
              </a:defRPr>
            </a:lvl3pPr>
            <a:lvl4pPr marL="1600200" indent="-228600" algn="l" defTabSz="457200" rtl="0" eaLnBrk="0" fontAlgn="base" hangingPunct="0">
              <a:spcBef>
                <a:spcPct val="20000"/>
              </a:spcBef>
              <a:spcAft>
                <a:spcPct val="0"/>
              </a:spcAft>
              <a:buFont typeface="Arial" charset="0"/>
              <a:buNone/>
              <a:defRPr sz="2000" b="0" i="0" kern="1200">
                <a:solidFill>
                  <a:schemeClr val="tx1"/>
                </a:solidFill>
                <a:latin typeface="WhitneyHTF-Bold"/>
                <a:ea typeface="ＭＳ Ｐゴシック" charset="-128"/>
                <a:cs typeface="WhitneyHTF-Bold"/>
              </a:defRPr>
            </a:lvl4pPr>
            <a:lvl5pPr marL="2057400" indent="-228600" algn="l" defTabSz="457200" rtl="0" eaLnBrk="0" fontAlgn="base" hangingPunct="0">
              <a:spcBef>
                <a:spcPct val="20000"/>
              </a:spcBef>
              <a:spcAft>
                <a:spcPct val="0"/>
              </a:spcAft>
              <a:buFont typeface="Arial" charset="0"/>
              <a:buNone/>
              <a:defRPr sz="2000" b="0" i="0" kern="1200">
                <a:solidFill>
                  <a:schemeClr val="tx1"/>
                </a:solidFill>
                <a:latin typeface="WhitneyHTF-Bold"/>
                <a:ea typeface="ＭＳ Ｐゴシック" charset="-128"/>
                <a:cs typeface="WhitneyHTF-Bol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0" i="1" dirty="0" smtClean="0"/>
              <a:t>Identify irrigation zone(s) affected by tree planting</a:t>
            </a:r>
            <a:endParaRPr lang="en-US" b="0" i="1" dirty="0"/>
          </a:p>
        </p:txBody>
      </p:sp>
    </p:spTree>
    <p:extLst>
      <p:ext uri="{BB962C8B-B14F-4D97-AF65-F5344CB8AC3E}">
        <p14:creationId xmlns:p14="http://schemas.microsoft.com/office/powerpoint/2010/main" val="33794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Motivation (continued)</a:t>
            </a:r>
            <a:endParaRPr lang="en-US" dirty="0"/>
          </a:p>
        </p:txBody>
      </p:sp>
      <p:sp>
        <p:nvSpPr>
          <p:cNvPr id="4" name="Text Placeholder 3"/>
          <p:cNvSpPr>
            <a:spLocks noGrp="1"/>
          </p:cNvSpPr>
          <p:nvPr>
            <p:ph type="body" sz="quarter" idx="12"/>
          </p:nvPr>
        </p:nvSpPr>
        <p:spPr>
          <a:xfrm>
            <a:off x="814917" y="1844675"/>
            <a:ext cx="7562850" cy="4680669"/>
          </a:xfrm>
        </p:spPr>
        <p:txBody>
          <a:bodyPr>
            <a:normAutofit/>
          </a:bodyPr>
          <a:lstStyle/>
          <a:p>
            <a:r>
              <a:rPr lang="en-US" b="1" dirty="0" smtClean="0"/>
              <a:t>Park management is costly and time consuming</a:t>
            </a:r>
          </a:p>
          <a:p>
            <a:pPr marL="285750" indent="-285750">
              <a:lnSpc>
                <a:spcPct val="150000"/>
              </a:lnSpc>
              <a:buFont typeface="Arial" panose="020B0604020202020204" pitchFamily="34" charset="0"/>
              <a:buChar char="•"/>
            </a:pPr>
            <a:r>
              <a:rPr lang="en-US" sz="1400" dirty="0" smtClean="0"/>
              <a:t>Field workers need up-to-date info on parks, otherwise:</a:t>
            </a:r>
          </a:p>
          <a:p>
            <a:pPr marL="742950" lvl="1" indent="-285750">
              <a:lnSpc>
                <a:spcPct val="150000"/>
              </a:lnSpc>
              <a:buFont typeface="Arial" panose="020B0604020202020204" pitchFamily="34" charset="0"/>
              <a:buChar char="•"/>
            </a:pPr>
            <a:r>
              <a:rPr lang="en-US" sz="1400" dirty="0" smtClean="0"/>
              <a:t>Delay in activities</a:t>
            </a:r>
          </a:p>
          <a:p>
            <a:pPr marL="742950" lvl="1" indent="-285750">
              <a:lnSpc>
                <a:spcPct val="150000"/>
              </a:lnSpc>
              <a:buFont typeface="Arial" panose="020B0604020202020204" pitchFamily="34" charset="0"/>
              <a:buChar char="•"/>
            </a:pPr>
            <a:r>
              <a:rPr lang="en-US" sz="1400" dirty="0" smtClean="0"/>
              <a:t>Less efficient work</a:t>
            </a:r>
          </a:p>
          <a:p>
            <a:pPr marL="742950" lvl="1" indent="-285750">
              <a:lnSpc>
                <a:spcPct val="150000"/>
              </a:lnSpc>
              <a:buFont typeface="Arial" panose="020B0604020202020204" pitchFamily="34" charset="0"/>
              <a:buChar char="•"/>
            </a:pPr>
            <a:r>
              <a:rPr lang="en-US" sz="1400" dirty="0" smtClean="0"/>
              <a:t>Unnecessary water waste</a:t>
            </a:r>
          </a:p>
          <a:p>
            <a:pPr marL="285750" indent="-285750">
              <a:lnSpc>
                <a:spcPct val="150000"/>
              </a:lnSpc>
              <a:buFont typeface="Arial" panose="020B0604020202020204" pitchFamily="34" charset="0"/>
              <a:buChar char="•"/>
            </a:pPr>
            <a:r>
              <a:rPr lang="en-US" sz="1400" dirty="0" smtClean="0"/>
              <a:t>Management needs accurate info on work performed and costs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096" r="5445" b="65109"/>
          <a:stretch/>
        </p:blipFill>
        <p:spPr>
          <a:xfrm>
            <a:off x="1144588" y="4089226"/>
            <a:ext cx="6883796" cy="2148086"/>
          </a:xfrm>
          <a:prstGeom prst="rect">
            <a:avLst/>
          </a:prstGeom>
          <a:solidFill>
            <a:srgbClr val="FFFFFF">
              <a:shade val="85000"/>
            </a:srgbClr>
          </a:solidFill>
          <a:ln w="88900" cap="sq">
            <a:noFill/>
            <a:miter lim="800000"/>
          </a:ln>
          <a:effectLst/>
        </p:spPr>
      </p:pic>
      <p:sp>
        <p:nvSpPr>
          <p:cNvPr id="3" name="TextBox 2"/>
          <p:cNvSpPr txBox="1"/>
          <p:nvPr/>
        </p:nvSpPr>
        <p:spPr>
          <a:xfrm>
            <a:off x="3347864" y="6237312"/>
            <a:ext cx="2448272" cy="215444"/>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800" dirty="0">
                <a:latin typeface="Verdana" panose="020B0604030504040204" pitchFamily="34" charset="0"/>
                <a:ea typeface="Verdana" panose="020B0604030504040204" pitchFamily="34" charset="0"/>
                <a:cs typeface="Verdana" panose="020B0604030504040204" pitchFamily="34" charset="0"/>
              </a:rPr>
              <a:t>Lund Park on Black Mountain Drive</a:t>
            </a:r>
          </a:p>
        </p:txBody>
      </p:sp>
    </p:spTree>
    <p:extLst>
      <p:ext uri="{BB962C8B-B14F-4D97-AF65-F5344CB8AC3E}">
        <p14:creationId xmlns:p14="http://schemas.microsoft.com/office/powerpoint/2010/main" val="42157830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Results: Scenario 3 Task 2</a:t>
            </a:r>
            <a:endParaRPr lang="en-US" dirty="0"/>
          </a:p>
        </p:txBody>
      </p:sp>
      <p:sp>
        <p:nvSpPr>
          <p:cNvPr id="4" name="Text Placeholder 3"/>
          <p:cNvSpPr>
            <a:spLocks noGrp="1"/>
          </p:cNvSpPr>
          <p:nvPr>
            <p:ph type="body" sz="quarter" idx="12"/>
          </p:nvPr>
        </p:nvSpPr>
        <p:spPr>
          <a:xfrm>
            <a:off x="814917" y="2060575"/>
            <a:ext cx="3781425" cy="4464769"/>
          </a:xfrm>
        </p:spPr>
        <p:txBody>
          <a:bodyPr/>
          <a:lstStyle/>
          <a:p>
            <a:r>
              <a:rPr lang="en-US" b="1" dirty="0"/>
              <a:t>Average </a:t>
            </a:r>
            <a:r>
              <a:rPr lang="en-US" b="1" dirty="0" smtClean="0"/>
              <a:t>completion time:</a:t>
            </a:r>
            <a:endParaRPr lang="en-US" b="1" dirty="0"/>
          </a:p>
          <a:p>
            <a:pPr marL="285750" indent="-285750">
              <a:lnSpc>
                <a:spcPct val="150000"/>
              </a:lnSpc>
              <a:buFont typeface="Arial" panose="020B0604020202020204" pitchFamily="34" charset="0"/>
              <a:buChar char="•"/>
            </a:pPr>
            <a:r>
              <a:rPr lang="en-US" sz="1400" dirty="0"/>
              <a:t>Experts without iPad: </a:t>
            </a:r>
            <a:r>
              <a:rPr lang="en-US" sz="1400" dirty="0" smtClean="0"/>
              <a:t>      6 </a:t>
            </a:r>
            <a:r>
              <a:rPr lang="en-US" sz="1400" dirty="0"/>
              <a:t>seconds</a:t>
            </a:r>
          </a:p>
          <a:p>
            <a:pPr marL="285750" indent="-285750">
              <a:lnSpc>
                <a:spcPct val="150000"/>
              </a:lnSpc>
              <a:buFont typeface="Arial" panose="020B0604020202020204" pitchFamily="34" charset="0"/>
              <a:buChar char="•"/>
            </a:pPr>
            <a:r>
              <a:rPr lang="en-US" sz="1400" dirty="0"/>
              <a:t>Novices without </a:t>
            </a:r>
            <a:r>
              <a:rPr lang="en-US" sz="1400" dirty="0" smtClean="0"/>
              <a:t>iPad:     13 </a:t>
            </a:r>
            <a:r>
              <a:rPr lang="en-US" sz="1400" dirty="0"/>
              <a:t>seconds</a:t>
            </a:r>
          </a:p>
          <a:p>
            <a:pPr marL="285750" indent="-285750">
              <a:lnSpc>
                <a:spcPct val="150000"/>
              </a:lnSpc>
              <a:buFont typeface="Arial" panose="020B0604020202020204" pitchFamily="34" charset="0"/>
              <a:buChar char="•"/>
            </a:pPr>
            <a:r>
              <a:rPr lang="en-US" sz="1400" dirty="0"/>
              <a:t>Novices using iPad: </a:t>
            </a:r>
            <a:r>
              <a:rPr lang="en-US" sz="1400" dirty="0" smtClean="0"/>
              <a:t>         7 </a:t>
            </a:r>
            <a:r>
              <a:rPr lang="en-US" sz="1400" dirty="0"/>
              <a:t>seconds</a:t>
            </a:r>
          </a:p>
          <a:p>
            <a:pPr marL="285750" indent="-285750">
              <a:lnSpc>
                <a:spcPct val="150000"/>
              </a:lnSpc>
              <a:buFont typeface="Arial" panose="020B0604020202020204" pitchFamily="34" charset="0"/>
              <a:buChar char="•"/>
            </a:pPr>
            <a:endParaRPr lang="en-US" dirty="0"/>
          </a:p>
          <a:p>
            <a:r>
              <a:rPr lang="en-US" b="1" dirty="0"/>
              <a:t>Percentage of participants finished after one minute:</a:t>
            </a:r>
          </a:p>
          <a:p>
            <a:pPr marL="285750" indent="-285750">
              <a:lnSpc>
                <a:spcPct val="150000"/>
              </a:lnSpc>
              <a:buFont typeface="Arial" panose="020B0604020202020204" pitchFamily="34" charset="0"/>
              <a:buChar char="•"/>
            </a:pPr>
            <a:r>
              <a:rPr lang="en-US" sz="1400" dirty="0"/>
              <a:t>Experts without </a:t>
            </a:r>
            <a:r>
              <a:rPr lang="en-US" sz="1400" dirty="0" smtClean="0"/>
              <a:t>iPad:    100</a:t>
            </a:r>
            <a:r>
              <a:rPr lang="en-US" sz="1400" dirty="0"/>
              <a:t>%</a:t>
            </a:r>
          </a:p>
          <a:p>
            <a:pPr marL="285750" indent="-285750">
              <a:lnSpc>
                <a:spcPct val="150000"/>
              </a:lnSpc>
              <a:buFont typeface="Arial" panose="020B0604020202020204" pitchFamily="34" charset="0"/>
              <a:buChar char="•"/>
            </a:pPr>
            <a:r>
              <a:rPr lang="en-US" sz="1400" dirty="0"/>
              <a:t>Novices without iPad</a:t>
            </a:r>
            <a:r>
              <a:rPr lang="en-US" sz="1400" dirty="0" smtClean="0"/>
              <a:t>:      97</a:t>
            </a:r>
            <a:r>
              <a:rPr lang="en-US" sz="1400" dirty="0"/>
              <a:t>%</a:t>
            </a:r>
          </a:p>
          <a:p>
            <a:pPr marL="285750" indent="-285750">
              <a:lnSpc>
                <a:spcPct val="150000"/>
              </a:lnSpc>
              <a:buFont typeface="Arial" panose="020B0604020202020204" pitchFamily="34" charset="0"/>
              <a:buChar char="•"/>
            </a:pPr>
            <a:r>
              <a:rPr lang="en-US" sz="1400" dirty="0"/>
              <a:t>Novices using iPad</a:t>
            </a:r>
            <a:r>
              <a:rPr lang="en-US" sz="1400" dirty="0" smtClean="0"/>
              <a:t>:       100%</a:t>
            </a:r>
            <a:endParaRPr lang="en-US" sz="1400" dirty="0"/>
          </a:p>
        </p:txBody>
      </p:sp>
      <p:pic>
        <p:nvPicPr>
          <p:cNvPr id="5" name="Shape 278"/>
          <p:cNvPicPr preferRelativeResize="0"/>
          <p:nvPr/>
        </p:nvPicPr>
        <p:blipFill>
          <a:blip r:embed="rId2">
            <a:alphaModFix/>
          </a:blip>
          <a:stretch>
            <a:fillRect/>
          </a:stretch>
        </p:blipFill>
        <p:spPr>
          <a:xfrm>
            <a:off x="4592216" y="1844824"/>
            <a:ext cx="3868216" cy="3862460"/>
          </a:xfrm>
          <a:prstGeom prst="rect">
            <a:avLst/>
          </a:prstGeom>
          <a:noFill/>
          <a:ln>
            <a:noFill/>
          </a:ln>
        </p:spPr>
      </p:pic>
      <p:sp>
        <p:nvSpPr>
          <p:cNvPr id="6" name="Text Placeholder 10"/>
          <p:cNvSpPr txBox="1">
            <a:spLocks/>
          </p:cNvSpPr>
          <p:nvPr/>
        </p:nvSpPr>
        <p:spPr>
          <a:xfrm>
            <a:off x="814917" y="1556792"/>
            <a:ext cx="7562850" cy="441325"/>
          </a:xfrm>
          <a:prstGeom prst="rect">
            <a:avLst/>
          </a:prstGeom>
        </p:spPr>
        <p:txBody>
          <a:bodyPr>
            <a:norm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1800" b="1" i="0" u="none" strike="noStrike" kern="1200" cap="none" spc="0" normalizeH="0" baseline="0" noProof="0">
                <a:ln>
                  <a:noFill/>
                </a:ln>
                <a:solidFill>
                  <a:srgbClr val="0C2344"/>
                </a:solidFill>
                <a:effectLst/>
                <a:uLnTx/>
                <a:uFillTx/>
                <a:latin typeface="Verdana" pitchFamily="34" charset="0"/>
                <a:ea typeface="ＭＳ Ｐゴシック" charset="-128"/>
                <a:cs typeface="ＭＳ Ｐゴシック"/>
              </a:defRPr>
            </a:lvl1pPr>
            <a:lvl2pPr marL="742950" indent="-285750" algn="l" defTabSz="457200" rtl="0" eaLnBrk="0" fontAlgn="base" hangingPunct="0">
              <a:spcBef>
                <a:spcPct val="20000"/>
              </a:spcBef>
              <a:spcAft>
                <a:spcPct val="0"/>
              </a:spcAft>
              <a:buFont typeface="Arial" charset="0"/>
              <a:buNone/>
              <a:defRPr sz="2800" b="0" i="0" kern="1200">
                <a:solidFill>
                  <a:schemeClr val="tx1"/>
                </a:solidFill>
                <a:latin typeface="WhitneyHTF-Bold"/>
                <a:ea typeface="ＭＳ Ｐゴシック" charset="-128"/>
                <a:cs typeface="WhitneyHTF-Bold"/>
              </a:defRPr>
            </a:lvl2pPr>
            <a:lvl3pPr marL="1143000" indent="-228600" algn="l" defTabSz="457200" rtl="0" eaLnBrk="0" fontAlgn="base" hangingPunct="0">
              <a:spcBef>
                <a:spcPct val="20000"/>
              </a:spcBef>
              <a:spcAft>
                <a:spcPct val="0"/>
              </a:spcAft>
              <a:buFont typeface="Arial" charset="0"/>
              <a:buNone/>
              <a:defRPr sz="2400" b="0" i="0" kern="1200">
                <a:solidFill>
                  <a:schemeClr val="tx1"/>
                </a:solidFill>
                <a:latin typeface="WhitneyHTF-Bold"/>
                <a:ea typeface="ＭＳ Ｐゴシック" charset="-128"/>
                <a:cs typeface="WhitneyHTF-Bold"/>
              </a:defRPr>
            </a:lvl3pPr>
            <a:lvl4pPr marL="1600200" indent="-228600" algn="l" defTabSz="457200" rtl="0" eaLnBrk="0" fontAlgn="base" hangingPunct="0">
              <a:spcBef>
                <a:spcPct val="20000"/>
              </a:spcBef>
              <a:spcAft>
                <a:spcPct val="0"/>
              </a:spcAft>
              <a:buFont typeface="Arial" charset="0"/>
              <a:buNone/>
              <a:defRPr sz="2000" b="0" i="0" kern="1200">
                <a:solidFill>
                  <a:schemeClr val="tx1"/>
                </a:solidFill>
                <a:latin typeface="WhitneyHTF-Bold"/>
                <a:ea typeface="ＭＳ Ｐゴシック" charset="-128"/>
                <a:cs typeface="WhitneyHTF-Bold"/>
              </a:defRPr>
            </a:lvl4pPr>
            <a:lvl5pPr marL="2057400" indent="-228600" algn="l" defTabSz="457200" rtl="0" eaLnBrk="0" fontAlgn="base" hangingPunct="0">
              <a:spcBef>
                <a:spcPct val="20000"/>
              </a:spcBef>
              <a:spcAft>
                <a:spcPct val="0"/>
              </a:spcAft>
              <a:buFont typeface="Arial" charset="0"/>
              <a:buNone/>
              <a:defRPr sz="2000" b="0" i="0" kern="1200">
                <a:solidFill>
                  <a:schemeClr val="tx1"/>
                </a:solidFill>
                <a:latin typeface="WhitneyHTF-Bold"/>
                <a:ea typeface="ＭＳ Ｐゴシック" charset="-128"/>
                <a:cs typeface="WhitneyHTF-Bol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0" i="1" dirty="0" smtClean="0"/>
              <a:t>Determine safest place to plant tree with minimal impact</a:t>
            </a:r>
            <a:endParaRPr lang="en-US" b="0" i="1" dirty="0"/>
          </a:p>
        </p:txBody>
      </p:sp>
    </p:spTree>
    <p:extLst>
      <p:ext uri="{BB962C8B-B14F-4D97-AF65-F5344CB8AC3E}">
        <p14:creationId xmlns:p14="http://schemas.microsoft.com/office/powerpoint/2010/main" val="30247181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Results: Scenario 4 Task 1</a:t>
            </a:r>
            <a:endParaRPr lang="en-US" dirty="0"/>
          </a:p>
        </p:txBody>
      </p:sp>
      <p:sp>
        <p:nvSpPr>
          <p:cNvPr id="4" name="Text Placeholder 3"/>
          <p:cNvSpPr>
            <a:spLocks noGrp="1"/>
          </p:cNvSpPr>
          <p:nvPr>
            <p:ph type="body" sz="quarter" idx="12"/>
          </p:nvPr>
        </p:nvSpPr>
        <p:spPr>
          <a:xfrm>
            <a:off x="814917" y="2060575"/>
            <a:ext cx="3781425" cy="4464769"/>
          </a:xfrm>
        </p:spPr>
        <p:txBody>
          <a:bodyPr/>
          <a:lstStyle/>
          <a:p>
            <a:r>
              <a:rPr lang="en-US" b="1" dirty="0"/>
              <a:t>Average </a:t>
            </a:r>
            <a:r>
              <a:rPr lang="en-US" b="1" dirty="0" smtClean="0"/>
              <a:t>completion time:</a:t>
            </a:r>
            <a:endParaRPr lang="en-US" b="1" dirty="0"/>
          </a:p>
          <a:p>
            <a:pPr marL="285750" indent="-285750">
              <a:lnSpc>
                <a:spcPct val="150000"/>
              </a:lnSpc>
              <a:buFont typeface="Arial" panose="020B0604020202020204" pitchFamily="34" charset="0"/>
              <a:buChar char="•"/>
            </a:pPr>
            <a:r>
              <a:rPr lang="en-US" sz="1400" dirty="0"/>
              <a:t>Experts without iPad: </a:t>
            </a:r>
            <a:r>
              <a:rPr lang="en-US" sz="1400" dirty="0" smtClean="0"/>
              <a:t>      8 </a:t>
            </a:r>
            <a:r>
              <a:rPr lang="en-US" sz="1400" dirty="0"/>
              <a:t>seconds</a:t>
            </a:r>
          </a:p>
          <a:p>
            <a:pPr marL="285750" indent="-285750">
              <a:lnSpc>
                <a:spcPct val="150000"/>
              </a:lnSpc>
              <a:buFont typeface="Arial" panose="020B0604020202020204" pitchFamily="34" charset="0"/>
              <a:buChar char="•"/>
            </a:pPr>
            <a:r>
              <a:rPr lang="en-US" sz="1400" dirty="0"/>
              <a:t>Novices without </a:t>
            </a:r>
            <a:r>
              <a:rPr lang="en-US" sz="1400" dirty="0" smtClean="0"/>
              <a:t>iPad:     57 </a:t>
            </a:r>
            <a:r>
              <a:rPr lang="en-US" sz="1400" dirty="0"/>
              <a:t>seconds</a:t>
            </a:r>
          </a:p>
          <a:p>
            <a:pPr marL="285750" indent="-285750">
              <a:lnSpc>
                <a:spcPct val="150000"/>
              </a:lnSpc>
              <a:buFont typeface="Arial" panose="020B0604020202020204" pitchFamily="34" charset="0"/>
              <a:buChar char="•"/>
            </a:pPr>
            <a:r>
              <a:rPr lang="en-US" sz="1400" dirty="0"/>
              <a:t>Novices using iPad: </a:t>
            </a:r>
            <a:r>
              <a:rPr lang="en-US" sz="1400" dirty="0" smtClean="0"/>
              <a:t>         6 </a:t>
            </a:r>
            <a:r>
              <a:rPr lang="en-US" sz="1400" dirty="0"/>
              <a:t>seconds</a:t>
            </a:r>
          </a:p>
          <a:p>
            <a:pPr>
              <a:lnSpc>
                <a:spcPct val="150000"/>
              </a:lnSpc>
            </a:pPr>
            <a:endParaRPr lang="en-US" dirty="0"/>
          </a:p>
          <a:p>
            <a:r>
              <a:rPr lang="en-US" b="1" dirty="0"/>
              <a:t>Percentage of participants finished after one minute:</a:t>
            </a:r>
          </a:p>
          <a:p>
            <a:pPr marL="285750" indent="-285750">
              <a:lnSpc>
                <a:spcPct val="150000"/>
              </a:lnSpc>
              <a:buFont typeface="Arial" panose="020B0604020202020204" pitchFamily="34" charset="0"/>
              <a:buChar char="•"/>
            </a:pPr>
            <a:r>
              <a:rPr lang="en-US" sz="1400" dirty="0"/>
              <a:t>Experts without iPad</a:t>
            </a:r>
            <a:r>
              <a:rPr lang="en-US" sz="1400" dirty="0" smtClean="0"/>
              <a:t>:    100</a:t>
            </a:r>
            <a:r>
              <a:rPr lang="en-US" sz="1400" dirty="0"/>
              <a:t>%</a:t>
            </a:r>
          </a:p>
          <a:p>
            <a:pPr marL="285750" indent="-285750">
              <a:lnSpc>
                <a:spcPct val="150000"/>
              </a:lnSpc>
              <a:buFont typeface="Arial" panose="020B0604020202020204" pitchFamily="34" charset="0"/>
              <a:buChar char="•"/>
            </a:pPr>
            <a:r>
              <a:rPr lang="en-US" sz="1400" dirty="0"/>
              <a:t>Novices without iPad</a:t>
            </a:r>
            <a:r>
              <a:rPr lang="en-US" sz="1400" dirty="0" smtClean="0"/>
              <a:t>:      73</a:t>
            </a:r>
            <a:r>
              <a:rPr lang="en-US" sz="1400" dirty="0"/>
              <a:t>%</a:t>
            </a:r>
          </a:p>
          <a:p>
            <a:pPr marL="285750" indent="-285750">
              <a:lnSpc>
                <a:spcPct val="150000"/>
              </a:lnSpc>
              <a:buFont typeface="Arial" panose="020B0604020202020204" pitchFamily="34" charset="0"/>
              <a:buChar char="•"/>
            </a:pPr>
            <a:r>
              <a:rPr lang="en-US" sz="1400" dirty="0"/>
              <a:t>Novices using iPad</a:t>
            </a:r>
            <a:r>
              <a:rPr lang="en-US" sz="1400" dirty="0" smtClean="0"/>
              <a:t>:       100</a:t>
            </a:r>
            <a:r>
              <a:rPr lang="en-US" sz="1400" dirty="0"/>
              <a:t>%</a:t>
            </a:r>
          </a:p>
          <a:p>
            <a:endParaRPr lang="en-US" dirty="0"/>
          </a:p>
        </p:txBody>
      </p:sp>
      <p:pic>
        <p:nvPicPr>
          <p:cNvPr id="5" name="Shape 291"/>
          <p:cNvPicPr preferRelativeResize="0"/>
          <p:nvPr/>
        </p:nvPicPr>
        <p:blipFill>
          <a:blip r:embed="rId2">
            <a:alphaModFix/>
          </a:blip>
          <a:stretch>
            <a:fillRect/>
          </a:stretch>
        </p:blipFill>
        <p:spPr>
          <a:xfrm>
            <a:off x="4592216" y="1844824"/>
            <a:ext cx="3868216" cy="3862460"/>
          </a:xfrm>
          <a:prstGeom prst="rect">
            <a:avLst/>
          </a:prstGeom>
          <a:noFill/>
          <a:ln>
            <a:noFill/>
          </a:ln>
        </p:spPr>
      </p:pic>
      <p:sp>
        <p:nvSpPr>
          <p:cNvPr id="6" name="Text Placeholder 10"/>
          <p:cNvSpPr txBox="1">
            <a:spLocks/>
          </p:cNvSpPr>
          <p:nvPr/>
        </p:nvSpPr>
        <p:spPr>
          <a:xfrm>
            <a:off x="814917" y="1556792"/>
            <a:ext cx="7562850" cy="441325"/>
          </a:xfrm>
          <a:prstGeom prst="rect">
            <a:avLst/>
          </a:prstGeom>
        </p:spPr>
        <p:txBody>
          <a:bodyPr>
            <a:norm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1800" b="1" i="0" u="none" strike="noStrike" kern="1200" cap="none" spc="0" normalizeH="0" baseline="0" noProof="0">
                <a:ln>
                  <a:noFill/>
                </a:ln>
                <a:solidFill>
                  <a:srgbClr val="0C2344"/>
                </a:solidFill>
                <a:effectLst/>
                <a:uLnTx/>
                <a:uFillTx/>
                <a:latin typeface="Verdana" pitchFamily="34" charset="0"/>
                <a:ea typeface="ＭＳ Ｐゴシック" charset="-128"/>
                <a:cs typeface="ＭＳ Ｐゴシック"/>
              </a:defRPr>
            </a:lvl1pPr>
            <a:lvl2pPr marL="742950" indent="-285750" algn="l" defTabSz="457200" rtl="0" eaLnBrk="0" fontAlgn="base" hangingPunct="0">
              <a:spcBef>
                <a:spcPct val="20000"/>
              </a:spcBef>
              <a:spcAft>
                <a:spcPct val="0"/>
              </a:spcAft>
              <a:buFont typeface="Arial" charset="0"/>
              <a:buNone/>
              <a:defRPr sz="2800" b="0" i="0" kern="1200">
                <a:solidFill>
                  <a:schemeClr val="tx1"/>
                </a:solidFill>
                <a:latin typeface="WhitneyHTF-Bold"/>
                <a:ea typeface="ＭＳ Ｐゴシック" charset="-128"/>
                <a:cs typeface="WhitneyHTF-Bold"/>
              </a:defRPr>
            </a:lvl2pPr>
            <a:lvl3pPr marL="1143000" indent="-228600" algn="l" defTabSz="457200" rtl="0" eaLnBrk="0" fontAlgn="base" hangingPunct="0">
              <a:spcBef>
                <a:spcPct val="20000"/>
              </a:spcBef>
              <a:spcAft>
                <a:spcPct val="0"/>
              </a:spcAft>
              <a:buFont typeface="Arial" charset="0"/>
              <a:buNone/>
              <a:defRPr sz="2400" b="0" i="0" kern="1200">
                <a:solidFill>
                  <a:schemeClr val="tx1"/>
                </a:solidFill>
                <a:latin typeface="WhitneyHTF-Bold"/>
                <a:ea typeface="ＭＳ Ｐゴシック" charset="-128"/>
                <a:cs typeface="WhitneyHTF-Bold"/>
              </a:defRPr>
            </a:lvl3pPr>
            <a:lvl4pPr marL="1600200" indent="-228600" algn="l" defTabSz="457200" rtl="0" eaLnBrk="0" fontAlgn="base" hangingPunct="0">
              <a:spcBef>
                <a:spcPct val="20000"/>
              </a:spcBef>
              <a:spcAft>
                <a:spcPct val="0"/>
              </a:spcAft>
              <a:buFont typeface="Arial" charset="0"/>
              <a:buNone/>
              <a:defRPr sz="2000" b="0" i="0" kern="1200">
                <a:solidFill>
                  <a:schemeClr val="tx1"/>
                </a:solidFill>
                <a:latin typeface="WhitneyHTF-Bold"/>
                <a:ea typeface="ＭＳ Ｐゴシック" charset="-128"/>
                <a:cs typeface="WhitneyHTF-Bold"/>
              </a:defRPr>
            </a:lvl4pPr>
            <a:lvl5pPr marL="2057400" indent="-228600" algn="l" defTabSz="457200" rtl="0" eaLnBrk="0" fontAlgn="base" hangingPunct="0">
              <a:spcBef>
                <a:spcPct val="20000"/>
              </a:spcBef>
              <a:spcAft>
                <a:spcPct val="0"/>
              </a:spcAft>
              <a:buFont typeface="Arial" charset="0"/>
              <a:buNone/>
              <a:defRPr sz="2000" b="0" i="0" kern="1200">
                <a:solidFill>
                  <a:schemeClr val="tx1"/>
                </a:solidFill>
                <a:latin typeface="WhitneyHTF-Bold"/>
                <a:ea typeface="ＭＳ Ｐゴシック" charset="-128"/>
                <a:cs typeface="WhitneyHTF-Bol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0" i="1" dirty="0" smtClean="0"/>
              <a:t>Identify irrigation zone with damaged sprinkler</a:t>
            </a:r>
            <a:endParaRPr lang="en-US" b="0" i="1" dirty="0"/>
          </a:p>
        </p:txBody>
      </p:sp>
    </p:spTree>
    <p:extLst>
      <p:ext uri="{BB962C8B-B14F-4D97-AF65-F5344CB8AC3E}">
        <p14:creationId xmlns:p14="http://schemas.microsoft.com/office/powerpoint/2010/main" val="17013528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Results: Scenario 4 Task 2</a:t>
            </a:r>
            <a:endParaRPr lang="en-US" dirty="0"/>
          </a:p>
        </p:txBody>
      </p:sp>
      <p:sp>
        <p:nvSpPr>
          <p:cNvPr id="4" name="Text Placeholder 3"/>
          <p:cNvSpPr>
            <a:spLocks noGrp="1"/>
          </p:cNvSpPr>
          <p:nvPr>
            <p:ph type="body" sz="quarter" idx="12"/>
          </p:nvPr>
        </p:nvSpPr>
        <p:spPr>
          <a:xfrm>
            <a:off x="814917" y="2060575"/>
            <a:ext cx="3781425" cy="4464769"/>
          </a:xfrm>
        </p:spPr>
        <p:txBody>
          <a:bodyPr/>
          <a:lstStyle/>
          <a:p>
            <a:r>
              <a:rPr lang="en-US" b="1" dirty="0"/>
              <a:t>Average </a:t>
            </a:r>
            <a:r>
              <a:rPr lang="en-US" b="1" dirty="0" smtClean="0"/>
              <a:t>completion time:</a:t>
            </a:r>
            <a:endParaRPr lang="en-US" b="1" dirty="0"/>
          </a:p>
          <a:p>
            <a:pPr marL="285750" indent="-285750">
              <a:lnSpc>
                <a:spcPct val="150000"/>
              </a:lnSpc>
              <a:buFont typeface="Arial" panose="020B0604020202020204" pitchFamily="34" charset="0"/>
              <a:buChar char="•"/>
            </a:pPr>
            <a:r>
              <a:rPr lang="en-US" sz="1400" dirty="0"/>
              <a:t>Experts without iPad: </a:t>
            </a:r>
            <a:r>
              <a:rPr lang="en-US" sz="1400" dirty="0" smtClean="0"/>
              <a:t>      5 </a:t>
            </a:r>
            <a:r>
              <a:rPr lang="en-US" sz="1400" dirty="0"/>
              <a:t>seconds</a:t>
            </a:r>
          </a:p>
          <a:p>
            <a:pPr marL="285750" indent="-285750">
              <a:lnSpc>
                <a:spcPct val="150000"/>
              </a:lnSpc>
              <a:buFont typeface="Arial" panose="020B0604020202020204" pitchFamily="34" charset="0"/>
              <a:buChar char="•"/>
            </a:pPr>
            <a:r>
              <a:rPr lang="en-US" sz="1400" dirty="0"/>
              <a:t>Novices without iPad: </a:t>
            </a:r>
            <a:r>
              <a:rPr lang="en-US" sz="1400" dirty="0" smtClean="0"/>
              <a:t>    13 </a:t>
            </a:r>
            <a:r>
              <a:rPr lang="en-US" sz="1400" dirty="0"/>
              <a:t>seconds</a:t>
            </a:r>
          </a:p>
          <a:p>
            <a:pPr marL="285750" indent="-285750">
              <a:lnSpc>
                <a:spcPct val="150000"/>
              </a:lnSpc>
              <a:buFont typeface="Arial" panose="020B0604020202020204" pitchFamily="34" charset="0"/>
              <a:buChar char="•"/>
            </a:pPr>
            <a:r>
              <a:rPr lang="en-US" sz="1400" dirty="0"/>
              <a:t>Novices using iPad: </a:t>
            </a:r>
            <a:r>
              <a:rPr lang="en-US" sz="1400" dirty="0" smtClean="0"/>
              <a:t>         4 </a:t>
            </a:r>
            <a:r>
              <a:rPr lang="en-US" sz="1400" dirty="0"/>
              <a:t>seconds</a:t>
            </a:r>
          </a:p>
          <a:p>
            <a:pPr>
              <a:lnSpc>
                <a:spcPct val="150000"/>
              </a:lnSpc>
            </a:pPr>
            <a:endParaRPr lang="en-US" dirty="0"/>
          </a:p>
          <a:p>
            <a:r>
              <a:rPr lang="en-US" b="1" dirty="0"/>
              <a:t>Percentage of participants finished after one minute:</a:t>
            </a:r>
          </a:p>
          <a:p>
            <a:pPr marL="285750" indent="-285750">
              <a:lnSpc>
                <a:spcPct val="150000"/>
              </a:lnSpc>
              <a:buFont typeface="Arial" panose="020B0604020202020204" pitchFamily="34" charset="0"/>
              <a:buChar char="•"/>
            </a:pPr>
            <a:r>
              <a:rPr lang="en-US" sz="1400" dirty="0"/>
              <a:t>Experts without iPad</a:t>
            </a:r>
            <a:r>
              <a:rPr lang="en-US" sz="1400" dirty="0" smtClean="0"/>
              <a:t>:    100</a:t>
            </a:r>
            <a:r>
              <a:rPr lang="en-US" sz="1400" dirty="0"/>
              <a:t>%</a:t>
            </a:r>
          </a:p>
          <a:p>
            <a:pPr marL="285750" indent="-285750">
              <a:lnSpc>
                <a:spcPct val="150000"/>
              </a:lnSpc>
              <a:buFont typeface="Arial" panose="020B0604020202020204" pitchFamily="34" charset="0"/>
              <a:buChar char="•"/>
            </a:pPr>
            <a:r>
              <a:rPr lang="en-US" sz="1400" dirty="0"/>
              <a:t>Novices without iPad</a:t>
            </a:r>
            <a:r>
              <a:rPr lang="en-US" sz="1400" dirty="0" smtClean="0"/>
              <a:t>:    100</a:t>
            </a:r>
            <a:r>
              <a:rPr lang="en-US" sz="1400" dirty="0"/>
              <a:t>%</a:t>
            </a:r>
          </a:p>
          <a:p>
            <a:pPr marL="285750" indent="-285750">
              <a:lnSpc>
                <a:spcPct val="150000"/>
              </a:lnSpc>
              <a:buFont typeface="Arial" panose="020B0604020202020204" pitchFamily="34" charset="0"/>
              <a:buChar char="•"/>
            </a:pPr>
            <a:r>
              <a:rPr lang="en-US" sz="1400" dirty="0"/>
              <a:t>Novices using iPad</a:t>
            </a:r>
            <a:r>
              <a:rPr lang="en-US" sz="1400" dirty="0" smtClean="0"/>
              <a:t>:       100%</a:t>
            </a:r>
            <a:endParaRPr lang="en-US" sz="1400" dirty="0"/>
          </a:p>
        </p:txBody>
      </p:sp>
      <p:pic>
        <p:nvPicPr>
          <p:cNvPr id="5" name="Shape 298"/>
          <p:cNvPicPr preferRelativeResize="0"/>
          <p:nvPr/>
        </p:nvPicPr>
        <p:blipFill>
          <a:blip r:embed="rId2">
            <a:alphaModFix/>
          </a:blip>
          <a:stretch>
            <a:fillRect/>
          </a:stretch>
        </p:blipFill>
        <p:spPr>
          <a:xfrm>
            <a:off x="4592216" y="1844824"/>
            <a:ext cx="3868216" cy="3862460"/>
          </a:xfrm>
          <a:prstGeom prst="rect">
            <a:avLst/>
          </a:prstGeom>
          <a:noFill/>
          <a:ln>
            <a:noFill/>
          </a:ln>
        </p:spPr>
      </p:pic>
      <p:sp>
        <p:nvSpPr>
          <p:cNvPr id="6" name="Text Placeholder 10"/>
          <p:cNvSpPr txBox="1">
            <a:spLocks/>
          </p:cNvSpPr>
          <p:nvPr/>
        </p:nvSpPr>
        <p:spPr>
          <a:xfrm>
            <a:off x="814917" y="1556792"/>
            <a:ext cx="7562850" cy="441325"/>
          </a:xfrm>
          <a:prstGeom prst="rect">
            <a:avLst/>
          </a:prstGeom>
        </p:spPr>
        <p:txBody>
          <a:bodyPr>
            <a:norm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1800" b="1" i="0" u="none" strike="noStrike" kern="1200" cap="none" spc="0" normalizeH="0" baseline="0" noProof="0">
                <a:ln>
                  <a:noFill/>
                </a:ln>
                <a:solidFill>
                  <a:srgbClr val="0C2344"/>
                </a:solidFill>
                <a:effectLst/>
                <a:uLnTx/>
                <a:uFillTx/>
                <a:latin typeface="Verdana" pitchFamily="34" charset="0"/>
                <a:ea typeface="ＭＳ Ｐゴシック" charset="-128"/>
                <a:cs typeface="ＭＳ Ｐゴシック"/>
              </a:defRPr>
            </a:lvl1pPr>
            <a:lvl2pPr marL="742950" indent="-285750" algn="l" defTabSz="457200" rtl="0" eaLnBrk="0" fontAlgn="base" hangingPunct="0">
              <a:spcBef>
                <a:spcPct val="20000"/>
              </a:spcBef>
              <a:spcAft>
                <a:spcPct val="0"/>
              </a:spcAft>
              <a:buFont typeface="Arial" charset="0"/>
              <a:buNone/>
              <a:defRPr sz="2800" b="0" i="0" kern="1200">
                <a:solidFill>
                  <a:schemeClr val="tx1"/>
                </a:solidFill>
                <a:latin typeface="WhitneyHTF-Bold"/>
                <a:ea typeface="ＭＳ Ｐゴシック" charset="-128"/>
                <a:cs typeface="WhitneyHTF-Bold"/>
              </a:defRPr>
            </a:lvl2pPr>
            <a:lvl3pPr marL="1143000" indent="-228600" algn="l" defTabSz="457200" rtl="0" eaLnBrk="0" fontAlgn="base" hangingPunct="0">
              <a:spcBef>
                <a:spcPct val="20000"/>
              </a:spcBef>
              <a:spcAft>
                <a:spcPct val="0"/>
              </a:spcAft>
              <a:buFont typeface="Arial" charset="0"/>
              <a:buNone/>
              <a:defRPr sz="2400" b="0" i="0" kern="1200">
                <a:solidFill>
                  <a:schemeClr val="tx1"/>
                </a:solidFill>
                <a:latin typeface="WhitneyHTF-Bold"/>
                <a:ea typeface="ＭＳ Ｐゴシック" charset="-128"/>
                <a:cs typeface="WhitneyHTF-Bold"/>
              </a:defRPr>
            </a:lvl3pPr>
            <a:lvl4pPr marL="1600200" indent="-228600" algn="l" defTabSz="457200" rtl="0" eaLnBrk="0" fontAlgn="base" hangingPunct="0">
              <a:spcBef>
                <a:spcPct val="20000"/>
              </a:spcBef>
              <a:spcAft>
                <a:spcPct val="0"/>
              </a:spcAft>
              <a:buFont typeface="Arial" charset="0"/>
              <a:buNone/>
              <a:defRPr sz="2000" b="0" i="0" kern="1200">
                <a:solidFill>
                  <a:schemeClr val="tx1"/>
                </a:solidFill>
                <a:latin typeface="WhitneyHTF-Bold"/>
                <a:ea typeface="ＭＳ Ｐゴシック" charset="-128"/>
                <a:cs typeface="WhitneyHTF-Bold"/>
              </a:defRPr>
            </a:lvl4pPr>
            <a:lvl5pPr marL="2057400" indent="-228600" algn="l" defTabSz="457200" rtl="0" eaLnBrk="0" fontAlgn="base" hangingPunct="0">
              <a:spcBef>
                <a:spcPct val="20000"/>
              </a:spcBef>
              <a:spcAft>
                <a:spcPct val="0"/>
              </a:spcAft>
              <a:buFont typeface="Arial" charset="0"/>
              <a:buNone/>
              <a:defRPr sz="2000" b="0" i="0" kern="1200">
                <a:solidFill>
                  <a:schemeClr val="tx1"/>
                </a:solidFill>
                <a:latin typeface="WhitneyHTF-Bold"/>
                <a:ea typeface="ＭＳ Ｐゴシック" charset="-128"/>
                <a:cs typeface="WhitneyHTF-Bol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0" i="1" dirty="0" smtClean="0"/>
              <a:t>Identify replacement part(s) required</a:t>
            </a:r>
            <a:endParaRPr lang="en-US" b="0" i="1" dirty="0"/>
          </a:p>
        </p:txBody>
      </p:sp>
    </p:spTree>
    <p:extLst>
      <p:ext uri="{BB962C8B-B14F-4D97-AF65-F5344CB8AC3E}">
        <p14:creationId xmlns:p14="http://schemas.microsoft.com/office/powerpoint/2010/main" val="15371048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Results: Scenario 4 Task 3</a:t>
            </a:r>
            <a:endParaRPr lang="en-US" dirty="0"/>
          </a:p>
        </p:txBody>
      </p:sp>
      <p:sp>
        <p:nvSpPr>
          <p:cNvPr id="4" name="Text Placeholder 3"/>
          <p:cNvSpPr>
            <a:spLocks noGrp="1"/>
          </p:cNvSpPr>
          <p:nvPr>
            <p:ph type="body" sz="quarter" idx="12"/>
          </p:nvPr>
        </p:nvSpPr>
        <p:spPr>
          <a:xfrm>
            <a:off x="814917" y="2060575"/>
            <a:ext cx="3781425" cy="4464769"/>
          </a:xfrm>
        </p:spPr>
        <p:txBody>
          <a:bodyPr/>
          <a:lstStyle/>
          <a:p>
            <a:r>
              <a:rPr lang="en-US" b="1" dirty="0"/>
              <a:t>Average </a:t>
            </a:r>
            <a:r>
              <a:rPr lang="en-US" b="1" dirty="0" smtClean="0"/>
              <a:t>completion time:</a:t>
            </a:r>
            <a:endParaRPr lang="en-US" b="1" dirty="0"/>
          </a:p>
          <a:p>
            <a:pPr marL="285750" indent="-285750">
              <a:lnSpc>
                <a:spcPct val="150000"/>
              </a:lnSpc>
              <a:buFont typeface="Arial" panose="020B0604020202020204" pitchFamily="34" charset="0"/>
              <a:buChar char="•"/>
            </a:pPr>
            <a:r>
              <a:rPr lang="en-US" sz="1400" dirty="0"/>
              <a:t>Experts without iPad: </a:t>
            </a:r>
            <a:r>
              <a:rPr lang="en-US" sz="1400" dirty="0" smtClean="0"/>
              <a:t>    N/A</a:t>
            </a:r>
            <a:endParaRPr lang="en-US" sz="1400" dirty="0"/>
          </a:p>
          <a:p>
            <a:pPr marL="285750" indent="-285750">
              <a:lnSpc>
                <a:spcPct val="150000"/>
              </a:lnSpc>
              <a:buFont typeface="Arial" panose="020B0604020202020204" pitchFamily="34" charset="0"/>
              <a:buChar char="•"/>
            </a:pPr>
            <a:r>
              <a:rPr lang="en-US" sz="1400" dirty="0"/>
              <a:t>Novices without iPad: </a:t>
            </a:r>
            <a:r>
              <a:rPr lang="en-US" sz="1400" dirty="0" smtClean="0"/>
              <a:t>    N/A</a:t>
            </a:r>
            <a:endParaRPr lang="en-US" sz="1400" dirty="0"/>
          </a:p>
          <a:p>
            <a:pPr marL="285750" indent="-285750">
              <a:lnSpc>
                <a:spcPct val="150000"/>
              </a:lnSpc>
              <a:buFont typeface="Arial" panose="020B0604020202020204" pitchFamily="34" charset="0"/>
              <a:buChar char="•"/>
            </a:pPr>
            <a:r>
              <a:rPr lang="en-US" sz="1400" dirty="0"/>
              <a:t>Novices using iPad: </a:t>
            </a:r>
            <a:r>
              <a:rPr lang="en-US" sz="1400" dirty="0" smtClean="0"/>
              <a:t>       30 </a:t>
            </a:r>
            <a:r>
              <a:rPr lang="en-US" sz="1400" dirty="0"/>
              <a:t>seconds</a:t>
            </a:r>
          </a:p>
          <a:p>
            <a:pPr>
              <a:lnSpc>
                <a:spcPct val="150000"/>
              </a:lnSpc>
            </a:pPr>
            <a:endParaRPr lang="en-US" dirty="0"/>
          </a:p>
          <a:p>
            <a:r>
              <a:rPr lang="en-US" b="1" dirty="0"/>
              <a:t>Percentage of participants finished after one minute:</a:t>
            </a:r>
          </a:p>
          <a:p>
            <a:pPr marL="285750" indent="-285750">
              <a:lnSpc>
                <a:spcPct val="150000"/>
              </a:lnSpc>
              <a:buFont typeface="Arial" panose="020B0604020202020204" pitchFamily="34" charset="0"/>
              <a:buChar char="•"/>
            </a:pPr>
            <a:r>
              <a:rPr lang="en-US" sz="1400" dirty="0"/>
              <a:t>Experts without iPad</a:t>
            </a:r>
            <a:r>
              <a:rPr lang="en-US" sz="1400" dirty="0" smtClean="0"/>
              <a:t>:     N/A</a:t>
            </a:r>
            <a:endParaRPr lang="en-US" sz="1400" dirty="0"/>
          </a:p>
          <a:p>
            <a:pPr marL="285750" indent="-285750">
              <a:lnSpc>
                <a:spcPct val="150000"/>
              </a:lnSpc>
              <a:buFont typeface="Arial" panose="020B0604020202020204" pitchFamily="34" charset="0"/>
              <a:buChar char="•"/>
            </a:pPr>
            <a:r>
              <a:rPr lang="en-US" sz="1400" dirty="0"/>
              <a:t>Novices without iPad</a:t>
            </a:r>
            <a:r>
              <a:rPr lang="en-US" sz="1400" dirty="0" smtClean="0"/>
              <a:t>:     N/A</a:t>
            </a:r>
            <a:endParaRPr lang="en-US" sz="1400" dirty="0"/>
          </a:p>
          <a:p>
            <a:pPr marL="285750" indent="-285750">
              <a:lnSpc>
                <a:spcPct val="150000"/>
              </a:lnSpc>
              <a:buFont typeface="Arial" panose="020B0604020202020204" pitchFamily="34" charset="0"/>
              <a:buChar char="•"/>
            </a:pPr>
            <a:r>
              <a:rPr lang="en-US" sz="1400" dirty="0"/>
              <a:t>Novices using iPad</a:t>
            </a:r>
            <a:r>
              <a:rPr lang="en-US" sz="1400" dirty="0" smtClean="0"/>
              <a:t>:         92</a:t>
            </a:r>
            <a:r>
              <a:rPr lang="en-US" sz="1400" dirty="0"/>
              <a:t>%</a:t>
            </a:r>
          </a:p>
          <a:p>
            <a:endParaRPr lang="en-US" dirty="0"/>
          </a:p>
        </p:txBody>
      </p:sp>
      <p:pic>
        <p:nvPicPr>
          <p:cNvPr id="5" name="Shape 305"/>
          <p:cNvPicPr preferRelativeResize="0"/>
          <p:nvPr/>
        </p:nvPicPr>
        <p:blipFill>
          <a:blip r:embed="rId2">
            <a:alphaModFix/>
          </a:blip>
          <a:stretch>
            <a:fillRect/>
          </a:stretch>
        </p:blipFill>
        <p:spPr>
          <a:xfrm>
            <a:off x="4592216" y="1844824"/>
            <a:ext cx="3868216" cy="3862460"/>
          </a:xfrm>
          <a:prstGeom prst="rect">
            <a:avLst/>
          </a:prstGeom>
          <a:noFill/>
          <a:ln>
            <a:noFill/>
          </a:ln>
        </p:spPr>
      </p:pic>
      <p:sp>
        <p:nvSpPr>
          <p:cNvPr id="6" name="Text Placeholder 10"/>
          <p:cNvSpPr txBox="1">
            <a:spLocks/>
          </p:cNvSpPr>
          <p:nvPr/>
        </p:nvSpPr>
        <p:spPr>
          <a:xfrm>
            <a:off x="814917" y="1556792"/>
            <a:ext cx="7562850" cy="441325"/>
          </a:xfrm>
          <a:prstGeom prst="rect">
            <a:avLst/>
          </a:prstGeom>
        </p:spPr>
        <p:txBody>
          <a:bodyPr>
            <a:norm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1800" b="1" i="0" u="none" strike="noStrike" kern="1200" cap="none" spc="0" normalizeH="0" baseline="0" noProof="0">
                <a:ln>
                  <a:noFill/>
                </a:ln>
                <a:solidFill>
                  <a:srgbClr val="0C2344"/>
                </a:solidFill>
                <a:effectLst/>
                <a:uLnTx/>
                <a:uFillTx/>
                <a:latin typeface="Verdana" pitchFamily="34" charset="0"/>
                <a:ea typeface="ＭＳ Ｐゴシック" charset="-128"/>
                <a:cs typeface="ＭＳ Ｐゴシック"/>
              </a:defRPr>
            </a:lvl1pPr>
            <a:lvl2pPr marL="742950" indent="-285750" algn="l" defTabSz="457200" rtl="0" eaLnBrk="0" fontAlgn="base" hangingPunct="0">
              <a:spcBef>
                <a:spcPct val="20000"/>
              </a:spcBef>
              <a:spcAft>
                <a:spcPct val="0"/>
              </a:spcAft>
              <a:buFont typeface="Arial" charset="0"/>
              <a:buNone/>
              <a:defRPr sz="2800" b="0" i="0" kern="1200">
                <a:solidFill>
                  <a:schemeClr val="tx1"/>
                </a:solidFill>
                <a:latin typeface="WhitneyHTF-Bold"/>
                <a:ea typeface="ＭＳ Ｐゴシック" charset="-128"/>
                <a:cs typeface="WhitneyHTF-Bold"/>
              </a:defRPr>
            </a:lvl2pPr>
            <a:lvl3pPr marL="1143000" indent="-228600" algn="l" defTabSz="457200" rtl="0" eaLnBrk="0" fontAlgn="base" hangingPunct="0">
              <a:spcBef>
                <a:spcPct val="20000"/>
              </a:spcBef>
              <a:spcAft>
                <a:spcPct val="0"/>
              </a:spcAft>
              <a:buFont typeface="Arial" charset="0"/>
              <a:buNone/>
              <a:defRPr sz="2400" b="0" i="0" kern="1200">
                <a:solidFill>
                  <a:schemeClr val="tx1"/>
                </a:solidFill>
                <a:latin typeface="WhitneyHTF-Bold"/>
                <a:ea typeface="ＭＳ Ｐゴシック" charset="-128"/>
                <a:cs typeface="WhitneyHTF-Bold"/>
              </a:defRPr>
            </a:lvl3pPr>
            <a:lvl4pPr marL="1600200" indent="-228600" algn="l" defTabSz="457200" rtl="0" eaLnBrk="0" fontAlgn="base" hangingPunct="0">
              <a:spcBef>
                <a:spcPct val="20000"/>
              </a:spcBef>
              <a:spcAft>
                <a:spcPct val="0"/>
              </a:spcAft>
              <a:buFont typeface="Arial" charset="0"/>
              <a:buNone/>
              <a:defRPr sz="2000" b="0" i="0" kern="1200">
                <a:solidFill>
                  <a:schemeClr val="tx1"/>
                </a:solidFill>
                <a:latin typeface="WhitneyHTF-Bold"/>
                <a:ea typeface="ＭＳ Ｐゴシック" charset="-128"/>
                <a:cs typeface="WhitneyHTF-Bold"/>
              </a:defRPr>
            </a:lvl4pPr>
            <a:lvl5pPr marL="2057400" indent="-228600" algn="l" defTabSz="457200" rtl="0" eaLnBrk="0" fontAlgn="base" hangingPunct="0">
              <a:spcBef>
                <a:spcPct val="20000"/>
              </a:spcBef>
              <a:spcAft>
                <a:spcPct val="0"/>
              </a:spcAft>
              <a:buFont typeface="Arial" charset="0"/>
              <a:buNone/>
              <a:defRPr sz="2000" b="0" i="0" kern="1200">
                <a:solidFill>
                  <a:schemeClr val="tx1"/>
                </a:solidFill>
                <a:latin typeface="WhitneyHTF-Bold"/>
                <a:ea typeface="ＭＳ Ｐゴシック" charset="-128"/>
                <a:cs typeface="WhitneyHTF-Bol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0" i="1" dirty="0" smtClean="0"/>
              <a:t>Report on repairs that took place</a:t>
            </a:r>
            <a:endParaRPr lang="en-US" b="0" i="1" dirty="0"/>
          </a:p>
        </p:txBody>
      </p:sp>
    </p:spTree>
    <p:extLst>
      <p:ext uri="{BB962C8B-B14F-4D97-AF65-F5344CB8AC3E}">
        <p14:creationId xmlns:p14="http://schemas.microsoft.com/office/powerpoint/2010/main" val="38928077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Background: Irrigation Systems</a:t>
            </a:r>
            <a:endParaRPr lang="en-US" dirty="0"/>
          </a:p>
        </p:txBody>
      </p:sp>
      <p:sp>
        <p:nvSpPr>
          <p:cNvPr id="4" name="Text Placeholder 3"/>
          <p:cNvSpPr>
            <a:spLocks noGrp="1"/>
          </p:cNvSpPr>
          <p:nvPr>
            <p:ph type="body" sz="quarter" idx="12"/>
          </p:nvPr>
        </p:nvSpPr>
        <p:spPr>
          <a:xfrm>
            <a:off x="814917" y="1844675"/>
            <a:ext cx="7562850" cy="4680669"/>
          </a:xfrm>
        </p:spPr>
        <p:txBody>
          <a:bodyPr/>
          <a:lstStyle/>
          <a:p>
            <a:pPr marL="171450" indent="-171450">
              <a:buFont typeface="Arial" panose="020B0604020202020204" pitchFamily="34" charset="0"/>
              <a:buChar char="•"/>
            </a:pPr>
            <a:r>
              <a:rPr lang="en-US" dirty="0"/>
              <a:t>Commercial systems offer range of irrigation </a:t>
            </a:r>
            <a:r>
              <a:rPr lang="en-US" dirty="0" smtClean="0"/>
              <a:t>technology</a:t>
            </a:r>
          </a:p>
          <a:p>
            <a:pPr marL="628650" lvl="1" indent="-171450">
              <a:lnSpc>
                <a:spcPct val="200000"/>
              </a:lnSpc>
              <a:buFont typeface="Arial" panose="020B0604020202020204" pitchFamily="34" charset="0"/>
              <a:buChar char="•"/>
            </a:pPr>
            <a:r>
              <a:rPr lang="en-US" sz="1400" dirty="0" smtClean="0"/>
              <a:t>Simple </a:t>
            </a:r>
            <a:r>
              <a:rPr lang="en-US" sz="1400" dirty="0"/>
              <a:t>automated timers </a:t>
            </a:r>
            <a:r>
              <a:rPr lang="en-US" sz="1400" dirty="0" smtClean="0"/>
              <a:t>to sophisticated </a:t>
            </a:r>
            <a:r>
              <a:rPr lang="en-US" sz="1400" dirty="0"/>
              <a:t>weather-based controllers</a:t>
            </a:r>
          </a:p>
          <a:p>
            <a:pPr marL="628650" lvl="1" indent="-171450">
              <a:lnSpc>
                <a:spcPct val="200000"/>
              </a:lnSpc>
              <a:buFont typeface="Arial" panose="020B0604020202020204" pitchFamily="34" charset="0"/>
              <a:buChar char="•"/>
            </a:pPr>
            <a:r>
              <a:rPr lang="en-US" sz="1400" dirty="0" smtClean="0"/>
              <a:t>Issues with </a:t>
            </a:r>
            <a:r>
              <a:rPr lang="en-US" sz="1400" dirty="0"/>
              <a:t>deployment, high costs, low interoperability, and </a:t>
            </a:r>
            <a:r>
              <a:rPr lang="en-US" sz="1400" dirty="0" smtClean="0"/>
              <a:t>maintenance</a:t>
            </a:r>
          </a:p>
          <a:p>
            <a:pPr marL="628650" lvl="1"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dirty="0"/>
              <a:t>Research </a:t>
            </a:r>
            <a:r>
              <a:rPr lang="en-US" dirty="0" smtClean="0"/>
              <a:t>systems typically focus on improving irrigation efficiency through </a:t>
            </a:r>
            <a:r>
              <a:rPr lang="en-US" dirty="0" smtClean="0"/>
              <a:t>automation </a:t>
            </a:r>
            <a:r>
              <a:rPr lang="en-US" sz="1400" baseline="30000" dirty="0" smtClean="0"/>
              <a:t>[6,7,8,9]</a:t>
            </a:r>
            <a:endParaRPr lang="en-US" sz="1400" baseline="30000" dirty="0" smtClean="0"/>
          </a:p>
          <a:p>
            <a:pPr marL="628650" lvl="1" indent="-171450">
              <a:lnSpc>
                <a:spcPct val="200000"/>
              </a:lnSpc>
              <a:buFont typeface="Arial" panose="020B0604020202020204" pitchFamily="34" charset="0"/>
              <a:buChar char="•"/>
            </a:pPr>
            <a:r>
              <a:rPr lang="en-US" sz="1400" dirty="0" smtClean="0"/>
              <a:t>Primarily agriculture and residential water users</a:t>
            </a:r>
          </a:p>
          <a:p>
            <a:pPr marL="628650" lvl="1" indent="-171450">
              <a:lnSpc>
                <a:spcPct val="200000"/>
              </a:lnSpc>
              <a:buFont typeface="Arial" panose="020B0604020202020204" pitchFamily="34" charset="0"/>
              <a:buChar char="•"/>
            </a:pPr>
            <a:r>
              <a:rPr lang="en-US" sz="1400" dirty="0" smtClean="0"/>
              <a:t>Also have issues with </a:t>
            </a:r>
            <a:r>
              <a:rPr lang="en-US" sz="1400" dirty="0" err="1" smtClean="0"/>
              <a:t>labour</a:t>
            </a:r>
            <a:r>
              <a:rPr lang="en-US" sz="1400" dirty="0" smtClean="0"/>
              <a:t>, deployment, and maintenance costs </a:t>
            </a:r>
            <a:r>
              <a:rPr lang="en-US" sz="1400" baseline="30000" dirty="0" smtClean="0"/>
              <a:t>[9]</a:t>
            </a:r>
            <a:endParaRPr lang="en-US" sz="1400" baseline="30000" dirty="0"/>
          </a:p>
        </p:txBody>
      </p:sp>
      <p:sp>
        <p:nvSpPr>
          <p:cNvPr id="5" name="TextBox 4"/>
          <p:cNvSpPr txBox="1"/>
          <p:nvPr/>
        </p:nvSpPr>
        <p:spPr>
          <a:xfrm>
            <a:off x="827584" y="5304110"/>
            <a:ext cx="7330008" cy="1077218"/>
          </a:xfrm>
          <a:prstGeom prst="rect">
            <a:avLst/>
          </a:prstGeom>
          <a:noFill/>
        </p:spPr>
        <p:txBody>
          <a:bodyPr wrap="square" rtlCol="0">
            <a:spAutoFit/>
          </a:bodyPr>
          <a:lstStyle/>
          <a:p>
            <a:r>
              <a:rPr lang="en-US" sz="800" dirty="0" smtClean="0"/>
              <a:t>[6] </a:t>
            </a:r>
            <a:r>
              <a:rPr lang="en-US" sz="800" dirty="0"/>
              <a:t>Md. </a:t>
            </a:r>
            <a:r>
              <a:rPr lang="en-US" sz="800" dirty="0" err="1"/>
              <a:t>Taslim</a:t>
            </a:r>
            <a:r>
              <a:rPr lang="en-US" sz="800" dirty="0"/>
              <a:t> </a:t>
            </a:r>
            <a:r>
              <a:rPr lang="en-US" sz="800" dirty="0" err="1"/>
              <a:t>Aren</a:t>
            </a:r>
            <a:r>
              <a:rPr lang="en-US" sz="800" dirty="0"/>
              <a:t>, </a:t>
            </a:r>
            <a:r>
              <a:rPr lang="en-US" sz="800" dirty="0" err="1"/>
              <a:t>Mithun</a:t>
            </a:r>
            <a:r>
              <a:rPr lang="en-US" sz="800" dirty="0"/>
              <a:t> </a:t>
            </a:r>
            <a:r>
              <a:rPr lang="en-US" sz="800" dirty="0" err="1"/>
              <a:t>Banik</a:t>
            </a:r>
            <a:r>
              <a:rPr lang="en-US" sz="800" dirty="0"/>
              <a:t>, </a:t>
            </a:r>
            <a:r>
              <a:rPr lang="en-US" sz="800" dirty="0" err="1"/>
              <a:t>Imtiajur</a:t>
            </a:r>
            <a:r>
              <a:rPr lang="en-US" sz="800" dirty="0"/>
              <a:t> Rahim, </a:t>
            </a:r>
            <a:r>
              <a:rPr lang="en-US" sz="800" dirty="0" err="1" smtClean="0"/>
              <a:t>Tawqul</a:t>
            </a:r>
            <a:r>
              <a:rPr lang="en-US" sz="800" dirty="0" smtClean="0"/>
              <a:t> </a:t>
            </a:r>
            <a:r>
              <a:rPr lang="en-US" sz="800" dirty="0"/>
              <a:t>Islam, and </a:t>
            </a:r>
            <a:r>
              <a:rPr lang="en-US" sz="800" dirty="0" err="1"/>
              <a:t>Tithi</a:t>
            </a:r>
            <a:r>
              <a:rPr lang="en-US" sz="800" dirty="0"/>
              <a:t> Biswas. Automated irrigation </a:t>
            </a:r>
            <a:r>
              <a:rPr lang="en-US" sz="800" dirty="0" smtClean="0"/>
              <a:t>control </a:t>
            </a:r>
            <a:r>
              <a:rPr lang="en-US" sz="800" dirty="0"/>
              <a:t>system: An advanced approach. In 2012 </a:t>
            </a:r>
            <a:r>
              <a:rPr lang="en-US" sz="800" dirty="0" smtClean="0"/>
              <a:t>International Conference </a:t>
            </a:r>
            <a:r>
              <a:rPr lang="en-US" sz="800" dirty="0"/>
              <a:t>on Informatics, Electronics Vision (ICIEV</a:t>
            </a:r>
            <a:r>
              <a:rPr lang="en-US" sz="800" dirty="0" smtClean="0"/>
              <a:t>), pages 516-520</a:t>
            </a:r>
            <a:r>
              <a:rPr lang="en-US" sz="800" dirty="0"/>
              <a:t>, May 2012</a:t>
            </a:r>
            <a:r>
              <a:rPr lang="en-US" sz="800" dirty="0" smtClean="0"/>
              <a:t>.</a:t>
            </a:r>
          </a:p>
          <a:p>
            <a:r>
              <a:rPr lang="en-US" sz="800" dirty="0" smtClean="0"/>
              <a:t>[7] </a:t>
            </a:r>
            <a:r>
              <a:rPr lang="es-ES" sz="800" dirty="0" err="1"/>
              <a:t>Joaquin</a:t>
            </a:r>
            <a:r>
              <a:rPr lang="es-ES" sz="800" dirty="0"/>
              <a:t> </a:t>
            </a:r>
            <a:r>
              <a:rPr lang="es-ES" sz="800" dirty="0" err="1"/>
              <a:t>Gutierrez</a:t>
            </a:r>
            <a:r>
              <a:rPr lang="es-ES" sz="800" dirty="0"/>
              <a:t>, Juan Francisco Villa-Medina, </a:t>
            </a:r>
            <a:r>
              <a:rPr lang="es-ES" sz="800" dirty="0" smtClean="0"/>
              <a:t>Alejan</a:t>
            </a:r>
            <a:r>
              <a:rPr lang="pt-BR" sz="800" dirty="0" smtClean="0"/>
              <a:t>dra </a:t>
            </a:r>
            <a:r>
              <a:rPr lang="pt-BR" sz="800" dirty="0"/>
              <a:t>Nieto-Garibay, and Miguel Angel Porta-Gandara. </a:t>
            </a:r>
            <a:r>
              <a:rPr lang="pt-BR" sz="800" dirty="0" smtClean="0"/>
              <a:t>Au</a:t>
            </a:r>
            <a:r>
              <a:rPr lang="en-US" sz="800" dirty="0" err="1" smtClean="0"/>
              <a:t>tomated</a:t>
            </a:r>
            <a:r>
              <a:rPr lang="en-US" sz="800" dirty="0" smtClean="0"/>
              <a:t> </a:t>
            </a:r>
            <a:r>
              <a:rPr lang="en-US" sz="800" dirty="0"/>
              <a:t>irrigation system using a wireless sensor </a:t>
            </a:r>
            <a:r>
              <a:rPr lang="en-US" sz="800" dirty="0" smtClean="0"/>
              <a:t>network and </a:t>
            </a:r>
            <a:r>
              <a:rPr lang="en-US" sz="800" dirty="0"/>
              <a:t>GPRS module. IEEE Transactions on </a:t>
            </a:r>
            <a:r>
              <a:rPr lang="en-US" sz="800" dirty="0" smtClean="0"/>
              <a:t>Instrumentation </a:t>
            </a:r>
            <a:r>
              <a:rPr lang="en-US" sz="800" dirty="0"/>
              <a:t>and Measurement, 63(1):</a:t>
            </a:r>
            <a:r>
              <a:rPr lang="en-US" sz="800" dirty="0" smtClean="0"/>
              <a:t>166-176</a:t>
            </a:r>
            <a:r>
              <a:rPr lang="en-US" sz="800" dirty="0"/>
              <a:t>, Jan 2014.</a:t>
            </a:r>
            <a:endParaRPr lang="en-US" sz="800" dirty="0" smtClean="0"/>
          </a:p>
          <a:p>
            <a:r>
              <a:rPr lang="en-US" sz="800" dirty="0" smtClean="0"/>
              <a:t>[8] </a:t>
            </a:r>
            <a:r>
              <a:rPr lang="en-US" sz="800" dirty="0" err="1"/>
              <a:t>Naim</a:t>
            </a:r>
            <a:r>
              <a:rPr lang="en-US" sz="800" dirty="0"/>
              <a:t> </a:t>
            </a:r>
            <a:r>
              <a:rPr lang="en-US" sz="800" dirty="0" err="1"/>
              <a:t>Karasekreter</a:t>
            </a:r>
            <a:r>
              <a:rPr lang="en-US" sz="800" dirty="0"/>
              <a:t> and </a:t>
            </a:r>
            <a:r>
              <a:rPr lang="en-US" sz="800" dirty="0" err="1"/>
              <a:t>Ugur</a:t>
            </a:r>
            <a:r>
              <a:rPr lang="en-US" sz="800" dirty="0"/>
              <a:t> </a:t>
            </a:r>
            <a:r>
              <a:rPr lang="en-US" sz="800" dirty="0" err="1"/>
              <a:t>Fidan</a:t>
            </a:r>
            <a:r>
              <a:rPr lang="en-US" sz="800" dirty="0"/>
              <a:t>. Developing </a:t>
            </a:r>
            <a:r>
              <a:rPr lang="en-US" sz="800" dirty="0" smtClean="0"/>
              <a:t>agricultural </a:t>
            </a:r>
            <a:r>
              <a:rPr lang="en-US" sz="800" dirty="0"/>
              <a:t>irrigation technology compatible with national </a:t>
            </a:r>
            <a:r>
              <a:rPr lang="en-US" sz="800" dirty="0" smtClean="0"/>
              <a:t>energy efficiency </a:t>
            </a:r>
            <a:r>
              <a:rPr lang="en-US" sz="800" dirty="0"/>
              <a:t>policy. In 2013 IEEE International </a:t>
            </a:r>
            <a:r>
              <a:rPr lang="en-US" sz="800" dirty="0" smtClean="0"/>
              <a:t>Symposium </a:t>
            </a:r>
            <a:r>
              <a:rPr lang="en-US" sz="800" dirty="0"/>
              <a:t>on Innovations in Intelligent Systems and </a:t>
            </a:r>
            <a:r>
              <a:rPr lang="en-US" sz="800" dirty="0" smtClean="0"/>
              <a:t>Applica</a:t>
            </a:r>
            <a:r>
              <a:rPr lang="fr-FR" sz="800" dirty="0" err="1" smtClean="0"/>
              <a:t>tions</a:t>
            </a:r>
            <a:r>
              <a:rPr lang="fr-FR" sz="800" dirty="0" smtClean="0"/>
              <a:t> </a:t>
            </a:r>
            <a:r>
              <a:rPr lang="fr-FR" sz="800" dirty="0"/>
              <a:t>(INISTA), pages </a:t>
            </a:r>
            <a:r>
              <a:rPr lang="fr-FR" sz="800" dirty="0" smtClean="0"/>
              <a:t>1-5</a:t>
            </a:r>
            <a:r>
              <a:rPr lang="fr-FR" sz="800" dirty="0"/>
              <a:t>, </a:t>
            </a:r>
            <a:r>
              <a:rPr lang="fr-FR" sz="800" dirty="0" err="1"/>
              <a:t>June</a:t>
            </a:r>
            <a:r>
              <a:rPr lang="fr-FR" sz="800" dirty="0"/>
              <a:t> 2013.</a:t>
            </a:r>
            <a:endParaRPr lang="en-US" sz="800" dirty="0" smtClean="0"/>
          </a:p>
          <a:p>
            <a:r>
              <a:rPr lang="en-US" sz="800" dirty="0" smtClean="0"/>
              <a:t>[9] </a:t>
            </a:r>
            <a:r>
              <a:rPr lang="en-US" sz="800" dirty="0" smtClean="0"/>
              <a:t>Scott </a:t>
            </a:r>
            <a:r>
              <a:rPr lang="en-US" sz="800" dirty="0" err="1"/>
              <a:t>Fazackerley</a:t>
            </a:r>
            <a:r>
              <a:rPr lang="en-US" sz="800" dirty="0"/>
              <a:t>, Andrew Campbell, Robert Ryan </a:t>
            </a:r>
            <a:r>
              <a:rPr lang="en-US" sz="800" dirty="0" smtClean="0"/>
              <a:t>Trenholm</a:t>
            </a:r>
            <a:r>
              <a:rPr lang="en-US" sz="800" dirty="0"/>
              <a:t>, and Ramon Lawrence. A holistic framework for </a:t>
            </a:r>
            <a:r>
              <a:rPr lang="en-US" sz="800" dirty="0" smtClean="0"/>
              <a:t>water </a:t>
            </a:r>
            <a:r>
              <a:rPr lang="en-US" sz="800" dirty="0"/>
              <a:t>sustainability and </a:t>
            </a:r>
            <a:r>
              <a:rPr lang="en-US" sz="800" dirty="0" smtClean="0"/>
              <a:t>education </a:t>
            </a:r>
            <a:r>
              <a:rPr lang="en-US" sz="800" dirty="0"/>
              <a:t>in municipal green spaces</a:t>
            </a:r>
            <a:r>
              <a:rPr lang="en-US" sz="800" dirty="0" smtClean="0"/>
              <a:t>. In </a:t>
            </a:r>
            <a:r>
              <a:rPr lang="en-US" sz="800" dirty="0"/>
              <a:t>2012 25th IEEE Canadian Conference on </a:t>
            </a:r>
            <a:r>
              <a:rPr lang="en-US" sz="800" dirty="0" smtClean="0"/>
              <a:t>Electrical Computer </a:t>
            </a:r>
            <a:r>
              <a:rPr lang="en-US" sz="800" dirty="0"/>
              <a:t>Engineering (CCECE), pages </a:t>
            </a:r>
            <a:r>
              <a:rPr lang="en-US" sz="800" dirty="0" smtClean="0"/>
              <a:t>1-6</a:t>
            </a:r>
            <a:r>
              <a:rPr lang="en-US" sz="800" dirty="0"/>
              <a:t>, April 2012</a:t>
            </a:r>
            <a:r>
              <a:rPr lang="en-US" sz="800" dirty="0" smtClean="0"/>
              <a:t>.</a:t>
            </a:r>
            <a:endParaRPr lang="en-US" sz="800" dirty="0"/>
          </a:p>
        </p:txBody>
      </p:sp>
    </p:spTree>
    <p:extLst>
      <p:ext uri="{BB962C8B-B14F-4D97-AF65-F5344CB8AC3E}">
        <p14:creationId xmlns:p14="http://schemas.microsoft.com/office/powerpoint/2010/main" val="2645781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Background: Irrigation </a:t>
            </a:r>
            <a:r>
              <a:rPr lang="en-US" dirty="0" smtClean="0"/>
              <a:t>Sustainability</a:t>
            </a:r>
            <a:endParaRPr lang="en-US" dirty="0"/>
          </a:p>
        </p:txBody>
      </p:sp>
      <p:sp>
        <p:nvSpPr>
          <p:cNvPr id="4" name="Text Placeholder 3"/>
          <p:cNvSpPr>
            <a:spLocks noGrp="1"/>
          </p:cNvSpPr>
          <p:nvPr>
            <p:ph type="body" sz="quarter" idx="12"/>
          </p:nvPr>
        </p:nvSpPr>
        <p:spPr>
          <a:xfrm>
            <a:off x="814917" y="1844675"/>
            <a:ext cx="7562850" cy="4680669"/>
          </a:xfrm>
        </p:spPr>
        <p:txBody>
          <a:bodyPr/>
          <a:lstStyle/>
          <a:p>
            <a:pPr marL="171450" indent="-171450">
              <a:buFont typeface="Arial" panose="020B0604020202020204" pitchFamily="34" charset="0"/>
              <a:buChar char="•"/>
            </a:pPr>
            <a:r>
              <a:rPr lang="en-US" dirty="0" smtClean="0"/>
              <a:t>Irrigation </a:t>
            </a:r>
            <a:r>
              <a:rPr lang="en-US" dirty="0"/>
              <a:t>sustainability requires more than </a:t>
            </a:r>
            <a:r>
              <a:rPr lang="en-US" dirty="0" smtClean="0"/>
              <a:t>efficient </a:t>
            </a:r>
            <a:r>
              <a:rPr lang="en-US" dirty="0"/>
              <a:t>water </a:t>
            </a:r>
            <a:r>
              <a:rPr lang="en-US" dirty="0" smtClean="0"/>
              <a:t>use</a:t>
            </a:r>
          </a:p>
          <a:p>
            <a:pPr marL="628650" lvl="1" indent="-171450">
              <a:lnSpc>
                <a:spcPct val="200000"/>
              </a:lnSpc>
              <a:buFont typeface="Arial" panose="020B0604020202020204" pitchFamily="34" charset="0"/>
              <a:buChar char="•"/>
            </a:pPr>
            <a:r>
              <a:rPr lang="en-US" sz="1400" dirty="0" smtClean="0"/>
              <a:t>Continual </a:t>
            </a:r>
            <a:r>
              <a:rPr lang="en-US" sz="1400" dirty="0"/>
              <a:t>maintenance and proper layout of </a:t>
            </a:r>
            <a:r>
              <a:rPr lang="en-US" sz="1400" dirty="0" smtClean="0"/>
              <a:t>equipment</a:t>
            </a:r>
          </a:p>
          <a:p>
            <a:pPr marL="628650" lvl="1" indent="-171450">
              <a:lnSpc>
                <a:spcPct val="200000"/>
              </a:lnSpc>
              <a:buFont typeface="Arial" panose="020B0604020202020204" pitchFamily="34" charset="0"/>
              <a:buChar char="•"/>
            </a:pPr>
            <a:r>
              <a:rPr lang="en-US" sz="1400" dirty="0" smtClean="0"/>
              <a:t>Consideration of soil, plant, landscape and climate</a:t>
            </a:r>
          </a:p>
          <a:p>
            <a:pPr marL="628650" lvl="1" indent="-171450">
              <a:lnSpc>
                <a:spcPct val="200000"/>
              </a:lnSpc>
              <a:buFont typeface="Arial" panose="020B0604020202020204" pitchFamily="34" charset="0"/>
              <a:buChar char="•"/>
            </a:pPr>
            <a:r>
              <a:rPr lang="en-US" sz="1400" dirty="0" smtClean="0"/>
              <a:t>Commitment from people managing and maintaining the parks </a:t>
            </a:r>
            <a:endParaRPr lang="en-US" dirty="0"/>
          </a:p>
          <a:p>
            <a:pPr marL="171450" indent="-171450">
              <a:lnSpc>
                <a:spcPct val="150000"/>
              </a:lnSpc>
              <a:buFont typeface="Arial" panose="020B0604020202020204" pitchFamily="34" charset="0"/>
              <a:buChar char="•"/>
            </a:pPr>
            <a:endParaRPr lang="en-US" sz="1400" dirty="0"/>
          </a:p>
          <a:p>
            <a:pPr marL="171450" indent="-171450">
              <a:buFont typeface="Arial" panose="020B0604020202020204" pitchFamily="34" charset="0"/>
              <a:buChar char="•"/>
            </a:pPr>
            <a:r>
              <a:rPr lang="en-US" dirty="0" smtClean="0"/>
              <a:t>Decision and management support can be </a:t>
            </a:r>
            <a:r>
              <a:rPr lang="en-US" dirty="0" smtClean="0"/>
              <a:t>helpful </a:t>
            </a:r>
            <a:r>
              <a:rPr lang="en-US" sz="1400" baseline="30000" dirty="0" smtClean="0"/>
              <a:t>[10,11,12]</a:t>
            </a:r>
            <a:endParaRPr lang="en-US" sz="1400" baseline="30000" dirty="0" smtClean="0"/>
          </a:p>
          <a:p>
            <a:pPr marL="628650" lvl="1" indent="-171450">
              <a:lnSpc>
                <a:spcPct val="200000"/>
              </a:lnSpc>
              <a:buFont typeface="Arial" panose="020B0604020202020204" pitchFamily="34" charset="0"/>
              <a:buChar char="•"/>
            </a:pPr>
            <a:r>
              <a:rPr lang="en-US" sz="1400" dirty="0" smtClean="0"/>
              <a:t>Calculate watering requirements and improve irrigation practices</a:t>
            </a:r>
          </a:p>
          <a:p>
            <a:pPr marL="628650" lvl="1" indent="-171450">
              <a:lnSpc>
                <a:spcPct val="200000"/>
              </a:lnSpc>
              <a:buFont typeface="Arial" panose="020B0604020202020204" pitchFamily="34" charset="0"/>
              <a:buChar char="•"/>
            </a:pPr>
            <a:r>
              <a:rPr lang="en-US" sz="1400" dirty="0" smtClean="0"/>
              <a:t>Typically limited to desktop and in-office applications</a:t>
            </a:r>
            <a:endParaRPr lang="en-US" sz="1400" dirty="0"/>
          </a:p>
        </p:txBody>
      </p:sp>
      <p:sp>
        <p:nvSpPr>
          <p:cNvPr id="5" name="TextBox 4"/>
          <p:cNvSpPr txBox="1"/>
          <p:nvPr/>
        </p:nvSpPr>
        <p:spPr>
          <a:xfrm>
            <a:off x="827584" y="5517232"/>
            <a:ext cx="7330008" cy="830997"/>
          </a:xfrm>
          <a:prstGeom prst="rect">
            <a:avLst/>
          </a:prstGeom>
          <a:noFill/>
        </p:spPr>
        <p:txBody>
          <a:bodyPr wrap="square" rtlCol="0">
            <a:spAutoFit/>
          </a:bodyPr>
          <a:lstStyle/>
          <a:p>
            <a:r>
              <a:rPr lang="en-US" sz="800" dirty="0" smtClean="0"/>
              <a:t>[10] </a:t>
            </a:r>
            <a:r>
              <a:rPr lang="en-US" sz="800" dirty="0" err="1"/>
              <a:t>Leng</a:t>
            </a:r>
            <a:r>
              <a:rPr lang="en-US" sz="800" dirty="0"/>
              <a:t> </a:t>
            </a:r>
            <a:r>
              <a:rPr lang="en-US" sz="800" dirty="0" err="1"/>
              <a:t>Zhong</a:t>
            </a:r>
            <a:r>
              <a:rPr lang="en-US" sz="800" dirty="0"/>
              <a:t>-Xiao and Hamid </a:t>
            </a:r>
            <a:r>
              <a:rPr lang="en-US" sz="800" dirty="0" err="1"/>
              <a:t>Yimit</a:t>
            </a:r>
            <a:r>
              <a:rPr lang="en-US" sz="800" dirty="0"/>
              <a:t>. Decision support </a:t>
            </a:r>
            <a:r>
              <a:rPr lang="en-US" sz="800" dirty="0" smtClean="0"/>
              <a:t>systems </a:t>
            </a:r>
            <a:r>
              <a:rPr lang="en-US" sz="800" dirty="0"/>
              <a:t>for improving irrigation scheme management in </a:t>
            </a:r>
            <a:r>
              <a:rPr lang="en-US" sz="800" dirty="0" smtClean="0"/>
              <a:t>arid area</a:t>
            </a:r>
            <a:r>
              <a:rPr lang="en-US" sz="800" dirty="0"/>
              <a:t>. In First International Workshop on Education </a:t>
            </a:r>
            <a:r>
              <a:rPr lang="en-US" sz="800" dirty="0" smtClean="0"/>
              <a:t>Technology </a:t>
            </a:r>
            <a:r>
              <a:rPr lang="en-US" sz="800" dirty="0"/>
              <a:t>and Computer Science, 2009. ETCS '09., volume 3</a:t>
            </a:r>
            <a:r>
              <a:rPr lang="en-US" sz="800" dirty="0" smtClean="0"/>
              <a:t>, pages 332-335</a:t>
            </a:r>
            <a:r>
              <a:rPr lang="en-US" sz="800" dirty="0"/>
              <a:t>, March 2009</a:t>
            </a:r>
            <a:r>
              <a:rPr lang="en-US" sz="800" dirty="0" smtClean="0"/>
              <a:t>.</a:t>
            </a:r>
          </a:p>
          <a:p>
            <a:r>
              <a:rPr lang="en-US" sz="800" dirty="0" smtClean="0"/>
              <a:t>[11] </a:t>
            </a:r>
            <a:r>
              <a:rPr lang="fi-FI" sz="800" dirty="0"/>
              <a:t>M. Allani, M. Jabloun, A. Sahli, V. Hennings, J. </a:t>
            </a:r>
            <a:r>
              <a:rPr lang="fi-FI" sz="800" dirty="0" smtClean="0"/>
              <a:t>Mass</a:t>
            </a:r>
            <a:r>
              <a:rPr lang="en-US" sz="800" dirty="0" err="1" smtClean="0"/>
              <a:t>mann</a:t>
            </a:r>
            <a:r>
              <a:rPr lang="en-US" sz="800" dirty="0"/>
              <a:t>, and H. Muller. Enhancing on farm and </a:t>
            </a:r>
            <a:r>
              <a:rPr lang="en-US" sz="800" dirty="0" smtClean="0"/>
              <a:t>regional </a:t>
            </a:r>
            <a:r>
              <a:rPr lang="en-US" sz="800" dirty="0"/>
              <a:t>irrigation management using MABIA-Region tool</a:t>
            </a:r>
            <a:r>
              <a:rPr lang="en-US" sz="800" dirty="0" smtClean="0"/>
              <a:t>. In </a:t>
            </a:r>
            <a:r>
              <a:rPr lang="en-US" sz="800" dirty="0"/>
              <a:t>2012 IEEE Fourth International Symposium on </a:t>
            </a:r>
            <a:r>
              <a:rPr lang="en-US" sz="800" dirty="0" smtClean="0"/>
              <a:t>Plant Growth </a:t>
            </a:r>
            <a:r>
              <a:rPr lang="en-US" sz="800" dirty="0"/>
              <a:t>Modeling, Simulation, Visualization and </a:t>
            </a:r>
            <a:r>
              <a:rPr lang="en-US" sz="800" dirty="0" smtClean="0"/>
              <a:t>Applica</a:t>
            </a:r>
            <a:r>
              <a:rPr lang="fr-FR" sz="800" dirty="0" err="1" smtClean="0"/>
              <a:t>tions</a:t>
            </a:r>
            <a:r>
              <a:rPr lang="fr-FR" sz="800" dirty="0" smtClean="0"/>
              <a:t> </a:t>
            </a:r>
            <a:r>
              <a:rPr lang="fr-FR" sz="800" dirty="0"/>
              <a:t>(PMA), pages </a:t>
            </a:r>
            <a:r>
              <a:rPr lang="fr-FR" sz="800" dirty="0" smtClean="0"/>
              <a:t>18-21</a:t>
            </a:r>
            <a:r>
              <a:rPr lang="fr-FR" sz="800" dirty="0"/>
              <a:t>, </a:t>
            </a:r>
            <a:r>
              <a:rPr lang="fr-FR" sz="800" dirty="0" err="1"/>
              <a:t>Oct</a:t>
            </a:r>
            <a:r>
              <a:rPr lang="fr-FR" sz="800" dirty="0"/>
              <a:t> 2012</a:t>
            </a:r>
            <a:r>
              <a:rPr lang="fr-FR" sz="800" dirty="0" smtClean="0"/>
              <a:t>.</a:t>
            </a:r>
          </a:p>
          <a:p>
            <a:r>
              <a:rPr lang="en-US" sz="800" dirty="0" smtClean="0"/>
              <a:t>[12] </a:t>
            </a:r>
            <a:r>
              <a:rPr lang="en-US" sz="800" dirty="0" err="1"/>
              <a:t>Mladen</a:t>
            </a:r>
            <a:r>
              <a:rPr lang="en-US" sz="800" dirty="0"/>
              <a:t> </a:t>
            </a:r>
            <a:r>
              <a:rPr lang="en-US" sz="800" dirty="0" err="1"/>
              <a:t>Todorovic</a:t>
            </a:r>
            <a:r>
              <a:rPr lang="en-US" sz="800" dirty="0"/>
              <a:t> and Pasquale </a:t>
            </a:r>
            <a:r>
              <a:rPr lang="en-US" sz="800" dirty="0" err="1"/>
              <a:t>Steduto</a:t>
            </a:r>
            <a:r>
              <a:rPr lang="en-US" sz="800" dirty="0"/>
              <a:t>. A GIS for </a:t>
            </a:r>
            <a:r>
              <a:rPr lang="en-US" sz="800" dirty="0" smtClean="0"/>
              <a:t>irrigation </a:t>
            </a:r>
            <a:r>
              <a:rPr lang="en-US" sz="800" dirty="0"/>
              <a:t>management. Physics and Chemistry of the Earth</a:t>
            </a:r>
            <a:r>
              <a:rPr lang="en-US" sz="800" dirty="0" smtClean="0"/>
              <a:t>, Parts </a:t>
            </a:r>
            <a:r>
              <a:rPr lang="en-US" sz="800" dirty="0"/>
              <a:t>A/B/C, 28(45):163 </a:t>
            </a:r>
            <a:r>
              <a:rPr lang="en-US" sz="800" dirty="0"/>
              <a:t>-</a:t>
            </a:r>
            <a:r>
              <a:rPr lang="en-US" sz="800" dirty="0" smtClean="0"/>
              <a:t>174</a:t>
            </a:r>
            <a:r>
              <a:rPr lang="en-US" sz="800" dirty="0"/>
              <a:t>, 2003. Water </a:t>
            </a:r>
            <a:r>
              <a:rPr lang="en-US" sz="800" dirty="0" smtClean="0"/>
              <a:t>Resources Assessment </a:t>
            </a:r>
            <a:r>
              <a:rPr lang="en-US" sz="800" dirty="0"/>
              <a:t>for catchment management.</a:t>
            </a:r>
            <a:endParaRPr lang="en-US" sz="800" dirty="0"/>
          </a:p>
        </p:txBody>
      </p:sp>
    </p:spTree>
    <p:extLst>
      <p:ext uri="{BB962C8B-B14F-4D97-AF65-F5344CB8AC3E}">
        <p14:creationId xmlns:p14="http://schemas.microsoft.com/office/powerpoint/2010/main" val="3356800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Background: Mobile </a:t>
            </a:r>
            <a:r>
              <a:rPr lang="en-US" dirty="0" smtClean="0"/>
              <a:t>Technology</a:t>
            </a:r>
            <a:endParaRPr lang="en-US" dirty="0"/>
          </a:p>
        </p:txBody>
      </p:sp>
      <p:sp>
        <p:nvSpPr>
          <p:cNvPr id="4" name="Text Placeholder 3"/>
          <p:cNvSpPr>
            <a:spLocks noGrp="1"/>
          </p:cNvSpPr>
          <p:nvPr>
            <p:ph type="body" sz="quarter" idx="12"/>
          </p:nvPr>
        </p:nvSpPr>
        <p:spPr>
          <a:xfrm>
            <a:off x="814917" y="1844675"/>
            <a:ext cx="7562850" cy="4320629"/>
          </a:xfrm>
        </p:spPr>
        <p:txBody>
          <a:bodyPr>
            <a:normAutofit/>
          </a:bodyPr>
          <a:lstStyle/>
          <a:p>
            <a:pPr marL="285750" indent="-285750">
              <a:buFont typeface="Arial" panose="020B0604020202020204" pitchFamily="34" charset="0"/>
              <a:buChar char="•"/>
            </a:pPr>
            <a:r>
              <a:rPr lang="en-US" dirty="0" smtClean="0"/>
              <a:t>Increasingly affordable, available, and integrated into society</a:t>
            </a:r>
          </a:p>
          <a:p>
            <a:pPr marL="742950" lvl="1" indent="-285750">
              <a:lnSpc>
                <a:spcPct val="150000"/>
              </a:lnSpc>
              <a:buFont typeface="Arial" panose="020B0604020202020204" pitchFamily="34" charset="0"/>
              <a:buChar char="•"/>
            </a:pPr>
            <a:r>
              <a:rPr lang="en-US" sz="1400" dirty="0" smtClean="0"/>
              <a:t>4.6 billion mobile users world-wide as of </a:t>
            </a:r>
            <a:r>
              <a:rPr lang="en-US" sz="1400" dirty="0" smtClean="0"/>
              <a:t>2014 </a:t>
            </a:r>
            <a:r>
              <a:rPr lang="en-US" sz="1400" baseline="30000" dirty="0" smtClean="0"/>
              <a:t>[13]</a:t>
            </a:r>
            <a:endParaRPr lang="en-US" sz="1400" baseline="30000" dirty="0" smtClean="0"/>
          </a:p>
          <a:p>
            <a:pPr marL="742950" lvl="1" indent="-285750">
              <a:buFont typeface="Arial" panose="020B0604020202020204" pitchFamily="34" charset="0"/>
              <a:buChar char="•"/>
            </a:pPr>
            <a:endParaRPr lang="en-US" sz="1400" dirty="0" smtClean="0"/>
          </a:p>
          <a:p>
            <a:pPr marL="285750" indent="-285750">
              <a:buFont typeface="Arial" panose="020B0604020202020204" pitchFamily="34" charset="0"/>
              <a:buChar char="•"/>
            </a:pPr>
            <a:r>
              <a:rPr lang="en-US" dirty="0" smtClean="0"/>
              <a:t>Features</a:t>
            </a:r>
          </a:p>
          <a:p>
            <a:pPr marL="742950" lvl="1" indent="-285750">
              <a:buFont typeface="Arial" panose="020B0604020202020204" pitchFamily="34" charset="0"/>
              <a:buChar char="•"/>
            </a:pPr>
            <a:r>
              <a:rPr lang="en-US" sz="1400" dirty="0" smtClean="0"/>
              <a:t>Portability, location and spatial awareness, built-in cameras, touch screen interface, and remote data access</a:t>
            </a:r>
          </a:p>
          <a:p>
            <a:pPr marL="742950" lvl="1" indent="-285750">
              <a:buFont typeface="Arial" panose="020B0604020202020204" pitchFamily="34" charset="0"/>
              <a:buChar char="•"/>
            </a:pPr>
            <a:endParaRPr lang="en-US" sz="1400" dirty="0" smtClean="0"/>
          </a:p>
          <a:p>
            <a:pPr marL="285750" indent="-285750">
              <a:buFont typeface="Arial" panose="020B0604020202020204" pitchFamily="34" charset="0"/>
              <a:buChar char="•"/>
            </a:pPr>
            <a:r>
              <a:rPr lang="en-US" dirty="0" smtClean="0"/>
              <a:t>Constraints</a:t>
            </a:r>
          </a:p>
          <a:p>
            <a:pPr marL="742950" lvl="1" indent="-285750">
              <a:buFont typeface="Arial" panose="020B0604020202020204" pitchFamily="34" charset="0"/>
              <a:buChar char="•"/>
            </a:pPr>
            <a:r>
              <a:rPr lang="en-US" sz="1400" dirty="0" smtClean="0"/>
              <a:t>Physical limitations of device: smaller batteries, less powerful hardware, smaller memory, and less computational resources</a:t>
            </a:r>
          </a:p>
          <a:p>
            <a:pPr marL="742950" lvl="1" indent="-285750">
              <a:buFont typeface="Arial" panose="020B0604020202020204" pitchFamily="34" charset="0"/>
              <a:buChar char="•"/>
            </a:pPr>
            <a:r>
              <a:rPr lang="en-US" sz="1400" dirty="0" smtClean="0"/>
              <a:t>Data services need to meet increasing demand</a:t>
            </a:r>
          </a:p>
          <a:p>
            <a:pPr marL="285750" indent="-285750">
              <a:buFont typeface="Arial" panose="020B0604020202020204" pitchFamily="34" charset="0"/>
              <a:buChar char="•"/>
            </a:pPr>
            <a:endParaRPr lang="en-US" sz="1400" dirty="0" smtClean="0"/>
          </a:p>
          <a:p>
            <a:pPr marL="285750" indent="-285750">
              <a:buFont typeface="Arial" panose="020B0604020202020204" pitchFamily="34" charset="0"/>
              <a:buChar char="•"/>
            </a:pPr>
            <a:r>
              <a:rPr lang="en-US" dirty="0" smtClean="0"/>
              <a:t>Research mobile </a:t>
            </a:r>
            <a:r>
              <a:rPr lang="en-US" dirty="0"/>
              <a:t>applications </a:t>
            </a:r>
            <a:r>
              <a:rPr lang="en-US" dirty="0" smtClean="0"/>
              <a:t>for field maintenance have seen some success</a:t>
            </a:r>
          </a:p>
          <a:p>
            <a:pPr marL="742950" lvl="1" indent="-285750">
              <a:buFont typeface="Arial" panose="020B0604020202020204" pitchFamily="34" charset="0"/>
              <a:buChar char="•"/>
            </a:pPr>
            <a:r>
              <a:rPr lang="en-US" sz="1400" dirty="0" smtClean="0"/>
              <a:t>Road management, Mandarin Satsuma production, and utility industry</a:t>
            </a:r>
            <a:endParaRPr lang="en-US" sz="1400" dirty="0"/>
          </a:p>
        </p:txBody>
      </p:sp>
      <p:sp>
        <p:nvSpPr>
          <p:cNvPr id="5" name="TextBox 4"/>
          <p:cNvSpPr txBox="1"/>
          <p:nvPr/>
        </p:nvSpPr>
        <p:spPr>
          <a:xfrm>
            <a:off x="827584" y="6093876"/>
            <a:ext cx="7330008" cy="215444"/>
          </a:xfrm>
          <a:prstGeom prst="rect">
            <a:avLst/>
          </a:prstGeom>
          <a:noFill/>
        </p:spPr>
        <p:txBody>
          <a:bodyPr wrap="square" rtlCol="0">
            <a:spAutoFit/>
          </a:bodyPr>
          <a:lstStyle/>
          <a:p>
            <a:r>
              <a:rPr lang="en-US" sz="800" dirty="0" smtClean="0"/>
              <a:t>[13] </a:t>
            </a:r>
            <a:r>
              <a:rPr lang="en-US" sz="800" dirty="0"/>
              <a:t>International Telecommunication Union. The World </a:t>
            </a:r>
            <a:r>
              <a:rPr lang="en-US" sz="800" dirty="0" smtClean="0"/>
              <a:t>in 2014</a:t>
            </a:r>
            <a:r>
              <a:rPr lang="en-US" sz="800" dirty="0"/>
              <a:t>: ICT Facts and Figures, 2014. Accessed </a:t>
            </a:r>
            <a:r>
              <a:rPr lang="en-US" sz="800" dirty="0" smtClean="0"/>
              <a:t>September 22</a:t>
            </a:r>
            <a:r>
              <a:rPr lang="en-US" sz="800" dirty="0"/>
              <a:t>, 2014.</a:t>
            </a:r>
            <a:endParaRPr lang="en-US" sz="800" dirty="0"/>
          </a:p>
        </p:txBody>
      </p:sp>
    </p:spTree>
    <p:extLst>
      <p:ext uri="{BB962C8B-B14F-4D97-AF65-F5344CB8AC3E}">
        <p14:creationId xmlns:p14="http://schemas.microsoft.com/office/powerpoint/2010/main" val="13632980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Background: Mobile </a:t>
            </a:r>
            <a:r>
              <a:rPr lang="en-US" dirty="0" smtClean="0"/>
              <a:t>Development</a:t>
            </a:r>
            <a:endParaRPr lang="en-US" dirty="0"/>
          </a:p>
        </p:txBody>
      </p:sp>
      <p:sp>
        <p:nvSpPr>
          <p:cNvPr id="4" name="Text Placeholder 3"/>
          <p:cNvSpPr>
            <a:spLocks noGrp="1"/>
          </p:cNvSpPr>
          <p:nvPr>
            <p:ph type="body" sz="quarter" idx="12"/>
          </p:nvPr>
        </p:nvSpPr>
        <p:spPr>
          <a:xfrm>
            <a:off x="814917" y="1844675"/>
            <a:ext cx="7562850" cy="4680669"/>
          </a:xfrm>
        </p:spPr>
        <p:txBody>
          <a:bodyPr numCol="2">
            <a:normAutofit/>
          </a:bodyPr>
          <a:lstStyle/>
          <a:p>
            <a:r>
              <a:rPr lang="en-US" b="1" dirty="0"/>
              <a:t>Native application</a:t>
            </a:r>
          </a:p>
          <a:p>
            <a:endParaRPr lang="en-US" dirty="0"/>
          </a:p>
          <a:p>
            <a:r>
              <a:rPr lang="en-US" dirty="0"/>
              <a:t>Advantages</a:t>
            </a:r>
          </a:p>
          <a:p>
            <a:pPr marL="285750" indent="-285750">
              <a:buFont typeface="Arial" panose="020B0604020202020204" pitchFamily="34" charset="0"/>
              <a:buChar char="•"/>
            </a:pPr>
            <a:r>
              <a:rPr lang="en-US" sz="1400" dirty="0" smtClean="0"/>
              <a:t>Direct </a:t>
            </a:r>
            <a:r>
              <a:rPr lang="en-US" sz="1400" dirty="0"/>
              <a:t>access to features such as </a:t>
            </a:r>
            <a:r>
              <a:rPr lang="en-US" sz="1400" dirty="0" smtClean="0"/>
              <a:t>camera, GPS, and notifications</a:t>
            </a:r>
            <a:endParaRPr lang="en-US" sz="1400" dirty="0"/>
          </a:p>
          <a:p>
            <a:pPr marL="285750" indent="-285750">
              <a:buFont typeface="Arial" panose="020B0604020202020204" pitchFamily="34" charset="0"/>
              <a:buChar char="•"/>
            </a:pPr>
            <a:r>
              <a:rPr lang="en-US" sz="1400" dirty="0"/>
              <a:t>Incorporate touch gestures</a:t>
            </a:r>
          </a:p>
          <a:p>
            <a:endParaRPr lang="en-US" dirty="0" smtClean="0"/>
          </a:p>
          <a:p>
            <a:endParaRPr lang="en-US" dirty="0"/>
          </a:p>
          <a:p>
            <a:r>
              <a:rPr lang="en-US" dirty="0"/>
              <a:t>Disadvantages</a:t>
            </a:r>
          </a:p>
          <a:p>
            <a:pPr marL="285750" indent="-285750">
              <a:buFont typeface="Arial" panose="020B0604020202020204" pitchFamily="34" charset="0"/>
              <a:buChar char="•"/>
            </a:pPr>
            <a:r>
              <a:rPr lang="en-US" sz="1400" dirty="0"/>
              <a:t>Each </a:t>
            </a:r>
            <a:r>
              <a:rPr lang="en-US" sz="1400" dirty="0" smtClean="0"/>
              <a:t>device </a:t>
            </a:r>
            <a:r>
              <a:rPr lang="en-US" sz="1400" dirty="0"/>
              <a:t>requires </a:t>
            </a:r>
            <a:r>
              <a:rPr lang="en-US" sz="1400" dirty="0" smtClean="0"/>
              <a:t>its own deployment</a:t>
            </a:r>
            <a:endParaRPr lang="en-US" sz="1400" dirty="0"/>
          </a:p>
          <a:p>
            <a:endParaRPr lang="en-US" b="1" dirty="0" smtClean="0"/>
          </a:p>
          <a:p>
            <a:endParaRPr lang="en-US" b="1" dirty="0"/>
          </a:p>
          <a:p>
            <a:endParaRPr lang="en-US" b="1" dirty="0" smtClean="0"/>
          </a:p>
          <a:p>
            <a:endParaRPr lang="en-US" b="1" dirty="0"/>
          </a:p>
          <a:p>
            <a:endParaRPr lang="en-US" b="1" dirty="0" smtClean="0"/>
          </a:p>
          <a:p>
            <a:endParaRPr lang="en-US" b="1" dirty="0" smtClean="0"/>
          </a:p>
          <a:p>
            <a:r>
              <a:rPr lang="en-US" b="1" dirty="0" smtClean="0"/>
              <a:t>Web </a:t>
            </a:r>
            <a:r>
              <a:rPr lang="en-US" b="1" dirty="0"/>
              <a:t>application</a:t>
            </a:r>
          </a:p>
          <a:p>
            <a:endParaRPr lang="en-US" dirty="0"/>
          </a:p>
          <a:p>
            <a:r>
              <a:rPr lang="en-US" dirty="0"/>
              <a:t>Advantages</a:t>
            </a:r>
          </a:p>
          <a:p>
            <a:pPr marL="285750" indent="-285750">
              <a:buFont typeface="Arial" panose="020B0604020202020204" pitchFamily="34" charset="0"/>
              <a:buChar char="•"/>
            </a:pPr>
            <a:r>
              <a:rPr lang="en-US" sz="1400" dirty="0" smtClean="0"/>
              <a:t>Easily </a:t>
            </a:r>
            <a:r>
              <a:rPr lang="en-US" sz="1400" dirty="0"/>
              <a:t>runs on multiple devices</a:t>
            </a:r>
          </a:p>
          <a:p>
            <a:pPr marL="285750" indent="-285750">
              <a:buFont typeface="Arial" panose="020B0604020202020204" pitchFamily="34" charset="0"/>
              <a:buChar char="•"/>
            </a:pPr>
            <a:r>
              <a:rPr lang="en-US" sz="1400" dirty="0"/>
              <a:t>More manageable for maintenance, updates, and new features</a:t>
            </a:r>
          </a:p>
          <a:p>
            <a:pPr marL="285750" indent="-285750">
              <a:buFont typeface="Arial" panose="020B0604020202020204" pitchFamily="34" charset="0"/>
              <a:buChar char="•"/>
            </a:pPr>
            <a:r>
              <a:rPr lang="en-US" sz="1400" dirty="0" smtClean="0"/>
              <a:t>Avoid some device limitations</a:t>
            </a:r>
            <a:endParaRPr lang="en-US" sz="1400" dirty="0"/>
          </a:p>
          <a:p>
            <a:pPr marL="285750" indent="-285750">
              <a:buFont typeface="Arial" panose="020B0604020202020204" pitchFamily="34" charset="0"/>
              <a:buChar char="•"/>
            </a:pPr>
            <a:endParaRPr lang="en-US" dirty="0"/>
          </a:p>
          <a:p>
            <a:r>
              <a:rPr lang="en-US" dirty="0"/>
              <a:t>Disadvantages</a:t>
            </a:r>
          </a:p>
          <a:p>
            <a:pPr marL="285750" indent="-285750">
              <a:buFont typeface="Arial" panose="020B0604020202020204" pitchFamily="34" charset="0"/>
              <a:buChar char="•"/>
            </a:pPr>
            <a:r>
              <a:rPr lang="en-US" sz="1400" dirty="0" smtClean="0"/>
              <a:t>Reliant </a:t>
            </a:r>
            <a:r>
              <a:rPr lang="en-US" sz="1400" dirty="0"/>
              <a:t>on browser support of web technologies</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8770" y="5333363"/>
            <a:ext cx="762353" cy="88190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834" y="5366389"/>
            <a:ext cx="647846" cy="78391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1840" y="5465776"/>
            <a:ext cx="838869" cy="69952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8285" y="5441555"/>
            <a:ext cx="748010" cy="723749"/>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6074" y="5417030"/>
            <a:ext cx="791997" cy="795479"/>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69750" y="5363685"/>
            <a:ext cx="868190" cy="840032"/>
          </a:xfrm>
          <a:prstGeom prst="rect">
            <a:avLst/>
          </a:prstGeom>
        </p:spPr>
      </p:pic>
    </p:spTree>
    <p:extLst>
      <p:ext uri="{BB962C8B-B14F-4D97-AF65-F5344CB8AC3E}">
        <p14:creationId xmlns:p14="http://schemas.microsoft.com/office/powerpoint/2010/main" val="8009104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UBC Brand 1">
      <a:dk1>
        <a:srgbClr val="002040"/>
      </a:dk1>
      <a:lt1>
        <a:sysClr val="window" lastClr="FFFFFF"/>
      </a:lt1>
      <a:dk2>
        <a:srgbClr val="486B7F"/>
      </a:dk2>
      <a:lt2>
        <a:srgbClr val="EEECE1"/>
      </a:lt2>
      <a:accent1>
        <a:srgbClr val="002040"/>
      </a:accent1>
      <a:accent2>
        <a:srgbClr val="2E526B"/>
      </a:accent2>
      <a:accent3>
        <a:srgbClr val="6A8999"/>
      </a:accent3>
      <a:accent4>
        <a:srgbClr val="A7B9C1"/>
      </a:accent4>
      <a:accent5>
        <a:srgbClr val="BECBD0"/>
      </a:accent5>
      <a:accent6>
        <a:srgbClr val="D0DCD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2909</TotalTime>
  <Words>3689</Words>
  <Application>Microsoft Office PowerPoint</Application>
  <PresentationFormat>On-screen Show (4:3)</PresentationFormat>
  <Paragraphs>610</Paragraphs>
  <Slides>53</Slides>
  <Notes>21</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 Thesis Defence</dc:title>
  <dc:creator>Robert Ryan Trenholm</dc:creator>
  <cp:lastModifiedBy>UBCO User</cp:lastModifiedBy>
  <cp:revision>266</cp:revision>
  <cp:lastPrinted>2010-06-15T22:18:06Z</cp:lastPrinted>
  <dcterms:created xsi:type="dcterms:W3CDTF">2010-06-15T20:07:28Z</dcterms:created>
  <dcterms:modified xsi:type="dcterms:W3CDTF">2014-12-18T19:47:35Z</dcterms:modified>
</cp:coreProperties>
</file>