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  <p:sldMasterId id="2147483649" r:id="rId2"/>
    <p:sldMasterId id="2147483652" r:id="rId3"/>
  </p:sldMasterIdLst>
  <p:notesMasterIdLst>
    <p:notesMasterId r:id="rId31"/>
  </p:notesMasterIdLst>
  <p:sldIdLst>
    <p:sldId id="256" r:id="rId4"/>
    <p:sldId id="257" r:id="rId5"/>
    <p:sldId id="291" r:id="rId6"/>
    <p:sldId id="289" r:id="rId7"/>
    <p:sldId id="258" r:id="rId8"/>
    <p:sldId id="259" r:id="rId9"/>
    <p:sldId id="260" r:id="rId10"/>
    <p:sldId id="295" r:id="rId11"/>
    <p:sldId id="297" r:id="rId12"/>
    <p:sldId id="261" r:id="rId13"/>
    <p:sldId id="286" r:id="rId14"/>
    <p:sldId id="287" r:id="rId15"/>
    <p:sldId id="288" r:id="rId16"/>
    <p:sldId id="293" r:id="rId17"/>
    <p:sldId id="294" r:id="rId18"/>
    <p:sldId id="269" r:id="rId19"/>
    <p:sldId id="290" r:id="rId20"/>
    <p:sldId id="296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98" r:id="rId29"/>
    <p:sldId id="299" r:id="rId30"/>
  </p:sldIdLst>
  <p:sldSz cx="9144000" cy="6858000" type="screen4x3"/>
  <p:notesSz cx="6858000" cy="9144000"/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w Cen MT" pitchFamily="34" charset="0"/>
        <a:ea typeface="+mn-ea"/>
        <a:cs typeface="+mn-cs"/>
      </a:defRPr>
    </a:lvl1pPr>
    <a:lvl2pPr marL="742950" indent="-28575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w Cen MT" pitchFamily="34" charset="0"/>
        <a:ea typeface="+mn-ea"/>
        <a:cs typeface="+mn-cs"/>
      </a:defRPr>
    </a:lvl2pPr>
    <a:lvl3pPr marL="11430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w Cen MT" pitchFamily="34" charset="0"/>
        <a:ea typeface="+mn-ea"/>
        <a:cs typeface="+mn-cs"/>
      </a:defRPr>
    </a:lvl3pPr>
    <a:lvl4pPr marL="16002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w Cen MT" pitchFamily="34" charset="0"/>
        <a:ea typeface="+mn-ea"/>
        <a:cs typeface="+mn-cs"/>
      </a:defRPr>
    </a:lvl4pPr>
    <a:lvl5pPr marL="2057400" indent="-228600" algn="l" defTabSz="457200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8" charset="0"/>
      <a:defRPr kern="1200">
        <a:solidFill>
          <a:schemeClr val="bg1"/>
        </a:solidFill>
        <a:latin typeface="Tw Cen MT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Tw Cen MT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Tw Cen MT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Tw Cen MT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Tw Cen MT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1" autoAdjust="0"/>
    <p:restoredTop sz="86916" autoAdjust="0"/>
  </p:normalViewPr>
  <p:slideViewPr>
    <p:cSldViewPr>
      <p:cViewPr>
        <p:scale>
          <a:sx n="50" d="100"/>
          <a:sy n="50" d="100"/>
        </p:scale>
        <p:origin x="-1086" y="-3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38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1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0" y="0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70212" cy="4556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endParaRPr lang="en-US"/>
          </a:p>
        </p:txBody>
      </p:sp>
      <p:sp>
        <p:nvSpPr>
          <p:cNvPr id="9220" name="Rectangle 4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0413" cy="3427413"/>
          </a:xfrm>
          <a:prstGeom prst="rect">
            <a:avLst/>
          </a:prstGeom>
          <a:noFill/>
          <a:ln w="126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9221" name="Rectangle 5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0" y="8683625"/>
            <a:ext cx="29718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70212" cy="4556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</a:tabLst>
              <a:defRPr sz="1200">
                <a:solidFill>
                  <a:srgbClr val="000000"/>
                </a:solidFill>
                <a:latin typeface="Calibri" pitchFamily="34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fld id="{8619C981-1FE9-4F9F-8705-C7456380769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5B54FAE-6E77-410D-89BF-7CC67EBA21E3}" type="slidenum">
              <a:rPr lang="en-US"/>
              <a:pPr/>
              <a:t>1</a:t>
            </a:fld>
            <a:endParaRPr lang="en-US"/>
          </a:p>
        </p:txBody>
      </p:sp>
      <p:sp>
        <p:nvSpPr>
          <p:cNvPr id="3276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University</a:t>
            </a:r>
            <a:r>
              <a:rPr lang="en-US" baseline="0" dirty="0" smtClean="0"/>
              <a:t> examiner, committee members, </a:t>
            </a:r>
            <a:r>
              <a:rPr lang="en-US" baseline="0" dirty="0" err="1" smtClean="0"/>
              <a:t>mr.</a:t>
            </a:r>
            <a:r>
              <a:rPr lang="en-US" baseline="0" dirty="0" smtClean="0"/>
              <a:t> chairman, ladies and gents. My name…</a:t>
            </a:r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ABB419-9421-4A0A-A4EE-C99288CB453F}" type="slidenum">
              <a:rPr lang="en-US"/>
              <a:pPr/>
              <a:t>10</a:t>
            </a:fld>
            <a:endParaRPr lang="en-US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Remember</a:t>
            </a:r>
            <a:r>
              <a:rPr lang="en-US" baseline="0" dirty="0" smtClean="0"/>
              <a:t> – pulse = flow meter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8A7EE1-B4ED-4CC4-A614-962177BE64EA}" type="slidenum">
              <a:rPr lang="en-US"/>
              <a:pPr/>
              <a:t>11</a:t>
            </a:fld>
            <a:endParaRPr lang="en-US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8A7EE1-B4ED-4CC4-A614-962177BE64EA}" type="slidenum">
              <a:rPr lang="en-US"/>
              <a:pPr/>
              <a:t>12</a:t>
            </a:fld>
            <a:endParaRPr lang="en-US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Highlight-log/linear</a:t>
            </a:r>
            <a:r>
              <a:rPr lang="en-US" baseline="0" dirty="0" smtClean="0"/>
              <a:t> nature – simplistic example</a:t>
            </a:r>
          </a:p>
          <a:p>
            <a:r>
              <a:rPr lang="en-US" baseline="0" dirty="0" smtClean="0"/>
              <a:t>-describe what this is – SWCC shows the relation between the amount of water in the soil and the energy at which the water is held in the soil matrix</a:t>
            </a:r>
          </a:p>
          <a:p>
            <a:r>
              <a:rPr lang="en-US" baseline="0" dirty="0" smtClean="0"/>
              <a:t>-as water content lowers, water is held more tightly in the soil matrix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baseline="0" dirty="0" smtClean="0"/>
              <a:t>-we treat a soil as having a fixed storage capacity</a:t>
            </a:r>
          </a:p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buNone/>
              <a:tabLst/>
              <a:defRPr/>
            </a:pPr>
            <a:r>
              <a:rPr lang="en-US" baseline="0" dirty="0" smtClean="0"/>
              <a:t>Define FC, PWP and TO and why we wish to avoid high energy water -wilting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8A7EE1-B4ED-4CC4-A614-962177BE64EA}" type="slidenum">
              <a:rPr lang="en-US"/>
              <a:pPr/>
              <a:t>13</a:t>
            </a:fld>
            <a:endParaRPr lang="en-US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8A7EE1-B4ED-4CC4-A614-962177BE64EA}" type="slidenum">
              <a:rPr lang="en-US"/>
              <a:pPr/>
              <a:t>14</a:t>
            </a:fld>
            <a:endParaRPr lang="en-US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8A7EE1-B4ED-4CC4-A614-962177BE64EA}" type="slidenum">
              <a:rPr lang="en-US"/>
              <a:pPr/>
              <a:t>15</a:t>
            </a:fld>
            <a:endParaRPr lang="en-US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304656-6A1D-44EC-BCF7-A99C23067289}" type="slidenum">
              <a:rPr lang="en-US"/>
              <a:pPr/>
              <a:t>16</a:t>
            </a:fld>
            <a:endParaRPr lang="en-US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CA" dirty="0">
              <a:latin typeface="Calibri" pitchFamily="34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A2DBF61-62BA-41AD-A647-4A3F822F238C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304656-6A1D-44EC-BCF7-A99C23067289}" type="slidenum">
              <a:rPr lang="en-US"/>
              <a:pPr/>
              <a:t>17</a:t>
            </a:fld>
            <a:endParaRPr lang="en-US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dirty="0" smtClean="0">
                <a:latin typeface="Calibri" pitchFamily="34" charset="0"/>
              </a:rPr>
              <a:t>-Normalized</a:t>
            </a:r>
            <a:r>
              <a:rPr lang="en-CA" baseline="0" dirty="0" smtClean="0">
                <a:latin typeface="Calibri" pitchFamily="34" charset="0"/>
              </a:rPr>
              <a:t> by area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baseline="0" dirty="0" smtClean="0">
                <a:latin typeface="Calibri" pitchFamily="34" charset="0"/>
              </a:rPr>
              <a:t>-estimated loss</a:t>
            </a:r>
            <a:endParaRPr lang="en-CA" dirty="0">
              <a:latin typeface="Calibri" pitchFamily="34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A2DBF61-62BA-41AD-A647-4A3F822F238C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17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304656-6A1D-44EC-BCF7-A99C23067289}" type="slidenum">
              <a:rPr lang="en-US"/>
              <a:pPr/>
              <a:t>18</a:t>
            </a:fld>
            <a:endParaRPr lang="en-US"/>
          </a:p>
        </p:txBody>
      </p:sp>
      <p:sp>
        <p:nvSpPr>
          <p:cNvPr id="4608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08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CA" dirty="0">
              <a:latin typeface="Calibri" pitchFamily="34" charset="0"/>
            </a:endParaRP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A2DBF61-62BA-41AD-A647-4A3F822F238C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3174BC9-70FE-4871-A8B1-ED46BB372B84}" type="slidenum">
              <a:rPr lang="en-US"/>
              <a:pPr/>
              <a:t>19</a:t>
            </a:fld>
            <a:endParaRPr lang="en-US"/>
          </a:p>
        </p:txBody>
      </p:sp>
      <p:sp>
        <p:nvSpPr>
          <p:cNvPr id="48129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130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dirty="0" smtClean="0">
                <a:latin typeface="Calibri" pitchFamily="34" charset="0"/>
              </a:rPr>
              <a:t>-control</a:t>
            </a:r>
            <a:r>
              <a:rPr lang="en-CA" baseline="0" dirty="0" smtClean="0">
                <a:latin typeface="Calibri" pitchFamily="34" charset="0"/>
              </a:rPr>
              <a:t> matches well during start, by highlights the need for ongoing adjustment of the schedule</a:t>
            </a:r>
            <a:endParaRPr lang="en-CA" dirty="0">
              <a:latin typeface="Calibri" pitchFamily="34" charset="0"/>
            </a:endParaRPr>
          </a:p>
        </p:txBody>
      </p:sp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0A235FD-E979-4855-82A7-A607DD84FCFE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4060E7-F720-4062-92E2-FDE9E32B64F5}" type="slidenum">
              <a:rPr lang="en-US"/>
              <a:pPr/>
              <a:t>2</a:t>
            </a:fld>
            <a:endParaRPr lang="en-US"/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FB66DA5-D606-437C-BEE9-74E5F719D69D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463560-9251-4545-9DFD-0CDB5ED22611}" type="slidenum">
              <a:rPr lang="en-US"/>
              <a:pPr/>
              <a:t>20</a:t>
            </a:fld>
            <a:endParaRPr lang="en-US"/>
          </a:p>
        </p:txBody>
      </p:sp>
      <p:sp>
        <p:nvSpPr>
          <p:cNvPr id="4915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15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dirty="0" smtClean="0">
                <a:latin typeface="Calibri" pitchFamily="34" charset="0"/>
              </a:rPr>
              <a:t>Highlight what</a:t>
            </a:r>
            <a:r>
              <a:rPr lang="en-CA" baseline="0" dirty="0" smtClean="0">
                <a:latin typeface="Calibri" pitchFamily="34" charset="0"/>
              </a:rPr>
              <a:t> has gone on in adaptive zone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baseline="0" dirty="0" smtClean="0">
                <a:latin typeface="Calibri" pitchFamily="34" charset="0"/>
              </a:rPr>
              <a:t>-Between TO and FC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dirty="0" smtClean="0">
                <a:latin typeface="Calibri" pitchFamily="34" charset="0"/>
              </a:rPr>
              <a:t>-when it rains</a:t>
            </a:r>
            <a:r>
              <a:rPr lang="en-CA" baseline="0" dirty="0" smtClean="0">
                <a:latin typeface="Calibri" pitchFamily="34" charset="0"/>
              </a:rPr>
              <a:t> what happens to irrigation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baseline="0" dirty="0" smtClean="0">
                <a:latin typeface="Calibri" pitchFamily="34" charset="0"/>
              </a:rPr>
              <a:t>-slope water content </a:t>
            </a:r>
            <a:r>
              <a:rPr lang="en-CA" baseline="0" dirty="0" err="1" smtClean="0">
                <a:latin typeface="Calibri" pitchFamily="34" charset="0"/>
              </a:rPr>
              <a:t>vs</a:t>
            </a:r>
            <a:r>
              <a:rPr lang="en-CA" baseline="0" dirty="0" smtClean="0">
                <a:latin typeface="Calibri" pitchFamily="34" charset="0"/>
              </a:rPr>
              <a:t> time changes over the season and the adaptive irrigation controller responds by irrigation less frequently </a:t>
            </a:r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8C38301E-4FDA-4880-BDE7-0169124B7B8C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C333A4F-78F8-42BD-8297-372B78316295}" type="slidenum">
              <a:rPr lang="en-US"/>
              <a:pPr/>
              <a:t>21</a:t>
            </a:fld>
            <a:endParaRPr lang="en-US"/>
          </a:p>
        </p:txBody>
      </p:sp>
      <p:sp>
        <p:nvSpPr>
          <p:cNvPr id="50177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7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dirty="0" smtClean="0">
                <a:latin typeface="Calibri" pitchFamily="34" charset="0"/>
              </a:rPr>
              <a:t>As</a:t>
            </a:r>
            <a:r>
              <a:rPr lang="en-CA" baseline="0" dirty="0" smtClean="0">
                <a:latin typeface="Calibri" pitchFamily="34" charset="0"/>
              </a:rPr>
              <a:t> a better comparison, the amount of water delivered was compared to the actual </a:t>
            </a:r>
            <a:r>
              <a:rPr lang="en-CA" baseline="0" dirty="0" err="1" smtClean="0">
                <a:latin typeface="Calibri" pitchFamily="34" charset="0"/>
              </a:rPr>
              <a:t>calcualted</a:t>
            </a:r>
            <a:r>
              <a:rPr lang="en-CA" baseline="0" dirty="0" smtClean="0">
                <a:latin typeface="Calibri" pitchFamily="34" charset="0"/>
              </a:rPr>
              <a:t> daily ET 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baseline="0" dirty="0" smtClean="0">
                <a:latin typeface="Calibri" pitchFamily="34" charset="0"/>
              </a:rPr>
              <a:t>-</a:t>
            </a:r>
            <a:r>
              <a:rPr lang="en-CA" baseline="0" dirty="0" err="1" smtClean="0">
                <a:latin typeface="Calibri" pitchFamily="34" charset="0"/>
              </a:rPr>
              <a:t>farmwest</a:t>
            </a:r>
            <a:r>
              <a:rPr lang="en-CA" baseline="0" dirty="0" smtClean="0">
                <a:latin typeface="Calibri" pitchFamily="34" charset="0"/>
              </a:rPr>
              <a:t> monitoring site -&gt; </a:t>
            </a:r>
            <a:r>
              <a:rPr lang="en-CA" baseline="0" dirty="0" err="1" smtClean="0">
                <a:latin typeface="Calibri" pitchFamily="34" charset="0"/>
              </a:rPr>
              <a:t>belgo</a:t>
            </a:r>
            <a:endParaRPr lang="en-CA" baseline="0" dirty="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baseline="0" dirty="0" smtClean="0">
                <a:latin typeface="Calibri" pitchFamily="34" charset="0"/>
              </a:rPr>
              <a:t>-ET stations use temperature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baseline="0" dirty="0" smtClean="0">
                <a:latin typeface="Calibri" pitchFamily="34" charset="0"/>
              </a:rPr>
              <a:t>		-track ET well until late in season where we deliver less than ET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baseline="0" dirty="0" smtClean="0">
                <a:latin typeface="Calibri" pitchFamily="34" charset="0"/>
              </a:rPr>
              <a:t>		-changes late in season, ET would overestimate due to site differences between test site 		and reference site</a:t>
            </a:r>
          </a:p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baseline="0" dirty="0" smtClean="0">
                <a:latin typeface="Calibri" pitchFamily="34" charset="0"/>
              </a:rPr>
              <a:t>Adaptive irrigation allows for site specific irrigation</a:t>
            </a:r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DDCB273-3B3D-4BDE-9AF7-2893B685AA8C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21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4FA15E2-709F-436E-B60C-76982EECA03A}" type="slidenum">
              <a:rPr lang="en-US"/>
              <a:pPr/>
              <a:t>22</a:t>
            </a:fld>
            <a:endParaRPr lang="en-US"/>
          </a:p>
        </p:txBody>
      </p:sp>
      <p:sp>
        <p:nvSpPr>
          <p:cNvPr id="51201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02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CA" dirty="0">
              <a:latin typeface="Calibri" pitchFamily="34" charset="0"/>
            </a:endParaRPr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40DE706C-BDE3-47EE-B9E9-C6F25B96B7F2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22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7CB1F8-DF47-48D8-A409-8A7A1E05A984}" type="slidenum">
              <a:rPr lang="en-US"/>
              <a:pPr/>
              <a:t>23</a:t>
            </a:fld>
            <a:endParaRPr lang="en-US"/>
          </a:p>
        </p:txBody>
      </p:sp>
      <p:sp>
        <p:nvSpPr>
          <p:cNvPr id="5222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-as we focus</a:t>
            </a:r>
            <a:r>
              <a:rPr lang="en-US" baseline="0" dirty="0" smtClean="0"/>
              <a:t> on recharge and evaluate how well the recharge was achieved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B4B6C35-374B-4020-BD9A-D92BBCC6938E}" type="slidenum">
              <a:rPr lang="en-US"/>
              <a:pPr/>
              <a:t>24</a:t>
            </a:fld>
            <a:endParaRPr lang="en-US"/>
          </a:p>
        </p:txBody>
      </p:sp>
      <p:sp>
        <p:nvSpPr>
          <p:cNvPr id="5324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6F6049-4F3A-4F04-9D19-E4BF712FADDB}" type="slidenum">
              <a:rPr lang="en-US"/>
              <a:pPr/>
              <a:t>25</a:t>
            </a:fld>
            <a:endParaRPr lang="en-US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Amy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especically</a:t>
            </a:r>
            <a:endParaRPr lang="en-US" dirty="0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442D944-2CF0-45F2-884C-8FA68309CCC4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25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6F6049-4F3A-4F04-9D19-E4BF712FADDB}" type="slidenum">
              <a:rPr lang="en-US"/>
              <a:pPr/>
              <a:t>26</a:t>
            </a:fld>
            <a:endParaRPr lang="en-US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Amy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especically</a:t>
            </a:r>
            <a:endParaRPr lang="en-US" dirty="0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442D944-2CF0-45F2-884C-8FA68309CCC4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26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F6F6049-4F3A-4F04-9D19-E4BF712FADDB}" type="slidenum">
              <a:rPr lang="en-US"/>
              <a:pPr/>
              <a:t>27</a:t>
            </a:fld>
            <a:endParaRPr lang="en-US"/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27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Amy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especically</a:t>
            </a:r>
            <a:endParaRPr lang="en-US" dirty="0"/>
          </a:p>
        </p:txBody>
      </p:sp>
      <p:sp>
        <p:nvSpPr>
          <p:cNvPr id="5427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D442D944-2CF0-45F2-884C-8FA68309CCC4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27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4060E7-F720-4062-92E2-FDE9E32B64F5}" type="slidenum">
              <a:rPr lang="en-US"/>
              <a:pPr/>
              <a:t>3</a:t>
            </a:fld>
            <a:endParaRPr lang="en-US"/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-essentially</a:t>
            </a:r>
            <a:r>
              <a:rPr lang="en-US" baseline="0" dirty="0" smtClean="0"/>
              <a:t> treated as a free resource so we tend not to be aware of usage or habits</a:t>
            </a:r>
          </a:p>
          <a:p>
            <a:r>
              <a:rPr lang="en-US" baseline="0" dirty="0" smtClean="0"/>
              <a:t>-requirements change over the season, current tech does not.</a:t>
            </a:r>
            <a:endParaRPr lang="en-US" dirty="0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FB66DA5-D606-437C-BEE9-74E5F719D69D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53FEF6-A83F-46E7-A962-B24A3B8B8CBB}" type="slidenum">
              <a:rPr lang="en-US"/>
              <a:pPr/>
              <a:t>4</a:t>
            </a:fld>
            <a:endParaRPr lang="en-US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fr-FR" b="1" dirty="0" smtClean="0"/>
              <a:t>More water has been </a:t>
            </a:r>
            <a:r>
              <a:rPr lang="fr-FR" b="1" dirty="0" err="1" smtClean="0"/>
              <a:t>removed</a:t>
            </a:r>
            <a:r>
              <a:rPr lang="fr-FR" b="1" dirty="0" smtClean="0"/>
              <a:t> </a:t>
            </a:r>
            <a:r>
              <a:rPr lang="fr-FR" b="1" dirty="0" err="1" smtClean="0"/>
              <a:t>that</a:t>
            </a:r>
            <a:r>
              <a:rPr lang="fr-FR" b="1" dirty="0" smtClean="0"/>
              <a:t> </a:t>
            </a:r>
            <a:r>
              <a:rPr lang="fr-FR" b="1" dirty="0" err="1" smtClean="0"/>
              <a:t>supplied</a:t>
            </a:r>
            <a:r>
              <a:rPr lang="fr-FR" b="1" baseline="0" dirty="0" smtClean="0"/>
              <a:t> by </a:t>
            </a:r>
            <a:r>
              <a:rPr lang="fr-FR" b="1" baseline="0" dirty="0" err="1" smtClean="0"/>
              <a:t>precipt</a:t>
            </a:r>
            <a:r>
              <a:rPr lang="fr-FR" b="1" baseline="0" dirty="0" smtClean="0"/>
              <a:t>.</a:t>
            </a:r>
          </a:p>
          <a:p>
            <a:r>
              <a:rPr lang="fr-FR" b="1" baseline="0" dirty="0" smtClean="0"/>
              <a:t>As a </a:t>
            </a:r>
            <a:r>
              <a:rPr lang="fr-FR" b="1" baseline="0" dirty="0" err="1" smtClean="0"/>
              <a:t>result</a:t>
            </a:r>
            <a:r>
              <a:rPr lang="fr-FR" b="1" baseline="0" dirty="0" smtClean="0"/>
              <a:t>, in the OK </a:t>
            </a:r>
            <a:r>
              <a:rPr lang="fr-FR" b="1" baseline="0" dirty="0" err="1" smtClean="0"/>
              <a:t>valley</a:t>
            </a:r>
            <a:r>
              <a:rPr lang="fr-FR" b="1" baseline="0" dirty="0" smtClean="0"/>
              <a:t> if </a:t>
            </a:r>
            <a:r>
              <a:rPr lang="fr-FR" b="1" baseline="0" dirty="0" err="1" smtClean="0"/>
              <a:t>we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wish</a:t>
            </a:r>
            <a:r>
              <a:rPr lang="fr-FR" b="1" baseline="0" dirty="0" smtClean="0"/>
              <a:t> to </a:t>
            </a:r>
            <a:r>
              <a:rPr lang="fr-FR" b="1" baseline="0" dirty="0" err="1" smtClean="0"/>
              <a:t>grow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we</a:t>
            </a:r>
            <a:r>
              <a:rPr lang="fr-FR" b="1" baseline="0" dirty="0" smtClean="0"/>
              <a:t> are </a:t>
            </a:r>
            <a:r>
              <a:rPr lang="fr-FR" b="1" baseline="0" dirty="0" err="1" smtClean="0"/>
              <a:t>religated</a:t>
            </a:r>
            <a:r>
              <a:rPr lang="fr-FR" b="1" baseline="0" dirty="0" smtClean="0"/>
              <a:t> to irrigation</a:t>
            </a:r>
            <a:endParaRPr lang="fr-FR" b="1" dirty="0" smtClean="0"/>
          </a:p>
          <a:p>
            <a:r>
              <a:rPr lang="fr-FR" b="1" dirty="0" err="1" smtClean="0"/>
              <a:t>Moisture</a:t>
            </a:r>
            <a:r>
              <a:rPr lang="fr-FR" b="1" dirty="0" smtClean="0"/>
              <a:t> </a:t>
            </a:r>
            <a:r>
              <a:rPr lang="fr-FR" b="1" dirty="0" err="1" smtClean="0"/>
              <a:t>Deficit</a:t>
            </a:r>
            <a:r>
              <a:rPr lang="fr-FR" b="1" dirty="0" smtClean="0"/>
              <a:t> = ET - Effective </a:t>
            </a:r>
            <a:r>
              <a:rPr lang="fr-FR" b="1" dirty="0" err="1" smtClean="0"/>
              <a:t>Precipitation</a:t>
            </a:r>
            <a:r>
              <a:rPr lang="fr-FR" b="1" dirty="0" smtClean="0"/>
              <a:t> ,</a:t>
            </a:r>
            <a:r>
              <a:rPr lang="fr-FR" b="1" baseline="0" dirty="0" smtClean="0"/>
              <a:t> but </a:t>
            </a:r>
            <a:r>
              <a:rPr lang="fr-FR" b="1" baseline="0" dirty="0" err="1" smtClean="0"/>
              <a:t>is</a:t>
            </a:r>
            <a:r>
              <a:rPr lang="fr-FR" b="1" baseline="0" dirty="0" smtClean="0"/>
              <a:t> </a:t>
            </a:r>
            <a:r>
              <a:rPr lang="fr-FR" b="1" baseline="0" dirty="0" err="1" smtClean="0"/>
              <a:t>affected</a:t>
            </a:r>
            <a:r>
              <a:rPr lang="fr-FR" b="1" baseline="0" dirty="0" smtClean="0"/>
              <a:t> by </a:t>
            </a:r>
            <a:r>
              <a:rPr lang="fr-FR" b="1" baseline="0" dirty="0" err="1" smtClean="0"/>
              <a:t>temperature</a:t>
            </a:r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E53FEF6-A83F-46E7-A962-B24A3B8B8CBB}" type="slidenum">
              <a:rPr lang="en-US"/>
              <a:pPr/>
              <a:t>5</a:t>
            </a:fld>
            <a:endParaRPr lang="en-US"/>
          </a:p>
        </p:txBody>
      </p:sp>
      <p:sp>
        <p:nvSpPr>
          <p:cNvPr id="3481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Bypass RS and SMS</a:t>
            </a:r>
            <a:r>
              <a:rPr lang="en-US" baseline="0" dirty="0" smtClean="0"/>
              <a:t> have shown to offer moderate savings under specific conditions</a:t>
            </a:r>
            <a:br>
              <a:rPr lang="en-US" baseline="0" dirty="0" smtClean="0"/>
            </a:br>
            <a:r>
              <a:rPr lang="en-US" baseline="0" dirty="0" smtClean="0"/>
              <a:t>1 sensor only for residential controllers and still rely on preset program</a:t>
            </a:r>
          </a:p>
          <a:p>
            <a:endParaRPr lang="en-US" baseline="0" dirty="0" smtClean="0"/>
          </a:p>
          <a:p>
            <a:r>
              <a:rPr lang="en-US" baseline="0" dirty="0" smtClean="0"/>
              <a:t>ET – based on the quality of the data and the model - $$$</a:t>
            </a:r>
          </a:p>
          <a:p>
            <a:endParaRPr lang="en-US" baseline="0" dirty="0" smtClean="0"/>
          </a:p>
          <a:p>
            <a:r>
              <a:rPr lang="en-US" baseline="0" dirty="0" smtClean="0"/>
              <a:t>Fail to address the questions of has the amount of water laid down satisfied the need</a:t>
            </a:r>
          </a:p>
          <a:p>
            <a:r>
              <a:rPr lang="en-US" baseline="0" dirty="0" smtClean="0"/>
              <a:t>	too little/too much</a:t>
            </a:r>
          </a:p>
          <a:p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6B526DF-793F-463F-9F1F-569909888B56}" type="slidenum">
              <a:rPr lang="en-US"/>
              <a:pPr/>
              <a:t>6</a:t>
            </a:fld>
            <a:endParaRPr lang="en-US"/>
          </a:p>
        </p:txBody>
      </p:sp>
      <p:sp>
        <p:nvSpPr>
          <p:cNvPr id="3584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38A7EE1-B4ED-4CC4-A614-962177BE64EA}" type="slidenum">
              <a:rPr lang="en-US"/>
              <a:pPr/>
              <a:t>7</a:t>
            </a:fld>
            <a:endParaRPr lang="en-US"/>
          </a:p>
        </p:txBody>
      </p:sp>
      <p:sp>
        <p:nvSpPr>
          <p:cNvPr id="3686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Time: 7</a:t>
            </a:r>
            <a:r>
              <a:rPr lang="en-US" baseline="0" dirty="0" smtClean="0"/>
              <a:t> minutes or later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14060E7-F720-4062-92E2-FDE9E32B64F5}" type="slidenum">
              <a:rPr lang="en-US"/>
              <a:pPr/>
              <a:t>8</a:t>
            </a:fld>
            <a:endParaRPr lang="en-US"/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794" name="Rectangle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Vision of what the</a:t>
            </a:r>
            <a:r>
              <a:rPr lang="en-US" baseline="0" dirty="0" smtClean="0"/>
              <a:t> system would entail</a:t>
            </a:r>
            <a:endParaRPr lang="en-US" dirty="0"/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FB66DA5-D606-437C-BEE9-74E5F719D69D}" type="slidenum">
              <a:rPr lang="en-US" sz="1200">
                <a:solidFill>
                  <a:srgbClr val="000000"/>
                </a:solidFill>
                <a:latin typeface="Calibri" pitchFamily="34" charset="0"/>
              </a:rPr>
              <a:pPr algn="r"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en-US" sz="120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FABB419-9421-4A0A-A4EE-C99288CB453F}" type="slidenum">
              <a:rPr lang="en-US"/>
              <a:pPr/>
              <a:t>9</a:t>
            </a:fld>
            <a:endParaRPr lang="en-US"/>
          </a:p>
        </p:txBody>
      </p:sp>
      <p:sp>
        <p:nvSpPr>
          <p:cNvPr id="37889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208463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/>
              <a:t>Driven</a:t>
            </a:r>
            <a:r>
              <a:rPr lang="en-US" baseline="0" dirty="0" smtClean="0"/>
              <a:t> by the need to support numerous different sensors, small footprint and with a power efficient design, we designed a multipurpose device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04/28/09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Scott Fazackerley M.Sc. Thesis Defence, March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BA4B6B1-B90D-4C8A-B6F7-FFA9DAF0CF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04/28/09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Scott Fazackerley M.Sc. Thesis Defence, March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820BA61-3701-41E0-B0D8-3524447BE50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28600"/>
            <a:ext cx="2038350" cy="5895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4238" cy="5895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04/28/09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Scott Fazackerley M.Sc. Thesis Defence, March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495C8F9-0BDC-4219-A82D-1A1109EED4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04/28/09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Scott Fazackerley M.Sc. Thesis Defence, March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BA0D527-6C8E-454B-BA18-93C77DB42F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04/28/09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Scott Fazackerley M.Sc. Thesis Defence, March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931CDB64-C07E-4C2F-A56B-0AF735FE9E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04/28/09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Scott Fazackerley M.Sc. Thesis Defence, March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BB3A73D6-DC5C-4A46-9146-D852FF1983F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39989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1600200"/>
            <a:ext cx="40005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04/28/09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Scott Fazackerley M.Sc. Thesis Defence, March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3451064-427E-4583-A857-3A85716A0C0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04/28/09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Scott Fazackerley M.Sc. Thesis Defence, March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3D10B724-A57E-42F9-87AA-97F17FE517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04/28/09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Scott Fazackerley M.Sc. Thesis Defence, March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0FCED734-A303-4948-9573-7DDB43B9FC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04/28/09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Scott Fazackerley M.Sc. Thesis Defence, March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53E62C1-E492-4B58-8177-96DC2512E9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04/28/09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Scott Fazackerley M.Sc. Thesis Defence, March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76A12EAC-7954-4EA9-8999-94DFFDB7DF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04/28/09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Scott Fazackerley M.Sc. Thesis Defence, March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6BE01D31-4656-47E5-A71B-52EE6E8A34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04/28/09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Scott Fazackerley M.Sc. Thesis Defence, March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EA308B01-BB24-4D67-9883-B0CED90BB6C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04/28/09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Scott Fazackerley M.Sc. Thesis Defence, March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C3136AB0-4854-4989-B164-E88169EC7E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28600"/>
            <a:ext cx="2038350" cy="5895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4238" cy="5895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04/28/09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Scott Fazackerley M.Sc. Thesis Defence, March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844C7790-3133-4A7A-B2B0-9DA3F9629B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04/28/09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8338FB3B-4195-4CF2-982D-AF08480BCB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Scott Fazackerley M.Sc. Thesis Defence, March 2010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04/28/09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AEA9242D-D937-4580-AAB9-3D6DD481664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Scott Fazackerley M.Sc. Thesis Defence, March 2010</a:t>
            </a:r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04/28/09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D5B448F-67D8-4CE0-AE81-BCC32ED82A7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Scott Fazackerley M.Sc. Thesis Defence, March 2010</a:t>
            </a:r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39989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1600200"/>
            <a:ext cx="40005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04/28/09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C3B1CAAD-EA23-4419-B76D-D874CE9DAFA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Scott Fazackerley M.Sc. Thesis Defence, March 2010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04/28/09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9AFA106E-A06F-4A88-8729-920C6BEABAD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Scott Fazackerley M.Sc. Thesis Defence, March 2010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04/28/09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D59B8133-92CA-435F-946A-0C7F016D66F7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Scott Fazackerley M.Sc. Thesis Defence, March 2010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04/28/09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46E04A63-38C1-47A2-B51F-D4AA38266F5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Scott Fazackerley M.Sc. Thesis Defence, March 2010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04/28/09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Scott Fazackerley M.Sc. Thesis Defence, March 2010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418235A-9F91-4310-843B-42CB37EE88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04/28/09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39996BF-C78A-4531-B506-C7A194E8D4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Scott Fazackerley M.Sc. Thesis Defence, March 2010</a:t>
            </a:r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04/28/09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5993DA01-4F76-49A8-987D-0F576AD003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Scott Fazackerley M.Sc. Thesis Defence, March 2010</a:t>
            </a:r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04/28/09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E83C6E19-9A85-4B56-9E33-1BA3B683803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Scott Fazackerley M.Sc. Thesis Defence, March 2010</a:t>
            </a:r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6238" y="228600"/>
            <a:ext cx="2038350" cy="58959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4238" cy="58959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04/28/09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fld id="{60F3814E-FD15-4C12-A956-BD84806158F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Scott Fazackerley M.Sc. Thesis Defence, March 2010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2775" y="1600200"/>
            <a:ext cx="39989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4088" y="1600200"/>
            <a:ext cx="40005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04/28/09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Scott Fazackerley M.Sc. Thesis Defence, March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444C8E83-EA3F-4FB1-89D9-0EE577AE464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04/28/09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Scott Fazackerley M.Sc. Thesis Defence, March 2010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DF393196-D6EA-4C5E-A63F-6868942778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04/28/09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Scott Fazackerley M.Sc. Thesis Defence, March 2010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F5BADB42-5222-4864-8E59-8AB3A8CDDF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04/28/09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Scott Fazackerley M.Sc. Thesis Defence, March 2010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2785FFDC-EC51-497D-9646-E2BFEEB67DA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04/28/09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Scott Fazackerley M.Sc. Thesis Defence, March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ABBEA520-28F0-4BC3-90D6-5E117769F54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04/28/09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Scott Fazackerley M.Sc. Thesis Defence, March 2010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2"/>
          </p:nvPr>
        </p:nvSpPr>
        <p:spPr/>
        <p:txBody>
          <a:bodyPr/>
          <a:lstStyle>
            <a:lvl1pPr>
              <a:defRPr/>
            </a:lvl1pPr>
          </a:lstStyle>
          <a:p>
            <a:fld id="{576CB3A5-E1E1-44C3-85AC-EF22F1CAFC1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8151813" cy="989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600200"/>
            <a:ext cx="81518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6096000" y="6248400"/>
            <a:ext cx="2665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775F55"/>
                </a:solidFill>
                <a:ea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en-US" smtClean="0"/>
              <a:t>04/28/09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609600" y="6248400"/>
            <a:ext cx="541972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>
                <a:solidFill>
                  <a:srgbClr val="775F55"/>
                </a:solidFill>
                <a:ea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en-US" smtClean="0"/>
              <a:t>Scott Fazackerley M.Sc. Thesis Defence, March 2010</a:t>
            </a:r>
            <a:endParaRPr lang="en-US"/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0" y="1279525"/>
            <a:ext cx="533400" cy="228600"/>
          </a:xfrm>
          <a:prstGeom prst="rect">
            <a:avLst/>
          </a:prstGeom>
          <a:solidFill>
            <a:srgbClr val="DD804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590550" y="1279525"/>
            <a:ext cx="8553450" cy="228600"/>
          </a:xfrm>
          <a:prstGeom prst="rect">
            <a:avLst/>
          </a:prstGeom>
          <a:solidFill>
            <a:srgbClr val="94B6D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0" y="1220788"/>
            <a:ext cx="531813" cy="34448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1400" b="1">
                <a:solidFill>
                  <a:srgbClr val="FFFFFF"/>
                </a:solidFill>
                <a:ea typeface="Lucida Sans Unicode" pitchFamily="34" charset="0"/>
                <a:cs typeface="Lucida Sans Unicode" pitchFamily="34" charset="0"/>
              </a:defRPr>
            </a:lvl1pPr>
          </a:lstStyle>
          <a:p>
            <a:fld id="{C1558643-F3FB-482F-8236-B1E7070A498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66" r:id="rId11"/>
  </p:sldLayoutIdLst>
  <p:hf sldNum="0" hdr="0" dt="0"/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Tw Cen MT" pitchFamily="34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Tw Cen MT" pitchFamily="34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Tw Cen MT" pitchFamily="34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Tw Cen MT" pitchFamily="34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Tw Cen MT" pitchFamily="34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Tw Cen MT" pitchFamily="34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Tw Cen MT" pitchFamily="34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Tw Cen MT" pitchFamily="34" charset="0"/>
        </a:defRPr>
      </a:lvl9pPr>
    </p:titleStyle>
    <p:bodyStyle>
      <a:lvl1pPr marL="342900" indent="-34290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</a:defRPr>
      </a:lvl2pPr>
      <a:lvl3pPr marL="1143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</a:defRPr>
      </a:lvl3pPr>
      <a:lvl4pPr marL="1600200" indent="-228600" algn="l" defTabSz="457200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75F5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-9525" y="6053138"/>
            <a:ext cx="2249488" cy="712787"/>
          </a:xfrm>
          <a:prstGeom prst="rect">
            <a:avLst/>
          </a:prstGeom>
          <a:solidFill>
            <a:srgbClr val="DD804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359025" y="6043613"/>
            <a:ext cx="6784975" cy="714375"/>
          </a:xfrm>
          <a:prstGeom prst="rect">
            <a:avLst/>
          </a:prstGeom>
          <a:solidFill>
            <a:srgbClr val="94B6D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8151813" cy="989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600200"/>
            <a:ext cx="81518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76200" y="6069013"/>
            <a:ext cx="2055813" cy="6842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  <a:tab pos="1447800" algn="l"/>
              </a:tabLst>
              <a:defRPr sz="2000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en-US" smtClean="0"/>
              <a:t>04/28/09</a:t>
            </a: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ftr"/>
          </p:nvPr>
        </p:nvSpPr>
        <p:spPr bwMode="auto">
          <a:xfrm>
            <a:off x="2085975" y="236538"/>
            <a:ext cx="5865813" cy="3635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  <a:defRPr sz="1400">
                <a:solidFill>
                  <a:srgbClr val="EBDDC3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en-US" smtClean="0"/>
              <a:t>Scott Fazackerley M.Sc. Thesis Defence, March 2010</a:t>
            </a:r>
            <a:endParaRPr lang="en-US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8001000" y="228600"/>
            <a:ext cx="836613" cy="379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tabLst>
                <a:tab pos="723900" algn="l"/>
              </a:tabLst>
              <a:defRPr sz="1400" b="1">
                <a:solidFill>
                  <a:srgbClr val="EBDDC3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fld id="{B9FB7C60-EC7A-46CC-BE57-172F928B0FC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hf sldNum="0" hdr="0" dt="0"/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EBDDC3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EBDDC3"/>
          </a:solidFill>
          <a:latin typeface="Tw Cen MT" pitchFamily="34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EBDDC3"/>
          </a:solidFill>
          <a:latin typeface="Tw Cen MT" pitchFamily="34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EBDDC3"/>
          </a:solidFill>
          <a:latin typeface="Tw Cen MT" pitchFamily="34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EBDDC3"/>
          </a:solidFill>
          <a:latin typeface="Tw Cen MT" pitchFamily="34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EBDDC3"/>
          </a:solidFill>
          <a:latin typeface="Tw Cen MT" pitchFamily="34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EBDDC3"/>
          </a:solidFill>
          <a:latin typeface="Tw Cen MT" pitchFamily="34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EBDDC3"/>
          </a:solidFill>
          <a:latin typeface="Tw Cen MT" pitchFamily="34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EBDDC3"/>
          </a:solidFill>
          <a:latin typeface="Tw Cen MT" pitchFamily="34" charset="0"/>
        </a:defRPr>
      </a:lvl9pPr>
    </p:titleStyle>
    <p:bodyStyle>
      <a:lvl1pPr marL="342900" indent="-34290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FFFFFF"/>
          </a:solidFill>
          <a:latin typeface="+mn-lt"/>
        </a:defRPr>
      </a:lvl2pPr>
      <a:lvl3pPr marL="1143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FFFFFF"/>
          </a:solidFill>
          <a:latin typeface="+mn-lt"/>
        </a:defRPr>
      </a:lvl3pPr>
      <a:lvl4pPr marL="1600200" indent="-228600" algn="l" defTabSz="457200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</a:defRPr>
      </a:lvl4pPr>
      <a:lvl5pPr marL="2057400" indent="-228600" algn="l" defTabSz="457200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</a:defRPr>
      </a:lvl5pPr>
      <a:lvl6pPr marL="2514600" indent="-228600" algn="l" defTabSz="457200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</a:defRPr>
      </a:lvl6pPr>
      <a:lvl7pPr marL="2971800" indent="-228600" algn="l" defTabSz="457200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</a:defRPr>
      </a:lvl7pPr>
      <a:lvl8pPr marL="3429000" indent="-228600" algn="l" defTabSz="457200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</a:defRPr>
      </a:lvl8pPr>
      <a:lvl9pPr marL="3886200" indent="-228600" algn="l" defTabSz="457200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>
            <a:off x="0" y="1279525"/>
            <a:ext cx="533400" cy="228600"/>
          </a:xfrm>
          <a:prstGeom prst="rect">
            <a:avLst/>
          </a:prstGeom>
          <a:solidFill>
            <a:srgbClr val="DD8047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590550" y="1279525"/>
            <a:ext cx="8553450" cy="228600"/>
          </a:xfrm>
          <a:prstGeom prst="rect">
            <a:avLst/>
          </a:prstGeom>
          <a:solidFill>
            <a:srgbClr val="94B6D2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8151813" cy="9890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2775" y="1600200"/>
            <a:ext cx="81518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6096000" y="6248400"/>
            <a:ext cx="2665413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tabLst>
                <a:tab pos="723900" algn="l"/>
                <a:tab pos="1447800" algn="l"/>
                <a:tab pos="2171700" algn="l"/>
              </a:tabLst>
              <a:defRPr sz="1400">
                <a:solidFill>
                  <a:srgbClr val="775F55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en-US" smtClean="0"/>
              <a:t>04/28/09</a:t>
            </a: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0" y="1239838"/>
            <a:ext cx="531813" cy="304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>
              <a:defRPr sz="1400" b="1">
                <a:solidFill>
                  <a:srgbClr val="FFFFFF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fld id="{656E6103-2E02-4CCC-94EC-E154BB55EFA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ftr"/>
          </p:nvPr>
        </p:nvSpPr>
        <p:spPr bwMode="auto">
          <a:xfrm>
            <a:off x="609600" y="6248400"/>
            <a:ext cx="5419725" cy="3635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400">
                <a:solidFill>
                  <a:srgbClr val="775F55"/>
                </a:solidFill>
                <a:latin typeface="Times New Roman" pitchFamily="18" charset="0"/>
                <a:ea typeface="Lucida Sans Unicode" pitchFamily="34" charset="0"/>
                <a:cs typeface="Lucida Sans Unicode" pitchFamily="34" charset="0"/>
              </a:defRPr>
            </a:lvl1pPr>
          </a:lstStyle>
          <a:p>
            <a:r>
              <a:rPr lang="en-US" smtClean="0"/>
              <a:t>Scott Fazackerley M.Sc. Thesis Defence, March 2010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dt="0"/>
  <p:txStyles>
    <p:titleStyle>
      <a:lvl1pPr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Tw Cen MT" pitchFamily="34" charset="0"/>
        </a:defRPr>
      </a:lvl2pPr>
      <a:lvl3pPr marL="1143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Tw Cen MT" pitchFamily="34" charset="0"/>
        </a:defRPr>
      </a:lvl3pPr>
      <a:lvl4pPr marL="1600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Tw Cen MT" pitchFamily="34" charset="0"/>
        </a:defRPr>
      </a:lvl4pPr>
      <a:lvl5pPr marL="20574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Tw Cen MT" pitchFamily="34" charset="0"/>
        </a:defRPr>
      </a:lvl5pPr>
      <a:lvl6pPr marL="25146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Tw Cen MT" pitchFamily="34" charset="0"/>
        </a:defRPr>
      </a:lvl6pPr>
      <a:lvl7pPr marL="29718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Tw Cen MT" pitchFamily="34" charset="0"/>
        </a:defRPr>
      </a:lvl7pPr>
      <a:lvl8pPr marL="34290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Tw Cen MT" pitchFamily="34" charset="0"/>
        </a:defRPr>
      </a:lvl8pPr>
      <a:lvl9pPr marL="3886200" indent="-228600" algn="l" defTabSz="457200" rtl="0" fontAlgn="base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4400">
          <a:solidFill>
            <a:srgbClr val="775F55"/>
          </a:solidFill>
          <a:latin typeface="Tw Cen MT" pitchFamily="34" charset="0"/>
        </a:defRPr>
      </a:lvl9pPr>
    </p:titleStyle>
    <p:bodyStyle>
      <a:lvl1pPr marL="342900" indent="-342900" algn="l" defTabSz="457200" rtl="0" fontAlgn="base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9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ts val="55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600">
          <a:solidFill>
            <a:srgbClr val="000000"/>
          </a:solidFill>
          <a:latin typeface="+mn-lt"/>
        </a:defRPr>
      </a:lvl2pPr>
      <a:lvl3pPr marL="1143000" indent="-228600" algn="l" defTabSz="457200" rtl="0" fontAlgn="base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300">
          <a:solidFill>
            <a:srgbClr val="000000"/>
          </a:solidFill>
          <a:latin typeface="+mn-lt"/>
        </a:defRPr>
      </a:lvl3pPr>
      <a:lvl4pPr marL="1600200" indent="-228600" algn="l" defTabSz="457200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4pPr>
      <a:lvl5pPr marL="2057400" indent="-228600" algn="l" defTabSz="457200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5pPr>
      <a:lvl6pPr marL="2514600" indent="-228600" algn="l" defTabSz="457200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6pPr>
      <a:lvl7pPr marL="2971800" indent="-228600" algn="l" defTabSz="457200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7pPr>
      <a:lvl8pPr marL="3429000" indent="-228600" algn="l" defTabSz="457200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8pPr>
      <a:lvl9pPr marL="3886200" indent="-228600" algn="l" defTabSz="457200" rtl="0" fontAlgn="base">
        <a:spcBef>
          <a:spcPts val="400"/>
        </a:spcBef>
        <a:spcAft>
          <a:spcPct val="0"/>
        </a:spcAft>
        <a:buClr>
          <a:srgbClr val="000000"/>
        </a:buClr>
        <a:buSzPct val="100000"/>
        <a:buFont typeface="Times New Roman" pitchFamily="18" charset="0"/>
        <a:defRPr sz="20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2362200" y="3944938"/>
            <a:ext cx="6477000" cy="1922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b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4000" dirty="0" smtClean="0">
                <a:solidFill>
                  <a:srgbClr val="EBDDC3"/>
                </a:solidFill>
              </a:rPr>
              <a:t>Reducing </a:t>
            </a:r>
            <a:r>
              <a:rPr lang="en-CA" sz="4000" dirty="0" err="1" smtClean="0">
                <a:solidFill>
                  <a:srgbClr val="EBDDC3"/>
                </a:solidFill>
              </a:rPr>
              <a:t>Turfgrass</a:t>
            </a:r>
            <a:r>
              <a:rPr lang="en-CA" sz="4000" dirty="0" smtClean="0">
                <a:solidFill>
                  <a:srgbClr val="EBDDC3"/>
                </a:solidFill>
              </a:rPr>
              <a:t> Water Consumption with Adaptive Irrigation Controllers</a:t>
            </a:r>
            <a:endParaRPr lang="en-CA" sz="4000" dirty="0">
              <a:solidFill>
                <a:srgbClr val="EBDDC3"/>
              </a:solidFill>
            </a:endParaRP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2362200" y="6049963"/>
            <a:ext cx="6705600" cy="68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2000" dirty="0">
                <a:solidFill>
                  <a:srgbClr val="FFFFFF"/>
                </a:solidFill>
              </a:rPr>
              <a:t>Scott </a:t>
            </a:r>
            <a:r>
              <a:rPr lang="en-CA" sz="2000" dirty="0" err="1" smtClean="0">
                <a:solidFill>
                  <a:srgbClr val="FFFFFF"/>
                </a:solidFill>
              </a:rPr>
              <a:t>Fazackerley</a:t>
            </a:r>
            <a:endParaRPr lang="en-CA" sz="2000" dirty="0" smtClean="0">
              <a:solidFill>
                <a:srgbClr val="FFFFFF"/>
              </a:solidFill>
            </a:endParaRPr>
          </a:p>
          <a:p>
            <a:pPr>
              <a:lnSpc>
                <a:spcPct val="80000"/>
              </a:lnSpc>
              <a:spcBef>
                <a:spcPts val="7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2000" dirty="0" smtClean="0">
                <a:solidFill>
                  <a:srgbClr val="FFFFFF"/>
                </a:solidFill>
              </a:rPr>
              <a:t>M.Sc. Defence – The University of British Columbia</a:t>
            </a:r>
            <a:endParaRPr lang="en-CA" sz="20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 advTm="17407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612775" y="6350"/>
            <a:ext cx="81534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CA" sz="4000" dirty="0">
              <a:solidFill>
                <a:srgbClr val="775F55"/>
              </a:solidFill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5108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17500" indent="-317500">
              <a:spcBef>
                <a:spcPts val="7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CA" sz="2900" dirty="0">
              <a:solidFill>
                <a:srgbClr val="000000"/>
              </a:solidFill>
            </a:endParaRPr>
          </a:p>
          <a:p>
            <a:pPr marL="317500" indent="-317500">
              <a:spcBef>
                <a:spcPts val="55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CA" sz="2900" dirty="0">
              <a:solidFill>
                <a:srgbClr val="000000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A37A974-C094-4CD0-BFC2-A16B7010EEDB}" type="slidenum">
              <a:rPr lang="en-US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10</a:t>
            </a:fld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 smtClean="0">
                <a:latin typeface="Tw Cen MT" pitchFamily="34" charset="0"/>
              </a:rPr>
              <a:t>Adaptive Irrigation Controller cont.</a:t>
            </a:r>
            <a:br>
              <a:rPr lang="en-CA" sz="4000" dirty="0" smtClean="0">
                <a:latin typeface="Tw Cen MT" pitchFamily="34" charset="0"/>
              </a:rPr>
            </a:br>
            <a:r>
              <a:rPr lang="en-CA" sz="4000" dirty="0" smtClean="0">
                <a:latin typeface="Tw Cen MT" pitchFamily="34" charset="0"/>
              </a:rPr>
              <a:t>Hardware</a:t>
            </a:r>
            <a:endParaRPr lang="en-US" sz="4000" dirty="0">
              <a:latin typeface="Tw Cen MT" pitchFamily="34" charset="0"/>
            </a:endParaRPr>
          </a:p>
        </p:txBody>
      </p:sp>
      <p:pic>
        <p:nvPicPr>
          <p:cNvPr id="15" name="Content Placeholder 14" descr="newmote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rcRect t="17045" b="14489"/>
          <a:stretch>
            <a:fillRect/>
          </a:stretch>
        </p:blipFill>
        <p:spPr>
          <a:xfrm>
            <a:off x="1142976" y="2214554"/>
            <a:ext cx="6929486" cy="3061778"/>
          </a:xfrm>
        </p:spPr>
      </p:pic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l"/>
            <a:r>
              <a:rPr lang="en-US" smtClean="0"/>
              <a:t>Scott Fazackerley M.Sc. Thesis Defence, March 2010</a:t>
            </a: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500826" y="192880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grpSp>
        <p:nvGrpSpPr>
          <p:cNvPr id="43" name="Group 42"/>
          <p:cNvGrpSpPr/>
          <p:nvPr/>
        </p:nvGrpSpPr>
        <p:grpSpPr>
          <a:xfrm>
            <a:off x="2928926" y="1643050"/>
            <a:ext cx="5905984" cy="1571636"/>
            <a:chOff x="2928926" y="1643050"/>
            <a:chExt cx="5905984" cy="1571636"/>
          </a:xfrm>
        </p:grpSpPr>
        <p:sp>
          <p:nvSpPr>
            <p:cNvPr id="23" name="Rounded Rectangle 22"/>
            <p:cNvSpPr/>
            <p:nvPr/>
          </p:nvSpPr>
          <p:spPr bwMode="auto">
            <a:xfrm>
              <a:off x="2928926" y="2357430"/>
              <a:ext cx="3143272" cy="857256"/>
            </a:xfrm>
            <a:prstGeom prst="roundRect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w Cen MT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357950" y="1643050"/>
              <a:ext cx="247696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Analogue/Digital Inputs</a:t>
              </a:r>
              <a:endParaRPr lang="en-US" b="1" dirty="0"/>
            </a:p>
          </p:txBody>
        </p:sp>
        <p:cxnSp>
          <p:nvCxnSpPr>
            <p:cNvPr id="19" name="Straight Arrow Connector 18"/>
            <p:cNvCxnSpPr/>
            <p:nvPr/>
          </p:nvCxnSpPr>
          <p:spPr bwMode="auto">
            <a:xfrm rot="5400000">
              <a:off x="5929322" y="1857364"/>
              <a:ext cx="500066" cy="500066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4" name="Group 43"/>
          <p:cNvGrpSpPr/>
          <p:nvPr/>
        </p:nvGrpSpPr>
        <p:grpSpPr>
          <a:xfrm>
            <a:off x="5286380" y="3571876"/>
            <a:ext cx="2977572" cy="2512472"/>
            <a:chOff x="5286380" y="3571876"/>
            <a:chExt cx="2977572" cy="2512472"/>
          </a:xfrm>
        </p:grpSpPr>
        <p:sp>
          <p:nvSpPr>
            <p:cNvPr id="27" name="Rounded Rectangle 26"/>
            <p:cNvSpPr/>
            <p:nvPr/>
          </p:nvSpPr>
          <p:spPr bwMode="auto">
            <a:xfrm>
              <a:off x="5286380" y="3571876"/>
              <a:ext cx="1000132" cy="857256"/>
            </a:xfrm>
            <a:prstGeom prst="roundRect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w Cen MT" pitchFamily="34" charset="0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667040" y="5715016"/>
              <a:ext cx="159691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Pulse Counters</a:t>
              </a:r>
              <a:endParaRPr lang="en-US" b="1" dirty="0"/>
            </a:p>
          </p:txBody>
        </p:sp>
        <p:cxnSp>
          <p:nvCxnSpPr>
            <p:cNvPr id="13" name="Straight Arrow Connector 12"/>
            <p:cNvCxnSpPr/>
            <p:nvPr/>
          </p:nvCxnSpPr>
          <p:spPr bwMode="auto">
            <a:xfrm rot="16200000" flipV="1">
              <a:off x="6036479" y="4536289"/>
              <a:ext cx="1571636" cy="928694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5" name="Group 44"/>
          <p:cNvGrpSpPr/>
          <p:nvPr/>
        </p:nvGrpSpPr>
        <p:grpSpPr>
          <a:xfrm>
            <a:off x="3786182" y="4429132"/>
            <a:ext cx="2714644" cy="1798092"/>
            <a:chOff x="3786182" y="4429132"/>
            <a:chExt cx="2714644" cy="1798092"/>
          </a:xfrm>
        </p:grpSpPr>
        <p:sp>
          <p:nvSpPr>
            <p:cNvPr id="26" name="Rounded Rectangle 25"/>
            <p:cNvSpPr/>
            <p:nvPr/>
          </p:nvSpPr>
          <p:spPr bwMode="auto">
            <a:xfrm>
              <a:off x="3786182" y="4429132"/>
              <a:ext cx="2428892" cy="642942"/>
            </a:xfrm>
            <a:prstGeom prst="roundRect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w Cen MT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810940" y="5857892"/>
              <a:ext cx="168988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Control Outputs</a:t>
              </a:r>
              <a:endParaRPr lang="en-US" b="1" dirty="0"/>
            </a:p>
          </p:txBody>
        </p:sp>
        <p:cxnSp>
          <p:nvCxnSpPr>
            <p:cNvPr id="16" name="Straight Arrow Connector 15"/>
            <p:cNvCxnSpPr/>
            <p:nvPr/>
          </p:nvCxnSpPr>
          <p:spPr bwMode="auto">
            <a:xfrm rot="16200000" flipV="1">
              <a:off x="5143504" y="5357826"/>
              <a:ext cx="714380" cy="285752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46" name="Group 45"/>
          <p:cNvGrpSpPr/>
          <p:nvPr/>
        </p:nvGrpSpPr>
        <p:grpSpPr>
          <a:xfrm>
            <a:off x="1571604" y="3500438"/>
            <a:ext cx="2237451" cy="2798224"/>
            <a:chOff x="1571604" y="3500438"/>
            <a:chExt cx="2237451" cy="2798224"/>
          </a:xfrm>
        </p:grpSpPr>
        <p:cxnSp>
          <p:nvCxnSpPr>
            <p:cNvPr id="10" name="Straight Arrow Connector 9"/>
            <p:cNvCxnSpPr/>
            <p:nvPr/>
          </p:nvCxnSpPr>
          <p:spPr bwMode="auto">
            <a:xfrm rot="16200000" flipV="1">
              <a:off x="2714612" y="5286388"/>
              <a:ext cx="785818" cy="357190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25" name="Rounded Rectangle 24"/>
            <p:cNvSpPr/>
            <p:nvPr/>
          </p:nvSpPr>
          <p:spPr bwMode="auto">
            <a:xfrm>
              <a:off x="1571604" y="3500438"/>
              <a:ext cx="2143140" cy="1500198"/>
            </a:xfrm>
            <a:prstGeom prst="roundRect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w Cen MT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3071802" y="5929330"/>
              <a:ext cx="7372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Radio</a:t>
              </a:r>
              <a:endParaRPr lang="en-US" b="1" dirty="0"/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2071670" y="1714488"/>
            <a:ext cx="3071834" cy="2643206"/>
            <a:chOff x="2071670" y="1714488"/>
            <a:chExt cx="3071834" cy="2643206"/>
          </a:xfrm>
        </p:grpSpPr>
        <p:sp>
          <p:nvSpPr>
            <p:cNvPr id="29" name="Rounded Rectangle 28"/>
            <p:cNvSpPr/>
            <p:nvPr/>
          </p:nvSpPr>
          <p:spPr bwMode="auto">
            <a:xfrm>
              <a:off x="3786182" y="3286124"/>
              <a:ext cx="1357322" cy="1071570"/>
            </a:xfrm>
            <a:prstGeom prst="roundRect">
              <a:avLst/>
            </a:prstGeom>
            <a:noFill/>
            <a:ln w="635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buNone/>
                <a:tabLst/>
              </a:pP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Tw Cen MT" pitchFamily="34" charset="0"/>
              </a:endParaRPr>
            </a:p>
          </p:txBody>
        </p:sp>
        <p:cxnSp>
          <p:nvCxnSpPr>
            <p:cNvPr id="47" name="Straight Arrow Connector 46"/>
            <p:cNvCxnSpPr/>
            <p:nvPr/>
          </p:nvCxnSpPr>
          <p:spPr bwMode="auto">
            <a:xfrm rot="16200000" flipH="1">
              <a:off x="3000364" y="2143116"/>
              <a:ext cx="1357322" cy="928694"/>
            </a:xfrm>
            <a:prstGeom prst="straightConnector1">
              <a:avLst/>
            </a:prstGeom>
            <a:solidFill>
              <a:srgbClr val="00B8FF"/>
            </a:solidFill>
            <a:ln w="381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1" name="TextBox 50"/>
            <p:cNvSpPr txBox="1"/>
            <p:nvPr/>
          </p:nvSpPr>
          <p:spPr>
            <a:xfrm>
              <a:off x="2071670" y="1714488"/>
              <a:ext cx="10935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solidFill>
                    <a:srgbClr val="FF0000"/>
                  </a:solidFill>
                </a:rPr>
                <a:t>Processor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</p:spTree>
    <p:custDataLst>
      <p:tags r:id="rId1"/>
    </p:custDataLst>
  </p:cSld>
  <p:clrMapOvr>
    <a:masterClrMapping/>
  </p:clrMapOvr>
  <p:transition spd="med" advTm="105204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9933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4000" dirty="0" smtClean="0">
                <a:solidFill>
                  <a:srgbClr val="775F55"/>
                </a:solidFill>
              </a:rPr>
              <a:t>Adaptive Irrigation Program</a:t>
            </a:r>
            <a:r>
              <a:rPr lang="en-CA" sz="4000" dirty="0">
                <a:solidFill>
                  <a:srgbClr val="775F55"/>
                </a:solidFill>
              </a:rPr>
              <a:t>	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E3F879A-655C-45DF-9C9A-3951C320785F}" type="slidenum">
              <a:rPr lang="en-US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11</a:t>
            </a:fld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12775" y="1600200"/>
            <a:ext cx="8153400" cy="5102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17500" indent="-3175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900" dirty="0" smtClean="0">
                <a:solidFill>
                  <a:srgbClr val="000000"/>
                </a:solidFill>
              </a:rPr>
              <a:t>Soil moisture is sampled on a regular basis</a:t>
            </a:r>
          </a:p>
          <a:p>
            <a:pPr marL="317500" indent="-3175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900" dirty="0" smtClean="0">
                <a:solidFill>
                  <a:srgbClr val="000000"/>
                </a:solidFill>
              </a:rPr>
              <a:t>Controller node collects and analyzes data</a:t>
            </a:r>
          </a:p>
          <a:p>
            <a:pPr marL="1060450" lvl="1" indent="-3175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900" dirty="0" smtClean="0">
                <a:solidFill>
                  <a:srgbClr val="000000"/>
                </a:solidFill>
              </a:rPr>
              <a:t>Monitors average flow</a:t>
            </a:r>
          </a:p>
          <a:p>
            <a:pPr marL="317500" indent="-3175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900" dirty="0" smtClean="0">
                <a:solidFill>
                  <a:srgbClr val="000000"/>
                </a:solidFill>
              </a:rPr>
              <a:t>Application </a:t>
            </a:r>
            <a:r>
              <a:rPr lang="en-CA" sz="2900" dirty="0" smtClean="0">
                <a:solidFill>
                  <a:srgbClr val="000000"/>
                </a:solidFill>
              </a:rPr>
              <a:t>efficiency (</a:t>
            </a:r>
            <a:r>
              <a:rPr lang="en-CA" sz="2900" dirty="0" err="1" smtClean="0">
                <a:solidFill>
                  <a:srgbClr val="000000"/>
                </a:solidFill>
              </a:rPr>
              <a:t>Ae</a:t>
            </a:r>
            <a:r>
              <a:rPr lang="en-CA" sz="2900" dirty="0" smtClean="0">
                <a:solidFill>
                  <a:srgbClr val="000000"/>
                </a:solidFill>
              </a:rPr>
              <a:t>) is </a:t>
            </a:r>
            <a:r>
              <a:rPr lang="en-CA" sz="2900" dirty="0" smtClean="0">
                <a:solidFill>
                  <a:srgbClr val="000000"/>
                </a:solidFill>
              </a:rPr>
              <a:t>continually undated</a:t>
            </a:r>
          </a:p>
          <a:p>
            <a:pPr marL="317500" indent="-3175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900" dirty="0" smtClean="0">
                <a:solidFill>
                  <a:srgbClr val="000000"/>
                </a:solidFill>
              </a:rPr>
              <a:t>Watering events (duration and interval) are dynamically scheduled based on needs of soil</a:t>
            </a:r>
          </a:p>
          <a:p>
            <a:pPr marL="317500" indent="-3175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900" dirty="0" smtClean="0">
                <a:solidFill>
                  <a:srgbClr val="000000"/>
                </a:solidFill>
              </a:rPr>
              <a:t>Requires inputs of Application efficiency, Field Capacity, and Permanent Wilting Point as system parameters</a:t>
            </a:r>
            <a:endParaRPr lang="en-CA" sz="2900" dirty="0">
              <a:solidFill>
                <a:srgbClr val="000000"/>
              </a:solidFill>
            </a:endParaRPr>
          </a:p>
          <a:p>
            <a:pPr marL="638175" lvl="1" indent="-273050">
              <a:lnSpc>
                <a:spcPct val="90000"/>
              </a:lnSpc>
              <a:spcBef>
                <a:spcPts val="550"/>
              </a:spcBef>
              <a:buClr>
                <a:srgbClr val="94B6D2"/>
              </a:buClr>
              <a:buSzPct val="7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CA" sz="2600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l"/>
            <a:r>
              <a:rPr lang="en-US" smtClean="0"/>
              <a:t>Scott Fazackerley M.Sc. Thesis Defence, March 2010</a:t>
            </a:r>
            <a:endParaRPr lang="en-US" dirty="0"/>
          </a:p>
        </p:txBody>
      </p:sp>
    </p:spTree>
  </p:cSld>
  <p:clrMapOvr>
    <a:masterClrMapping/>
  </p:clrMapOvr>
  <p:transition spd="med" advTm="123718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4000" dirty="0" smtClean="0">
                <a:solidFill>
                  <a:srgbClr val="775F55"/>
                </a:solidFill>
              </a:rPr>
              <a:t>Adaptive Irrigation Program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3200" dirty="0" smtClean="0">
                <a:solidFill>
                  <a:srgbClr val="775F55"/>
                </a:solidFill>
              </a:rPr>
              <a:t>Soil Water Storage </a:t>
            </a:r>
            <a:r>
              <a:rPr lang="en-CA" sz="4000" dirty="0">
                <a:solidFill>
                  <a:srgbClr val="775F55"/>
                </a:solidFill>
              </a:rPr>
              <a:t>	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E3F879A-655C-45DF-9C9A-3951C320785F}" type="slidenum">
              <a:rPr lang="en-US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12</a:t>
            </a:fld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12775" y="1600200"/>
            <a:ext cx="8153400" cy="5102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638175" lvl="1" indent="-273050">
              <a:lnSpc>
                <a:spcPct val="90000"/>
              </a:lnSpc>
              <a:spcBef>
                <a:spcPts val="550"/>
              </a:spcBef>
              <a:buClr>
                <a:srgbClr val="94B6D2"/>
              </a:buClr>
              <a:buSzPct val="7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CA" sz="2600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l"/>
            <a:r>
              <a:rPr lang="en-US" smtClean="0"/>
              <a:t>Scott Fazackerley M.Sc. Thesis Defence, March 2010</a:t>
            </a:r>
            <a:endParaRPr lang="en-US" dirty="0"/>
          </a:p>
        </p:txBody>
      </p:sp>
      <p:pic>
        <p:nvPicPr>
          <p:cNvPr id="9" name="Picture 8" descr="SWCC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7224" y="1643050"/>
            <a:ext cx="7429552" cy="4391853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143240" y="2643182"/>
            <a:ext cx="214314" cy="214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2"/>
    </p:custDataLst>
  </p:cSld>
  <p:clrMapOvr>
    <a:masterClrMapping/>
  </p:clrMapOvr>
  <p:transition spd="med" advTm="200594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fill="hold" nodeType="clickEffect">
                                  <p:stCondLst>
                                    <p:cond delay="3000"/>
                                  </p:stCondLst>
                                  <p:childTnLst>
                                    <p:animMotion origin="layout" path="M 0.00347 0.00115 C 0.00643 0.00833 0.0125 0.01944 0.02118 0.04421 C 0.02986 0.06898 0.04879 0.12847 0.05608 0.15046 " pathEditMode="relative" rAng="0" ptsTypes="aaa">
                                      <p:cBhvr>
                                        <p:cTn id="6" dur="15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75"/>
                                    </p:animMotion>
                                  </p:childTnLst>
                                  <p:subTnLst>
                                    <p:animClr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799 0.15584 C 0.05139 0.13411 0.04479 0.11237 0.03768 0.09133 C 0.03056 0.07029 0.02049 0.04324 0.01476 0.0289 C 0.00903 0.01457 0.00521 0.00856 0.0033 0.00463 " pathEditMode="relative" rAng="0" ptsTypes="aaaA">
                                      <p:cBhvr>
                                        <p:cTn id="10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" y="-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505690"/>
            <a:ext cx="8643966" cy="1403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4000" dirty="0" smtClean="0">
                <a:solidFill>
                  <a:srgbClr val="775F55"/>
                </a:solidFill>
              </a:rPr>
              <a:t>Adaptive Irrigation Program</a:t>
            </a:r>
            <a:r>
              <a:rPr lang="en-CA" sz="4000" dirty="0">
                <a:solidFill>
                  <a:srgbClr val="775F55"/>
                </a:solidFill>
              </a:rPr>
              <a:t>	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E3F879A-655C-45DF-9C9A-3951C320785F}" type="slidenum">
              <a:rPr lang="en-US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13</a:t>
            </a:fld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12775" y="1684361"/>
            <a:ext cx="8153400" cy="5102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17500" indent="-3175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CA" sz="2900" dirty="0" smtClean="0">
              <a:solidFill>
                <a:srgbClr val="000000"/>
              </a:solidFill>
            </a:endParaRPr>
          </a:p>
          <a:p>
            <a:pPr marL="1060450" lvl="1" indent="-317500" algn="ctr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CA" sz="2900" dirty="0" smtClean="0">
              <a:solidFill>
                <a:srgbClr val="000000"/>
              </a:solidFill>
            </a:endParaRPr>
          </a:p>
          <a:p>
            <a:pPr marL="1060450" lvl="1" indent="-3175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900" dirty="0" smtClean="0">
                <a:solidFill>
                  <a:srgbClr val="000000"/>
                </a:solidFill>
              </a:rPr>
              <a:t>		     A = Area, Q = Average flow rate </a:t>
            </a:r>
          </a:p>
          <a:p>
            <a:pPr marL="317500" indent="-3175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CA" sz="2900" dirty="0" smtClean="0">
              <a:solidFill>
                <a:srgbClr val="000000"/>
              </a:solidFill>
            </a:endParaRPr>
          </a:p>
          <a:p>
            <a:pPr marL="317500" indent="-3175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900" dirty="0" smtClean="0">
                <a:solidFill>
                  <a:srgbClr val="000000"/>
                </a:solidFill>
              </a:rPr>
              <a:t>Watering amount (time) is calculated to bring the water content back up to Field Capacity</a:t>
            </a:r>
          </a:p>
          <a:p>
            <a:pPr marL="317500" indent="-3175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900" dirty="0" smtClean="0">
                <a:solidFill>
                  <a:srgbClr val="000000"/>
                </a:solidFill>
              </a:rPr>
              <a:t>Water conditions are assessed after watering</a:t>
            </a:r>
          </a:p>
          <a:p>
            <a:pPr marL="317500" indent="-3175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900" dirty="0" smtClean="0">
                <a:solidFill>
                  <a:srgbClr val="000000"/>
                </a:solidFill>
              </a:rPr>
              <a:t>Performance of last event is used to update how next event will be performed</a:t>
            </a:r>
          </a:p>
          <a:p>
            <a:pPr marL="638175" lvl="1" indent="-273050">
              <a:lnSpc>
                <a:spcPct val="90000"/>
              </a:lnSpc>
              <a:spcBef>
                <a:spcPts val="550"/>
              </a:spcBef>
              <a:buClr>
                <a:srgbClr val="94B6D2"/>
              </a:buClr>
              <a:buSzPct val="7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CA" sz="2600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l"/>
            <a:r>
              <a:rPr lang="en-US" smtClean="0"/>
              <a:t>Scott Fazackerley M.Sc. Thesis Defence, March 2010</a:t>
            </a:r>
            <a:endParaRPr lang="en-US" dirty="0"/>
          </a:p>
        </p:txBody>
      </p:sp>
    </p:spTree>
  </p:cSld>
  <p:clrMapOvr>
    <a:masterClrMapping/>
  </p:clrMapOvr>
  <p:transition spd="med" advTm="82297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4000" dirty="0" smtClean="0">
                <a:solidFill>
                  <a:srgbClr val="775F55"/>
                </a:solidFill>
              </a:rPr>
              <a:t>Adaptive Irrigation Program cont.</a:t>
            </a:r>
            <a:r>
              <a:rPr lang="en-CA" sz="4000" dirty="0">
                <a:solidFill>
                  <a:srgbClr val="775F55"/>
                </a:solidFill>
              </a:rPr>
              <a:t>	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E3F879A-655C-45DF-9C9A-3951C320785F}" type="slidenum">
              <a:rPr lang="en-US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14</a:t>
            </a:fld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l"/>
            <a:r>
              <a:rPr lang="en-US" smtClean="0"/>
              <a:t>Scott Fazackerley M.Sc. Thesis Defence, March 2010</a:t>
            </a:r>
            <a:endParaRPr lang="en-US" dirty="0"/>
          </a:p>
        </p:txBody>
      </p:sp>
      <p:pic>
        <p:nvPicPr>
          <p:cNvPr id="10" name="Picture 9" descr="AdaptiveIrrigationFlowChart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01" y="1709743"/>
            <a:ext cx="7143800" cy="4362463"/>
          </a:xfrm>
          <a:prstGeom prst="rect">
            <a:avLst/>
          </a:prstGeom>
        </p:spPr>
      </p:pic>
    </p:spTree>
  </p:cSld>
  <p:clrMapOvr>
    <a:masterClrMapping/>
  </p:clrMapOvr>
  <p:transition spd="med" advTm="133766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4000" dirty="0" smtClean="0">
                <a:solidFill>
                  <a:srgbClr val="775F55"/>
                </a:solidFill>
              </a:rPr>
              <a:t>Adaptive Irrigation Program</a:t>
            </a:r>
            <a:r>
              <a:rPr lang="en-CA" sz="4000" dirty="0">
                <a:solidFill>
                  <a:srgbClr val="775F55"/>
                </a:solidFill>
              </a:rPr>
              <a:t>	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E3F879A-655C-45DF-9C9A-3951C320785F}" type="slidenum">
              <a:rPr lang="en-US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15</a:t>
            </a:fld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l"/>
            <a:r>
              <a:rPr lang="en-US" smtClean="0"/>
              <a:t>Scott Fazackerley M.Sc. Thesis Defence, March 2010</a:t>
            </a:r>
            <a:endParaRPr lang="en-US" dirty="0"/>
          </a:p>
        </p:txBody>
      </p:sp>
      <p:pic>
        <p:nvPicPr>
          <p:cNvPr id="10" name="Picture 9" descr="AdaptiveIrrigationFlowChart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2143116"/>
            <a:ext cx="6086475" cy="2928946"/>
          </a:xfrm>
          <a:prstGeom prst="rect">
            <a:avLst/>
          </a:prstGeom>
        </p:spPr>
      </p:pic>
    </p:spTree>
  </p:cSld>
  <p:clrMapOvr>
    <a:masterClrMapping/>
  </p:clrMapOvr>
  <p:transition spd="med" advTm="50485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4000" dirty="0">
                <a:solidFill>
                  <a:srgbClr val="775F55"/>
                </a:solidFill>
              </a:rPr>
              <a:t>Experimental </a:t>
            </a:r>
            <a:r>
              <a:rPr lang="en-CA" sz="4000" dirty="0" smtClean="0">
                <a:solidFill>
                  <a:srgbClr val="775F55"/>
                </a:solidFill>
              </a:rPr>
              <a:t>Results</a:t>
            </a:r>
            <a:endParaRPr lang="en-CA" sz="4000" dirty="0">
              <a:solidFill>
                <a:srgbClr val="775F55"/>
              </a:solidFill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12775" y="1571612"/>
            <a:ext cx="815340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17500" indent="-3175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900" dirty="0" smtClean="0">
                <a:solidFill>
                  <a:srgbClr val="000000"/>
                </a:solidFill>
              </a:rPr>
              <a:t>Watered during the 2009 growing season</a:t>
            </a:r>
          </a:p>
          <a:p>
            <a:pPr marL="317500" indent="-3175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900" dirty="0" smtClean="0">
                <a:solidFill>
                  <a:srgbClr val="000000"/>
                </a:solidFill>
              </a:rPr>
              <a:t>Compared against control zone (daily watering) </a:t>
            </a:r>
          </a:p>
          <a:p>
            <a:pPr marL="317500" indent="-3175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900" dirty="0" smtClean="0">
                <a:solidFill>
                  <a:srgbClr val="000000"/>
                </a:solidFill>
              </a:rPr>
              <a:t>Used the National </a:t>
            </a:r>
            <a:r>
              <a:rPr lang="en-CA" sz="2900" dirty="0" err="1" smtClean="0">
                <a:solidFill>
                  <a:srgbClr val="000000"/>
                </a:solidFill>
              </a:rPr>
              <a:t>Turfgrass</a:t>
            </a:r>
            <a:r>
              <a:rPr lang="en-CA" sz="2900" dirty="0" smtClean="0">
                <a:solidFill>
                  <a:srgbClr val="000000"/>
                </a:solidFill>
              </a:rPr>
              <a:t> Evaluation Program (NTEP) criteria for evaluating quality throughout season</a:t>
            </a:r>
          </a:p>
          <a:p>
            <a:pPr marL="317500" indent="-3175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900" dirty="0" smtClean="0">
                <a:solidFill>
                  <a:srgbClr val="000000"/>
                </a:solidFill>
              </a:rPr>
              <a:t>Parameters</a:t>
            </a:r>
            <a:r>
              <a:rPr lang="en-CA" sz="2900" dirty="0">
                <a:solidFill>
                  <a:srgbClr val="000000"/>
                </a:solidFill>
              </a:rPr>
              <a:t>:</a:t>
            </a:r>
          </a:p>
          <a:p>
            <a:pPr marL="1495425" lvl="3" indent="-273050">
              <a:lnSpc>
                <a:spcPct val="9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400" dirty="0" smtClean="0">
                <a:solidFill>
                  <a:srgbClr val="000000"/>
                </a:solidFill>
              </a:rPr>
              <a:t>Test plot = 3 m </a:t>
            </a:r>
            <a:r>
              <a:rPr lang="en-CA" sz="2400" dirty="0">
                <a:solidFill>
                  <a:srgbClr val="000000"/>
                </a:solidFill>
              </a:rPr>
              <a:t>x </a:t>
            </a:r>
            <a:r>
              <a:rPr lang="en-CA" sz="2400" dirty="0" smtClean="0">
                <a:solidFill>
                  <a:srgbClr val="000000"/>
                </a:solidFill>
              </a:rPr>
              <a:t>3 </a:t>
            </a:r>
            <a:r>
              <a:rPr lang="en-CA" sz="2400" dirty="0">
                <a:solidFill>
                  <a:srgbClr val="000000"/>
                </a:solidFill>
              </a:rPr>
              <a:t>m </a:t>
            </a:r>
            <a:r>
              <a:rPr lang="en-CA" sz="2400" dirty="0" smtClean="0">
                <a:solidFill>
                  <a:srgbClr val="000000"/>
                </a:solidFill>
              </a:rPr>
              <a:t>space	</a:t>
            </a:r>
            <a:endParaRPr lang="en-CA" sz="2400" dirty="0">
              <a:solidFill>
                <a:srgbClr val="000000"/>
              </a:solidFill>
            </a:endParaRPr>
          </a:p>
          <a:p>
            <a:pPr marL="1495425" lvl="3" indent="-273050">
              <a:lnSpc>
                <a:spcPct val="9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400" dirty="0" smtClean="0">
                <a:solidFill>
                  <a:srgbClr val="000000"/>
                </a:solidFill>
              </a:rPr>
              <a:t>Soil Moisture Sensor Depth 10 cm</a:t>
            </a:r>
            <a:endParaRPr lang="en-CA" sz="2400" dirty="0">
              <a:solidFill>
                <a:srgbClr val="000000"/>
              </a:solidFill>
            </a:endParaRPr>
          </a:p>
          <a:p>
            <a:pPr marL="1495425" lvl="3" indent="-273050">
              <a:lnSpc>
                <a:spcPct val="9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400" dirty="0" smtClean="0">
                <a:solidFill>
                  <a:srgbClr val="000000"/>
                </a:solidFill>
              </a:rPr>
              <a:t>Initial </a:t>
            </a:r>
            <a:r>
              <a:rPr lang="en-CA" sz="2400" dirty="0" smtClean="0">
                <a:solidFill>
                  <a:srgbClr val="000000"/>
                </a:solidFill>
              </a:rPr>
              <a:t>Application Efficiency </a:t>
            </a:r>
            <a:r>
              <a:rPr lang="en-CA" sz="2400" dirty="0" smtClean="0">
                <a:solidFill>
                  <a:srgbClr val="000000"/>
                </a:solidFill>
              </a:rPr>
              <a:t>= 76%</a:t>
            </a:r>
            <a:endParaRPr lang="en-CA" sz="2400" dirty="0">
              <a:solidFill>
                <a:srgbClr val="000000"/>
              </a:solidFill>
            </a:endParaRPr>
          </a:p>
          <a:p>
            <a:pPr marL="317500" indent="-3175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700" dirty="0">
                <a:solidFill>
                  <a:srgbClr val="000000"/>
                </a:solidFill>
              </a:rPr>
              <a:t>				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EEB89A0-A298-4707-AC6E-07A9892E3FEA}" type="slidenum">
              <a:rPr lang="en-US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16</a:t>
            </a:fld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l"/>
            <a:r>
              <a:rPr lang="en-US" smtClean="0"/>
              <a:t>Scott Fazackerley M.Sc. Thesis Defence, March 2010</a:t>
            </a:r>
            <a:endParaRPr lang="en-US" dirty="0"/>
          </a:p>
        </p:txBody>
      </p:sp>
    </p:spTree>
  </p:cSld>
  <p:clrMapOvr>
    <a:masterClrMapping/>
  </p:clrMapOvr>
  <p:transition spd="med" advTm="53219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4000" dirty="0">
                <a:solidFill>
                  <a:srgbClr val="775F55"/>
                </a:solidFill>
              </a:rPr>
              <a:t>Experimental </a:t>
            </a:r>
            <a:r>
              <a:rPr lang="en-CA" sz="4000" dirty="0" smtClean="0">
                <a:solidFill>
                  <a:srgbClr val="775F55"/>
                </a:solidFill>
              </a:rPr>
              <a:t>Results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3200" dirty="0" smtClean="0">
                <a:solidFill>
                  <a:srgbClr val="775F55"/>
                </a:solidFill>
              </a:rPr>
              <a:t>July and August </a:t>
            </a:r>
            <a:endParaRPr lang="en-CA" sz="3200" dirty="0">
              <a:solidFill>
                <a:srgbClr val="775F55"/>
              </a:solidFill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17500" indent="-3175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CA" sz="2400" dirty="0">
              <a:solidFill>
                <a:srgbClr val="000000"/>
              </a:solidFill>
            </a:endParaRPr>
          </a:p>
          <a:p>
            <a:pPr marL="317500" indent="-3175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700" dirty="0">
                <a:solidFill>
                  <a:srgbClr val="000000"/>
                </a:solidFill>
              </a:rPr>
              <a:t>				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EEB89A0-A298-4707-AC6E-07A9892E3FEA}" type="slidenum">
              <a:rPr lang="en-US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17</a:t>
            </a:fld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l"/>
            <a:r>
              <a:rPr lang="en-US" smtClean="0"/>
              <a:t>Scott Fazackerley M.Sc. Thesis Defence, March 2010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28661" y="2000240"/>
          <a:ext cx="7286676" cy="3068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5186"/>
                <a:gridCol w="1542288"/>
                <a:gridCol w="1564601"/>
                <a:gridCol w="1564601"/>
              </a:tblGrid>
              <a:tr h="706531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Adaptive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Control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% Diff</a:t>
                      </a:r>
                      <a:endParaRPr lang="en-US" sz="2400" dirty="0"/>
                    </a:p>
                  </a:txBody>
                  <a:tcPr/>
                </a:tc>
              </a:tr>
              <a:tr h="7163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Total</a:t>
                      </a:r>
                      <a:r>
                        <a:rPr lang="en-US" sz="2400" baseline="0" dirty="0" smtClean="0"/>
                        <a:t> Volume (</a:t>
                      </a:r>
                      <a:r>
                        <a:rPr lang="en-US" sz="2400" baseline="0" dirty="0" err="1" smtClean="0"/>
                        <a:t>litres</a:t>
                      </a:r>
                      <a:r>
                        <a:rPr lang="en-US" sz="2400" baseline="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2915.4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6471.6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55%</a:t>
                      </a:r>
                      <a:endParaRPr lang="en-US" sz="2400" dirty="0"/>
                    </a:p>
                  </a:txBody>
                  <a:tcPr/>
                </a:tc>
              </a:tr>
              <a:tr h="7163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Total Depth (meters)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0.324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0.719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55%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7163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Est.</a:t>
                      </a:r>
                      <a:r>
                        <a:rPr lang="en-US" sz="2400" baseline="0" dirty="0" smtClean="0"/>
                        <a:t> Evap. Loss (meters)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0.065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0.265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75%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Tm="81359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4000" dirty="0">
                <a:solidFill>
                  <a:srgbClr val="775F55"/>
                </a:solidFill>
              </a:rPr>
              <a:t>Experimental </a:t>
            </a:r>
            <a:r>
              <a:rPr lang="en-CA" sz="4000" dirty="0" smtClean="0">
                <a:solidFill>
                  <a:srgbClr val="775F55"/>
                </a:solidFill>
              </a:rPr>
              <a:t>Results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3200" dirty="0" smtClean="0">
                <a:solidFill>
                  <a:srgbClr val="775F55"/>
                </a:solidFill>
              </a:rPr>
              <a:t>Entire Season</a:t>
            </a:r>
            <a:endParaRPr lang="en-CA" sz="3200" dirty="0">
              <a:solidFill>
                <a:srgbClr val="775F55"/>
              </a:solidFill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17500" indent="-3175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CA" sz="2400" dirty="0">
              <a:solidFill>
                <a:srgbClr val="000000"/>
              </a:solidFill>
            </a:endParaRPr>
          </a:p>
          <a:p>
            <a:pPr marL="317500" indent="-3175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700" dirty="0">
                <a:solidFill>
                  <a:srgbClr val="000000"/>
                </a:solidFill>
              </a:rPr>
              <a:t>				</a:t>
            </a: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EEB89A0-A298-4707-AC6E-07A9892E3FEA}" type="slidenum">
              <a:rPr lang="en-US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18</a:t>
            </a:fld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l"/>
            <a:r>
              <a:rPr lang="en-US" smtClean="0"/>
              <a:t>Scott Fazackerley M.Sc. Thesis Defence, March 2010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28661" y="2000240"/>
          <a:ext cx="7286676" cy="30687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5186"/>
                <a:gridCol w="1542288"/>
                <a:gridCol w="1564601"/>
                <a:gridCol w="1564601"/>
              </a:tblGrid>
              <a:tr h="706531">
                <a:tc>
                  <a:txBody>
                    <a:bodyPr/>
                    <a:lstStyle/>
                    <a:p>
                      <a:pPr algn="ctr"/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Adaptive</a:t>
                      </a:r>
                      <a:r>
                        <a:rPr lang="en-US" sz="2400" baseline="0" dirty="0" smtClean="0"/>
                        <a:t> 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Control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% Diff</a:t>
                      </a:r>
                      <a:endParaRPr lang="en-US" sz="2400" dirty="0"/>
                    </a:p>
                  </a:txBody>
                  <a:tcPr/>
                </a:tc>
              </a:tr>
              <a:tr h="7163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Total</a:t>
                      </a:r>
                      <a:r>
                        <a:rPr lang="en-US" sz="2400" baseline="0" dirty="0" smtClean="0"/>
                        <a:t> Volume (</a:t>
                      </a:r>
                      <a:r>
                        <a:rPr lang="en-US" sz="2400" baseline="0" dirty="0" err="1" smtClean="0"/>
                        <a:t>litres</a:t>
                      </a:r>
                      <a:r>
                        <a:rPr lang="en-US" sz="2400" baseline="0" dirty="0" smtClean="0"/>
                        <a:t>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3347.4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11386.6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71%</a:t>
                      </a:r>
                      <a:endParaRPr lang="en-US" sz="2400" dirty="0"/>
                    </a:p>
                  </a:txBody>
                  <a:tcPr/>
                </a:tc>
              </a:tr>
              <a:tr h="7163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Total Depth (meters)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0.371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1.265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71%</a:t>
                      </a:r>
                    </a:p>
                    <a:p>
                      <a:pPr algn="ctr"/>
                      <a:endParaRPr lang="en-US" sz="2400" dirty="0"/>
                    </a:p>
                  </a:txBody>
                  <a:tcPr/>
                </a:tc>
              </a:tr>
              <a:tr h="71634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Est.</a:t>
                      </a:r>
                      <a:r>
                        <a:rPr lang="en-US" sz="2400" baseline="0" dirty="0" smtClean="0"/>
                        <a:t> Evap. Loss (meters)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0.075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0.455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84%</a:t>
                      </a:r>
                      <a:endParaRPr lang="en-US" sz="2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 advTm="54437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4000" dirty="0">
                <a:solidFill>
                  <a:srgbClr val="775F55"/>
                </a:solidFill>
              </a:rPr>
              <a:t>Experimental Results cont</a:t>
            </a:r>
            <a:r>
              <a:rPr lang="en-CA" sz="4000" dirty="0" smtClean="0">
                <a:solidFill>
                  <a:srgbClr val="775F55"/>
                </a:solidFill>
              </a:rPr>
              <a:t>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3200" dirty="0" smtClean="0">
                <a:solidFill>
                  <a:srgbClr val="775F55"/>
                </a:solidFill>
              </a:rPr>
              <a:t>Cumulative Depth of Water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B90614EE-ADEC-48D2-8E31-51EB3C5B8A2C}" type="slidenum">
              <a:rPr lang="en-US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19</a:t>
            </a:fld>
            <a:endParaRPr lang="en-US" sz="1200" b="1">
              <a:solidFill>
                <a:srgbClr val="FFFFFF"/>
              </a:solidFill>
            </a:endParaRPr>
          </a:p>
        </p:txBody>
      </p:sp>
      <p:pic>
        <p:nvPicPr>
          <p:cNvPr id="8" name="Picture 7" descr="TotalWa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1788265"/>
            <a:ext cx="6715172" cy="4141065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l"/>
            <a:r>
              <a:rPr lang="en-US" smtClean="0"/>
              <a:t>Scott Fazackerley M.Sc. Thesis Defence, March 2010</a:t>
            </a:r>
            <a:endParaRPr lang="en-US" dirty="0"/>
          </a:p>
        </p:txBody>
      </p:sp>
    </p:spTree>
  </p:cSld>
  <p:clrMapOvr>
    <a:masterClrMapping/>
  </p:clrMapOvr>
  <p:transition spd="med" advTm="79453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4000" dirty="0" smtClean="0">
                <a:solidFill>
                  <a:srgbClr val="775F55"/>
                </a:solidFill>
              </a:rPr>
              <a:t>Overview</a:t>
            </a:r>
            <a:endParaRPr lang="en-CA" sz="4000" dirty="0">
              <a:solidFill>
                <a:srgbClr val="775F55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41E1491-4D13-4620-AC2E-5A58703DE575}" type="slidenum">
              <a:rPr lang="en-US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</a:t>
            </a:fld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12775" y="1600200"/>
            <a:ext cx="8153400" cy="480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17500" indent="-3175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CA" sz="2900" dirty="0" smtClean="0">
              <a:solidFill>
                <a:srgbClr val="000000"/>
              </a:solidFill>
            </a:endParaRPr>
          </a:p>
          <a:p>
            <a:pPr marL="317500" indent="-3175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900" dirty="0" smtClean="0">
                <a:solidFill>
                  <a:srgbClr val="000000"/>
                </a:solidFill>
              </a:rPr>
              <a:t>Problem and Motivation</a:t>
            </a:r>
          </a:p>
          <a:p>
            <a:pPr marL="317500" indent="-3175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900" dirty="0" smtClean="0">
                <a:solidFill>
                  <a:srgbClr val="000000"/>
                </a:solidFill>
              </a:rPr>
              <a:t>Previous Work</a:t>
            </a:r>
          </a:p>
          <a:p>
            <a:pPr marL="317500" indent="-3175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900" dirty="0" smtClean="0">
                <a:solidFill>
                  <a:srgbClr val="000000"/>
                </a:solidFill>
              </a:rPr>
              <a:t>Adaptive Irrigation Controller</a:t>
            </a:r>
          </a:p>
          <a:p>
            <a:pPr marL="317500" indent="-3175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900" dirty="0" smtClean="0">
                <a:solidFill>
                  <a:srgbClr val="000000"/>
                </a:solidFill>
              </a:rPr>
              <a:t>Experimental Results</a:t>
            </a:r>
          </a:p>
          <a:p>
            <a:pPr marL="317500" indent="-3175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900" dirty="0" smtClean="0">
                <a:solidFill>
                  <a:srgbClr val="000000"/>
                </a:solidFill>
              </a:rPr>
              <a:t>Summary Comments</a:t>
            </a:r>
          </a:p>
          <a:p>
            <a:pPr marL="317500" indent="-3175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CA" sz="2900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l"/>
            <a:r>
              <a:rPr lang="en-US" smtClean="0"/>
              <a:t>Scott Fazackerley M.Sc. Thesis Defence, March 2010</a:t>
            </a:r>
            <a:endParaRPr lang="en-US" dirty="0"/>
          </a:p>
        </p:txBody>
      </p:sp>
    </p:spTree>
  </p:cSld>
  <p:clrMapOvr>
    <a:masterClrMapping/>
  </p:clrMapOvr>
  <p:transition spd="med" advTm="41235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590550" y="0"/>
            <a:ext cx="8229600" cy="13684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4000" dirty="0">
                <a:solidFill>
                  <a:srgbClr val="775F55"/>
                </a:solidFill>
              </a:rPr>
              <a:t>Experimental Results cont.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3200" dirty="0" smtClean="0">
                <a:solidFill>
                  <a:srgbClr val="775F55"/>
                </a:solidFill>
              </a:rPr>
              <a:t>Watering Cycle: Losses and Additions</a:t>
            </a:r>
            <a:endParaRPr lang="en-CA" sz="3200" dirty="0">
              <a:solidFill>
                <a:srgbClr val="775F55"/>
              </a:solidFill>
            </a:endParaRPr>
          </a:p>
        </p:txBody>
      </p:sp>
      <p:sp>
        <p:nvSpPr>
          <p:cNvPr id="26634" name="Text Box 10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783CC3E-3ABF-4770-B281-E25689760DD3}" type="slidenum">
              <a:rPr lang="en-US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20</a:t>
            </a:fld>
            <a:endParaRPr lang="en-US" sz="1200" b="1">
              <a:solidFill>
                <a:srgbClr val="FFFFFF"/>
              </a:solidFill>
            </a:endParaRPr>
          </a:p>
        </p:txBody>
      </p:sp>
      <p:pic>
        <p:nvPicPr>
          <p:cNvPr id="11" name="Picture 10" descr="Zone1Event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1714488"/>
            <a:ext cx="6858048" cy="4143404"/>
          </a:xfrm>
          <a:prstGeom prst="rect">
            <a:avLst/>
          </a:prstGeom>
        </p:spPr>
      </p:pic>
      <p:sp>
        <p:nvSpPr>
          <p:cNvPr id="12" name="Footer Placeholder 11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 algn="l"/>
            <a:r>
              <a:rPr lang="en-US" smtClean="0">
                <a:latin typeface="Tw Cen MT" pitchFamily="34" charset="0"/>
              </a:rPr>
              <a:t>Scott Fazackerley M.Sc. Thesis Defence, March 2010</a:t>
            </a:r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ransition spd="med" advTm="129329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595313" y="50800"/>
            <a:ext cx="8153400" cy="1312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4000" dirty="0">
                <a:solidFill>
                  <a:srgbClr val="775F55"/>
                </a:solidFill>
              </a:rPr>
              <a:t>Experimental Results cont</a:t>
            </a:r>
            <a:r>
              <a:rPr lang="en-CA" sz="4000" dirty="0" smtClean="0">
                <a:solidFill>
                  <a:srgbClr val="775F55"/>
                </a:solidFill>
              </a:rPr>
              <a:t>.</a:t>
            </a:r>
            <a:r>
              <a:rPr lang="en-CA" sz="4000" dirty="0">
                <a:solidFill>
                  <a:srgbClr val="775F55"/>
                </a:solidFill>
              </a:rPr>
              <a:t/>
            </a:r>
            <a:br>
              <a:rPr lang="en-CA" sz="4000" dirty="0">
                <a:solidFill>
                  <a:srgbClr val="775F55"/>
                </a:solidFill>
              </a:rPr>
            </a:br>
            <a:r>
              <a:rPr lang="en-CA" sz="3200" dirty="0" smtClean="0">
                <a:solidFill>
                  <a:srgbClr val="775F55"/>
                </a:solidFill>
              </a:rPr>
              <a:t>ET Response</a:t>
            </a:r>
            <a:endParaRPr lang="en-CA" sz="3200" dirty="0">
              <a:solidFill>
                <a:srgbClr val="775F55"/>
              </a:solidFill>
            </a:endParaRPr>
          </a:p>
        </p:txBody>
      </p:sp>
      <p:sp>
        <p:nvSpPr>
          <p:cNvPr id="27658" name="Text Box 10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2E8F9577-2F4A-4B1D-969E-DB6DB79DDBEC}" type="slidenum">
              <a:rPr lang="en-US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21</a:t>
            </a:fld>
            <a:endParaRPr lang="en-US" sz="1200" b="1">
              <a:solidFill>
                <a:srgbClr val="FFFFFF"/>
              </a:solidFill>
            </a:endParaRPr>
          </a:p>
        </p:txBody>
      </p:sp>
      <p:pic>
        <p:nvPicPr>
          <p:cNvPr id="11" name="Picture 10" descr="ETtota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2571744"/>
            <a:ext cx="4000528" cy="3214710"/>
          </a:xfrm>
          <a:prstGeom prst="rect">
            <a:avLst/>
          </a:prstGeom>
        </p:spPr>
      </p:pic>
      <p:pic>
        <p:nvPicPr>
          <p:cNvPr id="12" name="Picture 11" descr="DailyTemp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96" y="2571744"/>
            <a:ext cx="4000528" cy="3214710"/>
          </a:xfrm>
          <a:prstGeom prst="rect">
            <a:avLst/>
          </a:prstGeom>
        </p:spPr>
      </p:pic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500034" y="1752600"/>
            <a:ext cx="3886200" cy="639763"/>
          </a:xfrm>
          <a:prstGeom prst="rect">
            <a:avLst/>
          </a:prstGeom>
          <a:solidFill>
            <a:srgbClr val="DD8047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spcBef>
                <a:spcPts val="700"/>
              </a:spcBef>
              <a:tabLst>
                <a:tab pos="593725" algn="l"/>
                <a:tab pos="1508125" algn="l"/>
                <a:tab pos="2422525" algn="l"/>
                <a:tab pos="3336925" algn="l"/>
                <a:tab pos="4251325" algn="l"/>
                <a:tab pos="5165725" algn="l"/>
                <a:tab pos="6080125" algn="l"/>
                <a:tab pos="6994525" algn="l"/>
                <a:tab pos="7908925" algn="l"/>
                <a:tab pos="8823325" algn="l"/>
                <a:tab pos="9737725" algn="l"/>
              </a:tabLst>
            </a:pPr>
            <a:r>
              <a:rPr lang="en-CA" sz="2000" b="1" dirty="0" smtClean="0">
                <a:solidFill>
                  <a:srgbClr val="FFFFFF"/>
                </a:solidFill>
              </a:rPr>
              <a:t>Daily Temperature</a:t>
            </a:r>
            <a:endParaRPr lang="en-CA" sz="2000" b="1" dirty="0">
              <a:solidFill>
                <a:srgbClr val="FFFFFF"/>
              </a:solidFill>
            </a:endParaRPr>
          </a:p>
        </p:txBody>
      </p:sp>
      <p:sp>
        <p:nvSpPr>
          <p:cNvPr id="16" name="Text Box 9"/>
          <p:cNvSpPr txBox="1">
            <a:spLocks noChangeArrowheads="1"/>
          </p:cNvSpPr>
          <p:nvPr/>
        </p:nvSpPr>
        <p:spPr bwMode="auto">
          <a:xfrm>
            <a:off x="4691034" y="1752600"/>
            <a:ext cx="3886200" cy="639763"/>
          </a:xfrm>
          <a:prstGeom prst="rect">
            <a:avLst/>
          </a:prstGeom>
          <a:solidFill>
            <a:srgbClr val="D8B25C"/>
          </a:solidFill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spcBef>
                <a:spcPts val="700"/>
              </a:spcBef>
              <a:tabLst>
                <a:tab pos="593725" algn="l"/>
                <a:tab pos="1508125" algn="l"/>
                <a:tab pos="2422525" algn="l"/>
                <a:tab pos="3336925" algn="l"/>
                <a:tab pos="4251325" algn="l"/>
                <a:tab pos="5165725" algn="l"/>
                <a:tab pos="6080125" algn="l"/>
                <a:tab pos="6994525" algn="l"/>
                <a:tab pos="7908925" algn="l"/>
                <a:tab pos="8823325" algn="l"/>
                <a:tab pos="9737725" algn="l"/>
              </a:tabLst>
            </a:pPr>
            <a:r>
              <a:rPr lang="en-CA" sz="2000" b="1" dirty="0" smtClean="0">
                <a:solidFill>
                  <a:srgbClr val="FFFFFF"/>
                </a:solidFill>
              </a:rPr>
              <a:t>Applied Water and ET</a:t>
            </a:r>
            <a:endParaRPr lang="en-CA" sz="2000" b="1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idx="12"/>
          </p:nvPr>
        </p:nvSpPr>
        <p:spPr/>
        <p:txBody>
          <a:bodyPr/>
          <a:lstStyle/>
          <a:p>
            <a:pPr algn="l"/>
            <a:r>
              <a:rPr lang="en-US" smtClean="0">
                <a:latin typeface="Tw Cen MT" pitchFamily="34" charset="0"/>
              </a:rPr>
              <a:t>Scott Fazackerley M.Sc. Thesis Defence, March 2010</a:t>
            </a:r>
            <a:endParaRPr lang="en-US" dirty="0">
              <a:latin typeface="Tw Cen MT" pitchFamily="34" charset="0"/>
            </a:endParaRPr>
          </a:p>
        </p:txBody>
      </p:sp>
    </p:spTree>
  </p:cSld>
  <p:clrMapOvr>
    <a:masterClrMapping/>
  </p:clrMapOvr>
  <p:transition spd="med" advTm="128391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ext Box 1"/>
          <p:cNvSpPr txBox="1">
            <a:spLocks noChangeArrowheads="1"/>
          </p:cNvSpPr>
          <p:nvPr/>
        </p:nvSpPr>
        <p:spPr bwMode="auto">
          <a:xfrm>
            <a:off x="595313" y="68263"/>
            <a:ext cx="8153400" cy="1312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4000" dirty="0">
                <a:solidFill>
                  <a:srgbClr val="775F55"/>
                </a:solidFill>
              </a:rPr>
              <a:t>Experimental Results cont.</a:t>
            </a:r>
            <a:br>
              <a:rPr lang="en-CA" sz="4000" dirty="0">
                <a:solidFill>
                  <a:srgbClr val="775F55"/>
                </a:solidFill>
              </a:rPr>
            </a:br>
            <a:r>
              <a:rPr lang="en-CA" sz="3200" dirty="0" smtClean="0">
                <a:solidFill>
                  <a:srgbClr val="775F55"/>
                </a:solidFill>
              </a:rPr>
              <a:t>Days Between Watering</a:t>
            </a:r>
            <a:endParaRPr lang="en-CA" sz="3200" dirty="0">
              <a:solidFill>
                <a:srgbClr val="775F55"/>
              </a:solidFill>
            </a:endParaRP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97B7D78E-173E-4E66-A88C-F41F09A2524B}" type="slidenum">
              <a:rPr lang="en-US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22</a:t>
            </a:fld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11" name="Footer Placeholder 10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l"/>
            <a:r>
              <a:rPr lang="en-US" smtClean="0"/>
              <a:t>Scott Fazackerley M.Sc. Thesis Defence, March 2010</a:t>
            </a:r>
            <a:endParaRPr lang="en-US" dirty="0"/>
          </a:p>
        </p:txBody>
      </p:sp>
      <p:pic>
        <p:nvPicPr>
          <p:cNvPr id="7" name="Picture 6" descr="DaysBetweenEvent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571612"/>
            <a:ext cx="7358114" cy="4286280"/>
          </a:xfrm>
          <a:prstGeom prst="rect">
            <a:avLst/>
          </a:prstGeom>
        </p:spPr>
      </p:pic>
    </p:spTree>
  </p:cSld>
  <p:clrMapOvr>
    <a:masterClrMapping/>
  </p:clrMapOvr>
  <p:transition spd="med" advTm="72704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612775" y="68263"/>
            <a:ext cx="8153400" cy="131286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4000">
                <a:solidFill>
                  <a:srgbClr val="775F55"/>
                </a:solidFill>
              </a:rPr>
              <a:t>Conclusions</a:t>
            </a: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612775" y="1571612"/>
            <a:ext cx="815340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17500" indent="-31750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900" dirty="0" smtClean="0">
                <a:solidFill>
                  <a:srgbClr val="000000"/>
                </a:solidFill>
              </a:rPr>
              <a:t>The adaptive irrigation controller can realize significant water savings </a:t>
            </a:r>
          </a:p>
          <a:p>
            <a:pPr marL="317500" indent="-31750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900" dirty="0" smtClean="0">
                <a:solidFill>
                  <a:srgbClr val="000000"/>
                </a:solidFill>
              </a:rPr>
              <a:t>Proactive strategy prevents overwatering</a:t>
            </a:r>
          </a:p>
          <a:p>
            <a:pPr marL="317500" indent="-31750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900" dirty="0" smtClean="0">
                <a:solidFill>
                  <a:srgbClr val="000000"/>
                </a:solidFill>
              </a:rPr>
              <a:t>Keeps </a:t>
            </a:r>
            <a:r>
              <a:rPr lang="en-CA" sz="2900" dirty="0" err="1" smtClean="0">
                <a:solidFill>
                  <a:srgbClr val="000000"/>
                </a:solidFill>
              </a:rPr>
              <a:t>turfgrass</a:t>
            </a:r>
            <a:r>
              <a:rPr lang="en-CA" sz="2900" dirty="0" smtClean="0">
                <a:solidFill>
                  <a:srgbClr val="000000"/>
                </a:solidFill>
              </a:rPr>
              <a:t> healthy</a:t>
            </a:r>
            <a:endParaRPr lang="en-CA" sz="2900" dirty="0">
              <a:solidFill>
                <a:srgbClr val="000000"/>
              </a:solidFill>
            </a:endParaRPr>
          </a:p>
          <a:p>
            <a:pPr marL="317500" indent="-31750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900" dirty="0" smtClean="0">
                <a:solidFill>
                  <a:srgbClr val="000000"/>
                </a:solidFill>
              </a:rPr>
              <a:t>Adapts to changes growing conditions to delivering only the water that is needed </a:t>
            </a:r>
            <a:endParaRPr lang="en-CA" sz="2600" dirty="0">
              <a:solidFill>
                <a:srgbClr val="000000"/>
              </a:solidFill>
            </a:endParaRPr>
          </a:p>
          <a:p>
            <a:pPr marL="317500" indent="-317500">
              <a:spcBef>
                <a:spcPts val="55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CA" sz="2600" dirty="0">
              <a:solidFill>
                <a:srgbClr val="000000"/>
              </a:solidFill>
            </a:endParaRPr>
          </a:p>
        </p:txBody>
      </p:sp>
      <p:sp>
        <p:nvSpPr>
          <p:cNvPr id="29730" name="Text Box 34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C8872D22-7E9B-4132-9410-996F45161937}" type="slidenum">
              <a:rPr lang="en-US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23</a:t>
            </a:fld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39" name="Footer Placeholder 38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l"/>
            <a:r>
              <a:rPr lang="en-US" smtClean="0"/>
              <a:t>Scott Fazackerley M.Sc. Thesis Defence, March 2010</a:t>
            </a:r>
            <a:endParaRPr lang="en-US" dirty="0"/>
          </a:p>
        </p:txBody>
      </p:sp>
    </p:spTree>
  </p:cSld>
  <p:clrMapOvr>
    <a:masterClrMapping/>
  </p:clrMapOvr>
  <p:transition spd="med" advTm="50719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4000">
                <a:solidFill>
                  <a:srgbClr val="775F55"/>
                </a:solidFill>
              </a:rPr>
              <a:t>Future Work</a:t>
            </a: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12775" y="1600200"/>
            <a:ext cx="815340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17500" indent="-31750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593725" algn="l"/>
                <a:tab pos="1508125" algn="l"/>
                <a:tab pos="2422525" algn="l"/>
                <a:tab pos="3336925" algn="l"/>
                <a:tab pos="4251325" algn="l"/>
                <a:tab pos="5165725" algn="l"/>
                <a:tab pos="6080125" algn="l"/>
                <a:tab pos="6994525" algn="l"/>
                <a:tab pos="7908925" algn="l"/>
                <a:tab pos="8823325" algn="l"/>
                <a:tab pos="9737725" algn="l"/>
              </a:tabLst>
            </a:pPr>
            <a:r>
              <a:rPr lang="en-CA" sz="2900" dirty="0" smtClean="0">
                <a:solidFill>
                  <a:srgbClr val="000000"/>
                </a:solidFill>
              </a:rPr>
              <a:t>Improvement </a:t>
            </a:r>
            <a:r>
              <a:rPr lang="en-CA" sz="2900" dirty="0" smtClean="0">
                <a:solidFill>
                  <a:srgbClr val="000000"/>
                </a:solidFill>
              </a:rPr>
              <a:t>of soil sensor and enclosure</a:t>
            </a:r>
            <a:endParaRPr lang="en-CA" sz="2900" dirty="0">
              <a:solidFill>
                <a:srgbClr val="000000"/>
              </a:solidFill>
            </a:endParaRPr>
          </a:p>
          <a:p>
            <a:pPr marL="317500" indent="-31750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593725" algn="l"/>
                <a:tab pos="1508125" algn="l"/>
                <a:tab pos="2422525" algn="l"/>
                <a:tab pos="3336925" algn="l"/>
                <a:tab pos="4251325" algn="l"/>
                <a:tab pos="5165725" algn="l"/>
                <a:tab pos="6080125" algn="l"/>
                <a:tab pos="6994525" algn="l"/>
                <a:tab pos="7908925" algn="l"/>
                <a:tab pos="8823325" algn="l"/>
                <a:tab pos="9737725" algn="l"/>
              </a:tabLst>
            </a:pPr>
            <a:r>
              <a:rPr lang="en-CA" sz="2900" dirty="0" smtClean="0">
                <a:solidFill>
                  <a:srgbClr val="000000"/>
                </a:solidFill>
              </a:rPr>
              <a:t>Large scale deployment in 2010 for </a:t>
            </a:r>
            <a:r>
              <a:rPr lang="en-CA" sz="2900" dirty="0" err="1" smtClean="0">
                <a:solidFill>
                  <a:srgbClr val="000000"/>
                </a:solidFill>
              </a:rPr>
              <a:t>turfgrass</a:t>
            </a:r>
            <a:r>
              <a:rPr lang="en-CA" sz="2900" dirty="0" smtClean="0">
                <a:solidFill>
                  <a:srgbClr val="000000"/>
                </a:solidFill>
              </a:rPr>
              <a:t> management utilizing multi-hop routing </a:t>
            </a:r>
            <a:r>
              <a:rPr lang="en-CA" sz="2900" dirty="0" smtClean="0">
                <a:solidFill>
                  <a:srgbClr val="000000"/>
                </a:solidFill>
              </a:rPr>
              <a:t>scheme for extended coverage</a:t>
            </a:r>
          </a:p>
          <a:p>
            <a:pPr marL="317500" indent="-31750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593725" algn="l"/>
                <a:tab pos="1508125" algn="l"/>
                <a:tab pos="2422525" algn="l"/>
                <a:tab pos="3336925" algn="l"/>
                <a:tab pos="4251325" algn="l"/>
                <a:tab pos="5165725" algn="l"/>
                <a:tab pos="6080125" algn="l"/>
                <a:tab pos="6994525" algn="l"/>
                <a:tab pos="7908925" algn="l"/>
                <a:tab pos="8823325" algn="l"/>
                <a:tab pos="9737725" algn="l"/>
              </a:tabLst>
            </a:pPr>
            <a:r>
              <a:rPr lang="en-CA" sz="2900" dirty="0" smtClean="0">
                <a:solidFill>
                  <a:srgbClr val="000000"/>
                </a:solidFill>
              </a:rPr>
              <a:t>Simplification of infrastructure</a:t>
            </a:r>
          </a:p>
          <a:p>
            <a:pPr marL="1060450" lvl="1" indent="-31750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593725" algn="l"/>
                <a:tab pos="1508125" algn="l"/>
                <a:tab pos="2422525" algn="l"/>
                <a:tab pos="3336925" algn="l"/>
                <a:tab pos="4251325" algn="l"/>
                <a:tab pos="5165725" algn="l"/>
                <a:tab pos="6080125" algn="l"/>
                <a:tab pos="6994525" algn="l"/>
                <a:tab pos="7908925" algn="l"/>
                <a:tab pos="8823325" algn="l"/>
                <a:tab pos="9737725" algn="l"/>
              </a:tabLst>
            </a:pPr>
            <a:r>
              <a:rPr lang="en-CA" sz="2900" dirty="0" smtClean="0">
                <a:solidFill>
                  <a:srgbClr val="000000"/>
                </a:solidFill>
              </a:rPr>
              <a:t>Replacement of flow meters with an online flow estimation method </a:t>
            </a:r>
            <a:endParaRPr lang="en-CA" sz="2900" dirty="0" smtClean="0">
              <a:solidFill>
                <a:srgbClr val="000000"/>
              </a:solidFill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6971BD2-344D-42C0-98FA-F634DFD34C53}" type="slidenum">
              <a:rPr lang="en-US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24</a:t>
            </a:fld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l"/>
            <a:r>
              <a:rPr lang="en-US" smtClean="0"/>
              <a:t>Scott Fazackerley M.Sc. Thesis Defence, March 2010</a:t>
            </a:r>
            <a:endParaRPr lang="en-US" dirty="0"/>
          </a:p>
        </p:txBody>
      </p:sp>
    </p:spTree>
  </p:cSld>
  <p:clrMapOvr>
    <a:masterClrMapping/>
  </p:clrMapOvr>
  <p:transition spd="med" advTm="39250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4000" dirty="0">
                <a:solidFill>
                  <a:srgbClr val="775F55"/>
                </a:solidFill>
              </a:rPr>
              <a:t>Acknowledgments</a:t>
            </a: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7BAD4D6-BE22-474A-BE20-5C33707CBCB1}" type="slidenum">
              <a:rPr lang="en-US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25</a:t>
            </a:fld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612775" y="1600200"/>
            <a:ext cx="8153400" cy="4495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638175" lvl="1" indent="-273050"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600" dirty="0" smtClean="0">
                <a:solidFill>
                  <a:srgbClr val="000000"/>
                </a:solidFill>
              </a:rPr>
              <a:t>My family</a:t>
            </a:r>
          </a:p>
          <a:p>
            <a:pPr marL="638175" lvl="1" indent="-273050"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600" dirty="0" smtClean="0">
                <a:solidFill>
                  <a:srgbClr val="000000"/>
                </a:solidFill>
              </a:rPr>
              <a:t>Dr. R. Lawrence, Dr. C. Nichol and Dr. D. Scott</a:t>
            </a:r>
          </a:p>
          <a:p>
            <a:pPr marL="638175" lvl="1" indent="-273050"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600" dirty="0" smtClean="0">
                <a:solidFill>
                  <a:srgbClr val="000000"/>
                </a:solidFill>
              </a:rPr>
              <a:t>University of British Columbia Martha Piper Research Fund</a:t>
            </a:r>
            <a:endParaRPr lang="en-CA" sz="2600" dirty="0">
              <a:solidFill>
                <a:srgbClr val="000000"/>
              </a:solidFill>
            </a:endParaRPr>
          </a:p>
          <a:p>
            <a:pPr marL="638175" lvl="1" indent="-273050"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600" dirty="0">
                <a:solidFill>
                  <a:srgbClr val="000000"/>
                </a:solidFill>
              </a:rPr>
              <a:t>The Natural Sciences and Engineering Research Council of Canada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l"/>
            <a:r>
              <a:rPr lang="en-US" smtClean="0"/>
              <a:t>Scott Fazackerley M.Sc. Thesis Defence, March 2010</a:t>
            </a:r>
            <a:endParaRPr lang="en-US"/>
          </a:p>
        </p:txBody>
      </p:sp>
      <p:pic>
        <p:nvPicPr>
          <p:cNvPr id="7" name="Picture 6" descr="nserc_crsng_lo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57950" y="4572008"/>
            <a:ext cx="1857388" cy="823442"/>
          </a:xfrm>
          <a:prstGeom prst="rect">
            <a:avLst/>
          </a:prstGeom>
        </p:spPr>
      </p:pic>
      <p:pic>
        <p:nvPicPr>
          <p:cNvPr id="9" name="Picture 8" descr="ubcblack_basic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5786" y="4645950"/>
            <a:ext cx="5072098" cy="783314"/>
          </a:xfrm>
          <a:prstGeom prst="rect">
            <a:avLst/>
          </a:prstGeom>
        </p:spPr>
      </p:pic>
    </p:spTree>
  </p:cSld>
  <p:clrMapOvr>
    <a:masterClrMapping/>
  </p:clrMapOvr>
  <p:transition spd="med" advTm="31563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4000" dirty="0" smtClean="0">
                <a:solidFill>
                  <a:srgbClr val="775F55"/>
                </a:solidFill>
              </a:rPr>
              <a:t>Extra</a:t>
            </a:r>
            <a:endParaRPr lang="en-CA" sz="4000" dirty="0">
              <a:solidFill>
                <a:srgbClr val="775F55"/>
              </a:solidFill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7BAD4D6-BE22-474A-BE20-5C33707CBCB1}" type="slidenum">
              <a:rPr lang="en-US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26</a:t>
            </a:fld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l"/>
            <a:r>
              <a:rPr lang="en-US" smtClean="0"/>
              <a:t>Scott Fazackerley M.Sc. Thesis Defence, March 2010</a:t>
            </a:r>
            <a:endParaRPr lang="en-US"/>
          </a:p>
        </p:txBody>
      </p:sp>
      <p:pic>
        <p:nvPicPr>
          <p:cNvPr id="11" name="Picture 10" descr="CompletePenal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85852" y="1643050"/>
            <a:ext cx="6514690" cy="4263984"/>
          </a:xfrm>
          <a:prstGeom prst="rect">
            <a:avLst/>
          </a:prstGeom>
        </p:spPr>
      </p:pic>
    </p:spTree>
  </p:cSld>
  <p:clrMapOvr>
    <a:masterClrMapping/>
  </p:clrMapOvr>
  <p:transition spd="med" advTm="31563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4000" dirty="0" smtClean="0">
                <a:solidFill>
                  <a:srgbClr val="775F55"/>
                </a:solidFill>
              </a:rPr>
              <a:t>Extra</a:t>
            </a:r>
            <a:endParaRPr lang="en-CA" sz="4000" dirty="0">
              <a:solidFill>
                <a:srgbClr val="775F55"/>
              </a:solidFill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67BAD4D6-BE22-474A-BE20-5C33707CBCB1}" type="slidenum">
              <a:rPr lang="en-US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27</a:t>
            </a:fld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l"/>
            <a:r>
              <a:rPr lang="en-US" smtClean="0"/>
              <a:t>Scott Fazackerley M.Sc. Thesis Defence, March 2010</a:t>
            </a:r>
            <a:endParaRPr lang="en-US"/>
          </a:p>
        </p:txBody>
      </p:sp>
      <p:pic>
        <p:nvPicPr>
          <p:cNvPr id="11" name="Picture 10" descr="CompletePenalty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5134" y="1643050"/>
            <a:ext cx="6476126" cy="4263984"/>
          </a:xfrm>
          <a:prstGeom prst="rect">
            <a:avLst/>
          </a:prstGeom>
        </p:spPr>
      </p:pic>
    </p:spTree>
  </p:cSld>
  <p:clrMapOvr>
    <a:masterClrMapping/>
  </p:clrMapOvr>
  <p:transition spd="med" advTm="31563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4000" dirty="0" smtClean="0">
                <a:solidFill>
                  <a:srgbClr val="775F55"/>
                </a:solidFill>
              </a:rPr>
              <a:t>Introduction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3200" dirty="0" smtClean="0">
                <a:solidFill>
                  <a:srgbClr val="775F55"/>
                </a:solidFill>
              </a:rPr>
              <a:t>Motivation</a:t>
            </a:r>
            <a:endParaRPr lang="en-CA" sz="3200" dirty="0">
              <a:solidFill>
                <a:srgbClr val="775F55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41E1491-4D13-4620-AC2E-5A58703DE575}" type="slidenum">
              <a:rPr lang="en-US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3</a:t>
            </a:fld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612775" y="1571612"/>
            <a:ext cx="8153400" cy="4803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17500" indent="-3175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900" dirty="0" smtClean="0">
                <a:solidFill>
                  <a:srgbClr val="000000"/>
                </a:solidFill>
              </a:rPr>
              <a:t>In North America, a considerable amount of water is used for residential irrigation</a:t>
            </a:r>
            <a:endParaRPr lang="en-CA" sz="2900" dirty="0">
              <a:solidFill>
                <a:srgbClr val="000000"/>
              </a:solidFill>
            </a:endParaRPr>
          </a:p>
          <a:p>
            <a:pPr marL="638175" lvl="1" indent="-273050">
              <a:lnSpc>
                <a:spcPct val="9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600" dirty="0" smtClean="0">
                <a:solidFill>
                  <a:srgbClr val="000000"/>
                </a:solidFill>
              </a:rPr>
              <a:t>Canada ranks in the top 10 water consumers </a:t>
            </a:r>
          </a:p>
          <a:p>
            <a:pPr marL="638175" lvl="1" indent="-273050">
              <a:lnSpc>
                <a:spcPct val="9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600" dirty="0" smtClean="0">
                <a:solidFill>
                  <a:srgbClr val="000000"/>
                </a:solidFill>
              </a:rPr>
              <a:t>Between 60% and 75%  of municipal water consumption is directly attributed to </a:t>
            </a:r>
            <a:r>
              <a:rPr lang="en-CA" sz="2600" dirty="0" err="1" smtClean="0">
                <a:solidFill>
                  <a:srgbClr val="000000"/>
                </a:solidFill>
              </a:rPr>
              <a:t>turfgrass</a:t>
            </a:r>
            <a:r>
              <a:rPr lang="en-CA" sz="2600" dirty="0" smtClean="0">
                <a:solidFill>
                  <a:srgbClr val="000000"/>
                </a:solidFill>
              </a:rPr>
              <a:t> irrigation </a:t>
            </a:r>
            <a:endParaRPr lang="en-CA" sz="2600" dirty="0">
              <a:solidFill>
                <a:srgbClr val="000000"/>
              </a:solidFill>
            </a:endParaRPr>
          </a:p>
          <a:p>
            <a:pPr marL="638175" lvl="1" indent="-273050">
              <a:lnSpc>
                <a:spcPct val="9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600" dirty="0" smtClean="0">
                <a:solidFill>
                  <a:srgbClr val="000000"/>
                </a:solidFill>
              </a:rPr>
              <a:t>Cost of water is low so there is little motivation to conserve</a:t>
            </a:r>
          </a:p>
          <a:p>
            <a:pPr marL="638175" lvl="1" indent="-273050">
              <a:lnSpc>
                <a:spcPct val="90000"/>
              </a:lnSpc>
              <a:spcBef>
                <a:spcPts val="550"/>
              </a:spcBef>
              <a:buClr>
                <a:srgbClr val="94B6D2"/>
              </a:buClr>
              <a:buSzPct val="70000"/>
              <a:buFont typeface="Wingdings 2" pitchFamily="18" charset="2"/>
              <a:buChar char="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600" dirty="0" smtClean="0">
                <a:solidFill>
                  <a:srgbClr val="000000"/>
                </a:solidFill>
              </a:rPr>
              <a:t>General controllers do not react to changing conditions</a:t>
            </a:r>
            <a:endParaRPr lang="en-CA" sz="2600" dirty="0">
              <a:solidFill>
                <a:srgbClr val="000000"/>
              </a:solidFill>
            </a:endParaRPr>
          </a:p>
          <a:p>
            <a:pPr marL="317500" indent="-3175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900" dirty="0" smtClean="0">
                <a:solidFill>
                  <a:srgbClr val="000000"/>
                </a:solidFill>
              </a:rPr>
              <a:t>Goal: </a:t>
            </a:r>
            <a:r>
              <a:rPr lang="en-CA" sz="2900" dirty="0" smtClean="0">
                <a:solidFill>
                  <a:srgbClr val="000000"/>
                </a:solidFill>
              </a:rPr>
              <a:t>When and by how much should I water to keep my grass green without user intervention?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l"/>
            <a:r>
              <a:rPr lang="en-US" smtClean="0"/>
              <a:t>Scott Fazackerley M.Sc. Thesis Defence, March 2010</a:t>
            </a:r>
            <a:endParaRPr lang="en-US" dirty="0"/>
          </a:p>
        </p:txBody>
      </p:sp>
    </p:spTree>
  </p:cSld>
  <p:clrMapOvr>
    <a:masterClrMapping/>
  </p:clrMapOvr>
  <p:transition spd="med" advTm="100797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4000" dirty="0" smtClean="0">
                <a:solidFill>
                  <a:srgbClr val="775F55"/>
                </a:solidFill>
              </a:rPr>
              <a:t>Introduction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3200" dirty="0" smtClean="0">
                <a:solidFill>
                  <a:srgbClr val="775F55"/>
                </a:solidFill>
              </a:rPr>
              <a:t>Climate of the Okanagan Valley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75E6684-FDCF-417A-BF9E-92150400A88D}" type="slidenum">
              <a:rPr lang="en-US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4</a:t>
            </a:fld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l"/>
            <a:r>
              <a:rPr lang="en-US" smtClean="0"/>
              <a:t>Scott Fazackerley M.Sc. Thesis Defence, March 2010</a:t>
            </a:r>
            <a:endParaRPr lang="en-US" dirty="0"/>
          </a:p>
        </p:txBody>
      </p:sp>
      <p:pic>
        <p:nvPicPr>
          <p:cNvPr id="13" name="Content Placeholder 12" descr="rainfall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1714488"/>
            <a:ext cx="5715040" cy="4143404"/>
          </a:xfrm>
          <a:prstGeom prst="rect">
            <a:avLst/>
          </a:prstGeom>
        </p:spPr>
      </p:pic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6327783" y="3071810"/>
            <a:ext cx="2816217" cy="142876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17500" indent="-3175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400" dirty="0" smtClean="0">
                <a:solidFill>
                  <a:srgbClr val="000000"/>
                </a:solidFill>
              </a:rPr>
              <a:t>2009 Okanagan Valley </a:t>
            </a:r>
            <a:r>
              <a:rPr lang="en-CA" sz="2400" dirty="0" smtClean="0">
                <a:solidFill>
                  <a:srgbClr val="000000"/>
                </a:solidFill>
              </a:rPr>
              <a:t>Moisture</a:t>
            </a:r>
            <a:r>
              <a:rPr lang="en-CA" sz="2400" dirty="0" smtClean="0">
                <a:solidFill>
                  <a:srgbClr val="000000"/>
                </a:solidFill>
              </a:rPr>
              <a:t> </a:t>
            </a:r>
            <a:r>
              <a:rPr lang="en-CA" sz="2400" dirty="0" smtClean="0">
                <a:solidFill>
                  <a:srgbClr val="000000"/>
                </a:solidFill>
              </a:rPr>
              <a:t>Deficit: </a:t>
            </a:r>
          </a:p>
          <a:p>
            <a:pPr marL="317500" indent="-3175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400" dirty="0" smtClean="0">
                <a:solidFill>
                  <a:srgbClr val="000000"/>
                </a:solidFill>
              </a:rPr>
              <a:t>		882 mm</a:t>
            </a:r>
          </a:p>
        </p:txBody>
      </p:sp>
    </p:spTree>
  </p:cSld>
  <p:clrMapOvr>
    <a:masterClrMapping/>
  </p:clrMapOvr>
  <p:transition spd="med" advTm="121172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4000">
                <a:solidFill>
                  <a:srgbClr val="775F55"/>
                </a:solidFill>
              </a:rPr>
              <a:t>Previous Work</a:t>
            </a:r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575E6684-FDCF-417A-BF9E-92150400A88D}" type="slidenum">
              <a:rPr lang="en-US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5</a:t>
            </a:fld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612775" y="1600200"/>
            <a:ext cx="8153400" cy="5170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17500" indent="-31750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900" dirty="0" smtClean="0">
                <a:solidFill>
                  <a:srgbClr val="000000"/>
                </a:solidFill>
              </a:rPr>
              <a:t>Current controllers</a:t>
            </a:r>
          </a:p>
          <a:p>
            <a:pPr marL="1060450" lvl="1" indent="-31750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600" dirty="0" smtClean="0">
                <a:solidFill>
                  <a:srgbClr val="000000"/>
                </a:solidFill>
              </a:rPr>
              <a:t>Preset schedule</a:t>
            </a:r>
          </a:p>
          <a:p>
            <a:pPr marL="1060450" lvl="1" indent="-31750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600" dirty="0" smtClean="0">
                <a:solidFill>
                  <a:srgbClr val="000000"/>
                </a:solidFill>
              </a:rPr>
              <a:t>Bypass</a:t>
            </a:r>
          </a:p>
          <a:p>
            <a:pPr marL="1460500" lvl="2" indent="-31750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600" dirty="0" smtClean="0">
                <a:solidFill>
                  <a:srgbClr val="000000"/>
                </a:solidFill>
              </a:rPr>
              <a:t>Rainfall sensor</a:t>
            </a:r>
          </a:p>
          <a:p>
            <a:pPr marL="1460500" lvl="2" indent="-31750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600" dirty="0" smtClean="0">
                <a:solidFill>
                  <a:srgbClr val="000000"/>
                </a:solidFill>
              </a:rPr>
              <a:t>Soil Moisture Sensor</a:t>
            </a:r>
          </a:p>
          <a:p>
            <a:pPr marL="1060450" lvl="1" indent="-31750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600" dirty="0" err="1" smtClean="0">
                <a:solidFill>
                  <a:srgbClr val="000000"/>
                </a:solidFill>
              </a:rPr>
              <a:t>Evapotranspiration</a:t>
            </a:r>
            <a:r>
              <a:rPr lang="en-CA" sz="2600" dirty="0" smtClean="0">
                <a:solidFill>
                  <a:srgbClr val="000000"/>
                </a:solidFill>
              </a:rPr>
              <a:t> (ET)</a:t>
            </a:r>
          </a:p>
          <a:p>
            <a:pPr marL="1060450" lvl="1" indent="-31750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600" dirty="0" smtClean="0">
                <a:solidFill>
                  <a:srgbClr val="000000"/>
                </a:solidFill>
              </a:rPr>
              <a:t>Require infrastructure changes</a:t>
            </a:r>
          </a:p>
          <a:p>
            <a:pPr marL="1060450" lvl="1" indent="-31750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600" dirty="0" smtClean="0">
                <a:solidFill>
                  <a:srgbClr val="000000"/>
                </a:solidFill>
              </a:rPr>
              <a:t>Cost and performance limitations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l"/>
            <a:r>
              <a:rPr lang="en-US" smtClean="0"/>
              <a:t>Scott Fazackerley M.Sc. Thesis Defence, March 2010</a:t>
            </a:r>
            <a:endParaRPr lang="en-US" dirty="0"/>
          </a:p>
        </p:txBody>
      </p:sp>
    </p:spTree>
  </p:cSld>
  <p:clrMapOvr>
    <a:masterClrMapping/>
  </p:clrMapOvr>
  <p:transition spd="med" advTm="201593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4000">
                <a:solidFill>
                  <a:srgbClr val="775F55"/>
                </a:solidFill>
              </a:rPr>
              <a:t>Previous Work cont.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2DAAF8D-4AC2-49C7-81F4-E1FB084F86B1}" type="slidenum">
              <a:rPr lang="en-US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6</a:t>
            </a:fld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12775" y="1600200"/>
            <a:ext cx="8153400" cy="5143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17500" indent="-31750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900" dirty="0" smtClean="0">
                <a:solidFill>
                  <a:srgbClr val="000000"/>
                </a:solidFill>
              </a:rPr>
              <a:t>Research Systems </a:t>
            </a:r>
          </a:p>
          <a:p>
            <a:pPr marL="1060450" lvl="1" indent="-31750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900" dirty="0" smtClean="0">
                <a:solidFill>
                  <a:srgbClr val="000000"/>
                </a:solidFill>
              </a:rPr>
              <a:t>Examined wire replacement with wireless sensor networks</a:t>
            </a:r>
          </a:p>
          <a:p>
            <a:pPr marL="1060450" lvl="1" indent="-31750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900" dirty="0" smtClean="0">
                <a:solidFill>
                  <a:srgbClr val="000000"/>
                </a:solidFill>
              </a:rPr>
              <a:t>Have used different measurement sensors</a:t>
            </a:r>
          </a:p>
          <a:p>
            <a:pPr marL="1460500" lvl="2" indent="-31750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900" dirty="0" smtClean="0">
                <a:solidFill>
                  <a:srgbClr val="000000"/>
                </a:solidFill>
              </a:rPr>
              <a:t>Data collection only</a:t>
            </a:r>
          </a:p>
          <a:p>
            <a:pPr marL="1460500" lvl="2" indent="-31750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900" dirty="0" smtClean="0">
                <a:solidFill>
                  <a:srgbClr val="000000"/>
                </a:solidFill>
              </a:rPr>
              <a:t>Difficult for a naive user to interpret data</a:t>
            </a:r>
          </a:p>
          <a:p>
            <a:pPr marL="1460500" lvl="2" indent="-31750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900" dirty="0" smtClean="0">
                <a:solidFill>
                  <a:srgbClr val="000000"/>
                </a:solidFill>
              </a:rPr>
              <a:t>Requires user input</a:t>
            </a:r>
          </a:p>
          <a:p>
            <a:pPr marL="1060450" lvl="1" indent="-31750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900" dirty="0" smtClean="0">
                <a:solidFill>
                  <a:srgbClr val="000000"/>
                </a:solidFill>
              </a:rPr>
              <a:t>No </a:t>
            </a:r>
            <a:r>
              <a:rPr lang="en-CA" sz="2900" dirty="0" smtClean="0">
                <a:solidFill>
                  <a:srgbClr val="000000"/>
                </a:solidFill>
              </a:rPr>
              <a:t>predictive </a:t>
            </a:r>
            <a:r>
              <a:rPr lang="en-CA" sz="2900" dirty="0" smtClean="0">
                <a:solidFill>
                  <a:srgbClr val="000000"/>
                </a:solidFill>
              </a:rPr>
              <a:t>closed loop </a:t>
            </a:r>
            <a:r>
              <a:rPr lang="en-CA" sz="2900" dirty="0" smtClean="0">
                <a:solidFill>
                  <a:srgbClr val="000000"/>
                </a:solidFill>
              </a:rPr>
              <a:t>strategy that attempts to deliver only the water needed</a:t>
            </a:r>
            <a:endParaRPr lang="en-CA" sz="2900" dirty="0" smtClean="0">
              <a:solidFill>
                <a:srgbClr val="000000"/>
              </a:solidFill>
            </a:endParaRPr>
          </a:p>
          <a:p>
            <a:pPr marL="1460500" lvl="2" indent="-317500"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CA" sz="2900" b="1" dirty="0" smtClean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l"/>
            <a:r>
              <a:rPr lang="en-US" smtClean="0"/>
              <a:t>Scott Fazackerley M.Sc. Thesis Defence, March 2010</a:t>
            </a:r>
            <a:endParaRPr lang="en-US" dirty="0"/>
          </a:p>
        </p:txBody>
      </p:sp>
    </p:spTree>
  </p:cSld>
  <p:clrMapOvr>
    <a:masterClrMapping/>
  </p:clrMapOvr>
  <p:transition spd="med" advTm="75859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4000" dirty="0" smtClean="0">
                <a:solidFill>
                  <a:srgbClr val="775F55"/>
                </a:solidFill>
              </a:rPr>
              <a:t>Adaptive Irrigation Controller</a:t>
            </a:r>
            <a:r>
              <a:rPr lang="en-CA" sz="4000" dirty="0">
                <a:solidFill>
                  <a:srgbClr val="775F55"/>
                </a:solidFill>
              </a:rPr>
              <a:t>	</a:t>
            </a:r>
          </a:p>
        </p:txBody>
      </p:sp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1E3F879A-655C-45DF-9C9A-3951C320785F}" type="slidenum">
              <a:rPr lang="en-US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7</a:t>
            </a:fld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612775" y="1600200"/>
            <a:ext cx="8153400" cy="5102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17500" indent="-3175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900" dirty="0" smtClean="0">
                <a:solidFill>
                  <a:srgbClr val="000000"/>
                </a:solidFill>
              </a:rPr>
              <a:t>Desire a system that will adapt and respond to changes in soil conditions</a:t>
            </a:r>
          </a:p>
          <a:p>
            <a:pPr marL="317500" indent="-3175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900" dirty="0" smtClean="0">
                <a:solidFill>
                  <a:srgbClr val="000000"/>
                </a:solidFill>
              </a:rPr>
              <a:t>Custom node designed to accommodate a variety of different environmental type sensors </a:t>
            </a:r>
          </a:p>
          <a:p>
            <a:pPr marL="317500" indent="-3175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900" dirty="0" smtClean="0">
                <a:solidFill>
                  <a:srgbClr val="000000"/>
                </a:solidFill>
              </a:rPr>
              <a:t>A single design is used for both sensing and controller nodes</a:t>
            </a:r>
          </a:p>
          <a:p>
            <a:pPr marL="317500" indent="-3175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900" dirty="0" smtClean="0">
                <a:solidFill>
                  <a:srgbClr val="000000"/>
                </a:solidFill>
              </a:rPr>
              <a:t>Supports both hard wired and wireless sensors</a:t>
            </a:r>
          </a:p>
          <a:p>
            <a:pPr marL="317500" indent="-3175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900" dirty="0" smtClean="0">
                <a:solidFill>
                  <a:srgbClr val="000000"/>
                </a:solidFill>
              </a:rPr>
              <a:t>Compatible with numerous sensors</a:t>
            </a:r>
          </a:p>
          <a:p>
            <a:pPr marL="1060450" lvl="1" indent="-317500">
              <a:lnSpc>
                <a:spcPct val="90000"/>
              </a:lnSpc>
              <a:spcBef>
                <a:spcPts val="700"/>
              </a:spcBef>
              <a:buClr>
                <a:srgbClr val="DD8047"/>
              </a:buClr>
              <a:buSzPct val="60000"/>
              <a:buFont typeface="Wingdings" pitchFamily="2" charset="2"/>
              <a:buChar char="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en-CA" sz="2900" dirty="0" smtClean="0">
                <a:solidFill>
                  <a:srgbClr val="000000"/>
                </a:solidFill>
              </a:rPr>
              <a:t>Chose a low cost dielectric soil moisture sensor</a:t>
            </a:r>
            <a:endParaRPr lang="en-CA" sz="2900" dirty="0">
              <a:solidFill>
                <a:srgbClr val="000000"/>
              </a:solidFill>
            </a:endParaRPr>
          </a:p>
          <a:p>
            <a:pPr marL="638175" lvl="1" indent="-273050">
              <a:lnSpc>
                <a:spcPct val="90000"/>
              </a:lnSpc>
              <a:spcBef>
                <a:spcPts val="550"/>
              </a:spcBef>
              <a:buClr>
                <a:srgbClr val="94B6D2"/>
              </a:buClr>
              <a:buSzPct val="70000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CA" sz="2600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l"/>
            <a:r>
              <a:rPr lang="en-US" smtClean="0"/>
              <a:t>Scott Fazackerley M.Sc. Thesis Defence, March 2010</a:t>
            </a:r>
            <a:endParaRPr lang="en-US" dirty="0"/>
          </a:p>
        </p:txBody>
      </p:sp>
    </p:spTree>
  </p:cSld>
  <p:clrMapOvr>
    <a:masterClrMapping/>
  </p:clrMapOvr>
  <p:transition spd="med" advTm="79984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Text Box 1"/>
          <p:cNvSpPr txBox="1">
            <a:spLocks noChangeArrowheads="1"/>
          </p:cNvSpPr>
          <p:nvPr/>
        </p:nvSpPr>
        <p:spPr bwMode="auto">
          <a:xfrm>
            <a:off x="612775" y="228600"/>
            <a:ext cx="8153400" cy="990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4000" dirty="0" smtClean="0">
                <a:solidFill>
                  <a:srgbClr val="775F55"/>
                </a:solidFill>
              </a:rPr>
              <a:t>Adaptive Irrigation Controller cont.</a:t>
            </a:r>
          </a:p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CA" sz="4000" dirty="0" smtClean="0">
                <a:solidFill>
                  <a:srgbClr val="775F55"/>
                </a:solidFill>
              </a:rPr>
              <a:t>Irrigation Systems</a:t>
            </a:r>
            <a:endParaRPr lang="en-CA" sz="4000" dirty="0">
              <a:solidFill>
                <a:srgbClr val="775F55"/>
              </a:solidFill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741E1491-4D13-4620-AC2E-5A58703DE575}" type="slidenum">
              <a:rPr lang="en-US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8</a:t>
            </a:fld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l"/>
            <a:r>
              <a:rPr lang="en-US" smtClean="0"/>
              <a:t>Scott Fazackerley M.Sc. Thesis Defence, March 2010</a:t>
            </a:r>
            <a:endParaRPr lang="en-US" dirty="0"/>
          </a:p>
        </p:txBody>
      </p:sp>
      <p:pic>
        <p:nvPicPr>
          <p:cNvPr id="23" name="Content Placeholder 22" descr="NormalIrrigation.pn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1214414" y="1714488"/>
            <a:ext cx="6072230" cy="4151353"/>
          </a:xfrm>
        </p:spPr>
      </p:pic>
      <p:pic>
        <p:nvPicPr>
          <p:cNvPr id="11" name="Content Placeholder 20" descr="IrrigationWireless.png"/>
          <p:cNvPicPr>
            <a:picLocks noGrp="1" noChangeAspect="1"/>
          </p:cNvPicPr>
          <p:nvPr>
            <p:ph sz="quarter" idx="4"/>
          </p:nvPr>
        </p:nvPicPr>
        <p:blipFill>
          <a:blip r:embed="rId5" cstate="print"/>
          <a:stretch>
            <a:fillRect/>
          </a:stretch>
        </p:blipFill>
        <p:spPr>
          <a:xfrm>
            <a:off x="1214414" y="1714488"/>
            <a:ext cx="7443333" cy="4214842"/>
          </a:xfrm>
        </p:spPr>
      </p:pic>
      <p:pic>
        <p:nvPicPr>
          <p:cNvPr id="12" name="Content Placeholder 20" descr="IrrigationWireles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1214414" y="1714488"/>
            <a:ext cx="7443333" cy="421484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med" advTm="69203"/>
  <p:timing>
    <p:tnLst>
      <p:par>
        <p:cTn id="1" dur="indefinite" restart="never" nodeType="tmRoot">
          <p:childTnLst>
            <p:seq concurrent="1" nextAc="seek">
              <p:cTn id="2" dur="0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ext Box 1"/>
          <p:cNvSpPr txBox="1">
            <a:spLocks noChangeArrowheads="1"/>
          </p:cNvSpPr>
          <p:nvPr/>
        </p:nvSpPr>
        <p:spPr bwMode="auto">
          <a:xfrm>
            <a:off x="612775" y="6350"/>
            <a:ext cx="8153400" cy="1435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CA" sz="4000" dirty="0">
              <a:solidFill>
                <a:srgbClr val="775F55"/>
              </a:solidFill>
            </a:endParaRPr>
          </a:p>
        </p:txBody>
      </p:sp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12775" y="1643050"/>
            <a:ext cx="8153400" cy="5108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317500" indent="-317500">
              <a:spcBef>
                <a:spcPts val="70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CA" sz="2900" dirty="0">
              <a:solidFill>
                <a:srgbClr val="000000"/>
              </a:solidFill>
            </a:endParaRPr>
          </a:p>
          <a:p>
            <a:pPr marL="317500" indent="-317500">
              <a:spcBef>
                <a:spcPts val="550"/>
              </a:spcBef>
              <a:buClrTx/>
              <a:buSzTx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en-CA" sz="2900" dirty="0">
              <a:solidFill>
                <a:srgbClr val="000000"/>
              </a:solidFill>
            </a:endParaRPr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0" y="1271588"/>
            <a:ext cx="5334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>
              <a:lnSpc>
                <a:spcPct val="8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0A37A974-C094-4CD0-BFC2-A16B7010EEDB}" type="slidenum">
              <a:rPr lang="en-US" sz="1200" b="1">
                <a:solidFill>
                  <a:srgbClr val="FFFFFF"/>
                </a:solidFill>
              </a:rPr>
              <a:pPr algn="ctr">
                <a:lnSpc>
                  <a:spcPct val="80000"/>
                </a:lnSpc>
                <a:tabLst>
                  <a:tab pos="0" algn="l"/>
                  <a:tab pos="914400" algn="l"/>
                  <a:tab pos="1828800" algn="l"/>
                  <a:tab pos="2743200" algn="l"/>
                  <a:tab pos="3657600" algn="l"/>
                  <a:tab pos="4572000" algn="l"/>
                  <a:tab pos="5486400" algn="l"/>
                  <a:tab pos="6400800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t>9</a:t>
            </a:fld>
            <a:endParaRPr lang="en-US" sz="1200" b="1">
              <a:solidFill>
                <a:srgbClr val="FFFFFF"/>
              </a:solidFill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4000" dirty="0" smtClean="0">
                <a:latin typeface="Tw Cen MT" pitchFamily="34" charset="0"/>
              </a:rPr>
              <a:t>Adaptive Irrigation Controller cont.</a:t>
            </a:r>
            <a:br>
              <a:rPr lang="en-CA" sz="4000" dirty="0" smtClean="0">
                <a:latin typeface="Tw Cen MT" pitchFamily="34" charset="0"/>
              </a:rPr>
            </a:br>
            <a:r>
              <a:rPr lang="en-CA" sz="4000" dirty="0" smtClean="0">
                <a:latin typeface="Tw Cen MT" pitchFamily="34" charset="0"/>
              </a:rPr>
              <a:t>Hardware</a:t>
            </a:r>
            <a:endParaRPr lang="en-US" sz="4000" dirty="0">
              <a:latin typeface="Tw Cen MT" pitchFamily="34" charset="0"/>
            </a:endParaRPr>
          </a:p>
        </p:txBody>
      </p:sp>
      <p:pic>
        <p:nvPicPr>
          <p:cNvPr id="15" name="Content Placeholder 14" descr="newmote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2285992"/>
            <a:ext cx="4023722" cy="3113835"/>
          </a:xfrm>
        </p:spPr>
      </p:pic>
      <p:sp>
        <p:nvSpPr>
          <p:cNvPr id="8" name="Footer Placeholder 7"/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pPr algn="l"/>
            <a:r>
              <a:rPr lang="en-US" smtClean="0"/>
              <a:t>Scott Fazackerley M.Sc. Thesis Defence, March 2010</a:t>
            </a:r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500826" y="1928802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pic>
        <p:nvPicPr>
          <p:cNvPr id="36" name="Content Placeholder 14" descr="newmot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 bwMode="auto">
          <a:xfrm>
            <a:off x="4714876" y="2285992"/>
            <a:ext cx="4000528" cy="30718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med" advTm="13422"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3.3|11.6|25.2|23.9|9.6|18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8.4|19.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w Cen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w Cen MT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w Cen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w Cen MT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w Cen MT"/>
        <a:ea typeface=""/>
        <a:cs typeface=""/>
      </a:majorFont>
      <a:minorFont>
        <a:latin typeface="Tw Cen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w Cen MT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8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Tw Cen MT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4451</TotalTime>
  <Words>1245</Words>
  <PresentationFormat>On-screen Show (4:3)</PresentationFormat>
  <Paragraphs>278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27</vt:i4>
      </vt:variant>
    </vt:vector>
  </HeadingPairs>
  <TitlesOfParts>
    <vt:vector size="30" baseType="lpstr">
      <vt:lpstr>Default Design</vt:lpstr>
      <vt:lpstr>Default Design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Adaptive Irrigation Controller cont. Hardware</vt:lpstr>
      <vt:lpstr>Adaptive Irrigation Controller cont. Hardware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UBCO User</dc:creator>
  <cp:lastModifiedBy>Scott Fazackerley</cp:lastModifiedBy>
  <cp:revision>148</cp:revision>
  <cp:lastPrinted>1601-01-01T00:00:00Z</cp:lastPrinted>
  <dcterms:created xsi:type="dcterms:W3CDTF">2009-04-28T16:55:26Z</dcterms:created>
  <dcterms:modified xsi:type="dcterms:W3CDTF">2010-03-19T17:41:56Z</dcterms:modified>
</cp:coreProperties>
</file>