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7500" autoAdjust="0"/>
  </p:normalViewPr>
  <p:slideViewPr>
    <p:cSldViewPr snapToGrid="0">
      <p:cViewPr varScale="1">
        <p:scale>
          <a:sx n="138" d="100"/>
          <a:sy n="138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9563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766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 smtClean="0"/>
              <a:t>First we are going to insert record 16 into the table</a:t>
            </a:r>
          </a:p>
          <a:p>
            <a:pPr lvl="0">
              <a:spcBef>
                <a:spcPts val="0"/>
              </a:spcBef>
              <a:buNone/>
            </a:pPr>
            <a:r>
              <a:rPr lang="en-CA" dirty="0" smtClean="0"/>
              <a:t>We use the bucket assignment function h0 pictured</a:t>
            </a:r>
            <a:r>
              <a:rPr lang="en-CA" baseline="0" dirty="0" smtClean="0"/>
              <a:t> in the panel on the right to determine which bucket to put it in</a:t>
            </a:r>
          </a:p>
          <a:p>
            <a:pPr lvl="0">
              <a:spcBef>
                <a:spcPts val="0"/>
              </a:spcBef>
              <a:buNone/>
            </a:pPr>
            <a:r>
              <a:rPr lang="en-CA" baseline="0" dirty="0" smtClean="0"/>
              <a:t>Bucket 0 is full so we create an overflow bucket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093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 smtClean="0"/>
              <a:t>Insert 9</a:t>
            </a:r>
          </a:p>
          <a:p>
            <a:pPr lvl="0">
              <a:spcBef>
                <a:spcPts val="0"/>
              </a:spcBef>
              <a:buNone/>
            </a:pPr>
            <a:r>
              <a:rPr lang="en-CA" dirty="0" smtClean="0"/>
              <a:t>First we apply</a:t>
            </a:r>
            <a:r>
              <a:rPr lang="en-CA" baseline="0" dirty="0" smtClean="0"/>
              <a:t> the bucket assignment function</a:t>
            </a:r>
          </a:p>
          <a:p>
            <a:pPr lvl="0">
              <a:spcBef>
                <a:spcPts val="0"/>
              </a:spcBef>
              <a:buNone/>
            </a:pPr>
            <a:r>
              <a:rPr lang="en-CA" baseline="0" dirty="0" smtClean="0"/>
              <a:t>Bucket 1 not empty so no overflow created</a:t>
            </a:r>
          </a:p>
          <a:p>
            <a:pPr lvl="0">
              <a:spcBef>
                <a:spcPts val="0"/>
              </a:spcBef>
              <a:buNone/>
            </a:pPr>
            <a:r>
              <a:rPr lang="en-CA" dirty="0" smtClean="0"/>
              <a:t>The</a:t>
            </a:r>
            <a:r>
              <a:rPr lang="en-CA" baseline="0" dirty="0" smtClean="0"/>
              <a:t> load is now above the split threshold so a split is performed on the bucket pointed to by the split pointer which is bucket 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846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 smtClean="0"/>
              <a:t>The</a:t>
            </a:r>
            <a:r>
              <a:rPr lang="en-CA" baseline="0" dirty="0" smtClean="0"/>
              <a:t> split is conducted as follows</a:t>
            </a:r>
          </a:p>
          <a:p>
            <a:pPr lvl="0">
              <a:spcBef>
                <a:spcPts val="0"/>
              </a:spcBef>
              <a:buNone/>
            </a:pPr>
            <a:r>
              <a:rPr lang="en-CA" baseline="0" dirty="0" smtClean="0"/>
              <a:t>First we create a new indexed bucket</a:t>
            </a:r>
          </a:p>
          <a:p>
            <a:pPr lvl="0">
              <a:spcBef>
                <a:spcPts val="0"/>
              </a:spcBef>
              <a:buNone/>
            </a:pPr>
            <a:r>
              <a:rPr lang="en-CA" baseline="0" dirty="0" smtClean="0"/>
              <a:t>Then we apply the following algorithm to the bucket being split</a:t>
            </a:r>
          </a:p>
          <a:p>
            <a:pPr lvl="0">
              <a:spcBef>
                <a:spcPts val="0"/>
              </a:spcBef>
              <a:buNone/>
            </a:pPr>
            <a:r>
              <a:rPr lang="en-CA" dirty="0" smtClean="0"/>
              <a:t>Note</a:t>
            </a:r>
            <a:r>
              <a:rPr lang="en-CA" baseline="0" dirty="0" smtClean="0"/>
              <a:t> that the result of h1 will always be the index of the latest bucket created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798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979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327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338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37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320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26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15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 smtClean="0"/>
              <a:t>There scope</a:t>
            </a:r>
            <a:r>
              <a:rPr lang="en-CA" baseline="0" dirty="0" smtClean="0"/>
              <a:t> of this project is largely defined by </a:t>
            </a:r>
            <a:r>
              <a:rPr lang="en-CA" dirty="0" smtClean="0"/>
              <a:t>3 domains</a:t>
            </a:r>
            <a:r>
              <a:rPr lang="en-CA" baseline="0" dirty="0" smtClean="0"/>
              <a:t> – Arduinos are… </a:t>
            </a:r>
            <a:r>
              <a:rPr lang="en-CA" baseline="0" dirty="0" err="1" smtClean="0"/>
              <a:t>IonDB</a:t>
            </a:r>
            <a:r>
              <a:rPr lang="en-CA" baseline="0" dirty="0" smtClean="0"/>
              <a:t> is… Flash Memory…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9925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477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189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Gap when ff falls out of caching</a:t>
            </a:r>
          </a:p>
        </p:txBody>
      </p:sp>
    </p:spTree>
    <p:extLst>
      <p:ext uri="{BB962C8B-B14F-4D97-AF65-F5344CB8AC3E}">
        <p14:creationId xmlns:p14="http://schemas.microsoft.com/office/powerpoint/2010/main" val="4245232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</a:t>
            </a:r>
            <a:r>
              <a:rPr lang="en" dirty="0" smtClean="0"/>
              <a:t>he </a:t>
            </a:r>
            <a:r>
              <a:rPr lang="en" dirty="0"/>
              <a:t>constant coefficients that affect the b+ tree are small enough that we cannot visualize the logarithmic curve at this scale</a:t>
            </a:r>
          </a:p>
        </p:txBody>
      </p:sp>
    </p:spTree>
    <p:extLst>
      <p:ext uri="{BB962C8B-B14F-4D97-AF65-F5344CB8AC3E}">
        <p14:creationId xmlns:p14="http://schemas.microsoft.com/office/powerpoint/2010/main" val="4206197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007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10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81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44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77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Before we explore the implementation details, we need to become familiar with the some termis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Linear hashes have buckets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Linear hashes have overflow buckets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Linear hashes are always operating at some load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Split operations are performed periodicaly to maintain equal record distribution amongst buckets</a:t>
            </a:r>
          </a:p>
        </p:txBody>
      </p:sp>
    </p:spTree>
    <p:extLst>
      <p:ext uri="{BB962C8B-B14F-4D97-AF65-F5344CB8AC3E}">
        <p14:creationId xmlns:p14="http://schemas.microsoft.com/office/powerpoint/2010/main" val="28337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Here is a diagram visualizing the structure of the linear hash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The dimension of the linked list shown running horizontally is all of the indexed buckets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The overflow buckets extend vertically </a:t>
            </a:r>
            <a:r>
              <a:rPr lang="en" dirty="0" smtClean="0"/>
              <a:t>downward.</a:t>
            </a:r>
            <a:r>
              <a:rPr lang="en" baseline="0" dirty="0" smtClean="0"/>
              <a:t> 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Capcity excludes overflow buckets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Split pointer at bucket 0</a:t>
            </a:r>
          </a:p>
        </p:txBody>
      </p:sp>
    </p:spTree>
    <p:extLst>
      <p:ext uri="{BB962C8B-B14F-4D97-AF65-F5344CB8AC3E}">
        <p14:creationId xmlns:p14="http://schemas.microsoft.com/office/powerpoint/2010/main" val="2495960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 smtClean="0"/>
              <a:t>This</a:t>
            </a:r>
            <a:r>
              <a:rPr lang="en-CA" baseline="0" dirty="0" smtClean="0"/>
              <a:t> setup leads to some desirable properties…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234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 smtClean="0"/>
              <a:t>With these concepts in mind, consider</a:t>
            </a:r>
            <a:r>
              <a:rPr lang="en-CA" baseline="0" dirty="0" smtClean="0"/>
              <a:t> a brief example…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241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7125" y="1607675"/>
            <a:ext cx="9144000" cy="1238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Linear Hashing for Flash Memory on Resource-Constrained Microprocessors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4740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Spencer MacBeth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Supervisor - Dr. Ramon Lawrence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Faculty - Computer Science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Insertion Example</a:t>
            </a:r>
          </a:p>
        </p:txBody>
      </p:sp>
      <p:grpSp>
        <p:nvGrpSpPr>
          <p:cNvPr id="184" name="Shape 184"/>
          <p:cNvGrpSpPr/>
          <p:nvPr/>
        </p:nvGrpSpPr>
        <p:grpSpPr>
          <a:xfrm>
            <a:off x="6346080" y="252157"/>
            <a:ext cx="2486170" cy="2763160"/>
            <a:chOff x="431925" y="1304875"/>
            <a:chExt cx="2628921" cy="2304938"/>
          </a:xfrm>
        </p:grpSpPr>
        <p:sp>
          <p:nvSpPr>
            <p:cNvPr id="185" name="Shape 185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431946" y="1749813"/>
              <a:ext cx="2628900" cy="185999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start_size = 4;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split_pointer = bucket 0;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split_threshold = .80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h0(k) = k mod start_size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h1(k) = k mod (2 * start_size)</a:t>
              </a:r>
            </a:p>
          </p:txBody>
        </p:sp>
      </p:grpSp>
      <p:sp>
        <p:nvSpPr>
          <p:cNvPr id="187" name="Shape 187"/>
          <p:cNvSpPr txBox="1">
            <a:spLocks noGrp="1"/>
          </p:cNvSpPr>
          <p:nvPr>
            <p:ph type="body" idx="4294967295"/>
          </p:nvPr>
        </p:nvSpPr>
        <p:spPr>
          <a:xfrm>
            <a:off x="6341950" y="255875"/>
            <a:ext cx="2494500" cy="46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Linear Hash Table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311700" y="1071750"/>
            <a:ext cx="4856700" cy="19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State after inserting 16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h0(16) = 16 mod 4 = 0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Bucket 0 is full so an overflow bucket is created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Load = 6 / 8 = 75%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99" y="3113825"/>
            <a:ext cx="5451607" cy="182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Insertion Example</a:t>
            </a:r>
          </a:p>
        </p:txBody>
      </p:sp>
      <p:grpSp>
        <p:nvGrpSpPr>
          <p:cNvPr id="196" name="Shape 196"/>
          <p:cNvGrpSpPr/>
          <p:nvPr/>
        </p:nvGrpSpPr>
        <p:grpSpPr>
          <a:xfrm>
            <a:off x="6346080" y="252157"/>
            <a:ext cx="2486170" cy="2763160"/>
            <a:chOff x="431925" y="1304875"/>
            <a:chExt cx="2628921" cy="2304938"/>
          </a:xfrm>
        </p:grpSpPr>
        <p:sp>
          <p:nvSpPr>
            <p:cNvPr id="197" name="Shape 197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431946" y="1749813"/>
              <a:ext cx="2628900" cy="185999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start_size = 4;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split_pointer = bucket 0;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split_threshold = .80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h0(k) = k mod start_size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h1(k) = k mod (2 * start_size)</a:t>
              </a:r>
            </a:p>
          </p:txBody>
        </p:sp>
      </p:grpSp>
      <p:sp>
        <p:nvSpPr>
          <p:cNvPr id="199" name="Shape 199"/>
          <p:cNvSpPr txBox="1">
            <a:spLocks noGrp="1"/>
          </p:cNvSpPr>
          <p:nvPr>
            <p:ph type="body" idx="4294967295"/>
          </p:nvPr>
        </p:nvSpPr>
        <p:spPr>
          <a:xfrm>
            <a:off x="6341950" y="255875"/>
            <a:ext cx="2494500" cy="46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Linear Hash Table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11700" y="1071750"/>
            <a:ext cx="4856700" cy="19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State after inserting 9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h0(9) = 9 mod 4 = 1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Load = 7 / 8 = 87.5%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Since 87.5% is above the split threshold, a split is performed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87" y="3015312"/>
            <a:ext cx="5724525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Split Example</a:t>
            </a:r>
          </a:p>
        </p:txBody>
      </p:sp>
      <p:grpSp>
        <p:nvGrpSpPr>
          <p:cNvPr id="208" name="Shape 208"/>
          <p:cNvGrpSpPr/>
          <p:nvPr/>
        </p:nvGrpSpPr>
        <p:grpSpPr>
          <a:xfrm>
            <a:off x="6346080" y="252157"/>
            <a:ext cx="2486170" cy="2763160"/>
            <a:chOff x="431925" y="1304875"/>
            <a:chExt cx="2628921" cy="2304938"/>
          </a:xfrm>
        </p:grpSpPr>
        <p:sp>
          <p:nvSpPr>
            <p:cNvPr id="209" name="Shape 209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431946" y="1749813"/>
              <a:ext cx="2628900" cy="185999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start_size = 4;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split_pointer = bucket 1;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split_threshold = .80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h0(k) = k mod start_size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h1(k) = k mod (2 * start_size)</a:t>
              </a:r>
            </a:p>
          </p:txBody>
        </p:sp>
      </p:grpSp>
      <p:sp>
        <p:nvSpPr>
          <p:cNvPr id="211" name="Shape 211"/>
          <p:cNvSpPr txBox="1">
            <a:spLocks noGrp="1"/>
          </p:cNvSpPr>
          <p:nvPr>
            <p:ph type="body" idx="4294967295"/>
          </p:nvPr>
        </p:nvSpPr>
        <p:spPr>
          <a:xfrm>
            <a:off x="6341950" y="255875"/>
            <a:ext cx="2494500" cy="46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Linear Hash Table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311700" y="1071750"/>
            <a:ext cx="4856700" cy="168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Add a new bucket with an index of n where n is the number of buckets before inserting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For each record in the bucket to split:</a:t>
            </a:r>
            <a:br>
              <a:rPr lang="en"/>
            </a:br>
            <a:r>
              <a:rPr lang="en"/>
              <a:t>	b0 = h0(record.key)</a:t>
            </a:r>
            <a:br>
              <a:rPr lang="en"/>
            </a:br>
            <a:r>
              <a:rPr lang="en"/>
              <a:t>	b1 = h1(record.key)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/>
              <a:t>	If (b0 != b1):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/>
              <a:t>		Delete record from bucket b0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/>
              <a:t>		Insert record into bucket b1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Increment split pointer</a:t>
            </a:r>
          </a:p>
          <a:p>
            <a:pPr marL="914400" lvl="0" indent="45720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87" y="3118062"/>
            <a:ext cx="7343775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7069725" y="3083925"/>
            <a:ext cx="39345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latin typeface="Georgia"/>
                <a:ea typeface="Georgia"/>
                <a:cs typeface="Georgia"/>
                <a:sym typeface="Georgia"/>
              </a:rPr>
              <a:t>4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Implementation for the </a:t>
            </a:r>
            <a:br>
              <a:rPr lang="en"/>
            </a:br>
            <a:r>
              <a:rPr lang="en"/>
              <a:t>Arduino Environment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Specifications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ATmega2560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681625" y="796675"/>
            <a:ext cx="4307700" cy="30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Uses flash memory for programs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Relatively high storage capacity from micro SD card (a 32 GB Lexar MicroSD card was used during testing)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8KB of RAM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4KB of local storage on device not used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899" y="3398149"/>
            <a:ext cx="2264400" cy="15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262" y="298574"/>
            <a:ext cx="2485675" cy="169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Strategies Used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100" b="1" dirty="0">
                <a:solidFill>
                  <a:schemeClr val="dk1"/>
                </a:solidFill>
              </a:rPr>
              <a:t>Swap-on-Delete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When deleting a record, pluck the last record in the last bucket for this index and use it to fill the hole in the list.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Consequences:</a:t>
            </a:r>
          </a:p>
          <a:p>
            <a:pPr marL="50400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dirty="0"/>
              <a:t>Increased insert performance as empty location always known</a:t>
            </a:r>
          </a:p>
          <a:p>
            <a:pPr marL="50400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dirty="0"/>
              <a:t>3 additional disk accesses performed for every delete (read swap bucket, update swap bucket, write swap record)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4294967295"/>
          </p:nvPr>
        </p:nvSpPr>
        <p:spPr>
          <a:xfrm>
            <a:off x="4433400" y="1152475"/>
            <a:ext cx="4635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100" b="1" dirty="0">
                <a:solidFill>
                  <a:schemeClr val="dk1"/>
                </a:solidFill>
              </a:rPr>
              <a:t>Reversed Linked-List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When creating an overflow bucket, instead of updating the tail bucket in the list, the new overflow bucket points to previous head.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Consequences:</a:t>
            </a:r>
          </a:p>
          <a:p>
            <a:pPr marL="50400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dirty="0"/>
              <a:t>Eliminates additional write during insert (which are more expensive than reads on flash)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Strategies Used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100" b="1" dirty="0">
                <a:solidFill>
                  <a:schemeClr val="dk1"/>
                </a:solidFill>
              </a:rPr>
              <a:t>Eager Deletions During Swap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In the IonDB standard, all records with the specified key are deleted. If the swap record retrieved has this key, it is deleted immediately.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Consequences:</a:t>
            </a:r>
          </a:p>
          <a:p>
            <a:pPr marL="50400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dirty="0"/>
              <a:t>Reduces the amount of disk accesses during deletes</a:t>
            </a:r>
          </a:p>
          <a:p>
            <a:pPr marL="50400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dirty="0"/>
              <a:t>This gain is proportional to the amount of records with the same key in the table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4294967295"/>
          </p:nvPr>
        </p:nvSpPr>
        <p:spPr>
          <a:xfrm>
            <a:off x="4433400" y="1152475"/>
            <a:ext cx="4635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100" b="1" dirty="0">
                <a:solidFill>
                  <a:schemeClr val="dk1"/>
                </a:solidFill>
              </a:rPr>
              <a:t>Bucket Caching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During operations where all records in a bucket are checked against some condition, the entirety of the bucket and its record is read into main memory.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Consequences:</a:t>
            </a:r>
          </a:p>
          <a:p>
            <a:pPr marL="50400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dirty="0"/>
              <a:t>Reduces amount of disk accesses by a factor of the amount of records per bucket on average</a:t>
            </a:r>
          </a:p>
          <a:p>
            <a:pPr marL="50400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dirty="0"/>
              <a:t>Requires the cache be updated when </a:t>
            </a:r>
            <a:r>
              <a:rPr lang="en" dirty="0" smtClean="0"/>
              <a:t>datafile is mutated</a:t>
            </a:r>
            <a:endParaRPr lang="en" sz="1600" dirty="0"/>
          </a:p>
          <a:p>
            <a:pPr lvl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4527600" y="1096662"/>
            <a:ext cx="4616400" cy="34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Insert time remains constant as linear hash grows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Groupings demonstrate the triggering splitting (highest time grouping) and creation of overflow (mid level grouping)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Group where time is consistently very low for inserts is when inserting into a bucket that is not full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574450" y="378775"/>
            <a:ext cx="4527600" cy="7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INSERT Operation</a:t>
            </a:r>
          </a:p>
        </p:txBody>
      </p:sp>
      <p:cxnSp>
        <p:nvCxnSpPr>
          <p:cNvPr id="254" name="Shape 254"/>
          <p:cNvCxnSpPr/>
          <p:nvPr/>
        </p:nvCxnSpPr>
        <p:spPr>
          <a:xfrm>
            <a:off x="5282100" y="989550"/>
            <a:ext cx="31074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25" y="989550"/>
            <a:ext cx="4222799" cy="335788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802550" y="453800"/>
            <a:ext cx="3311100" cy="8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Time for Inserts vs Records in Table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4527600" y="867150"/>
            <a:ext cx="4616400" cy="34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Constant average retrieval time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Some variance due to randomly generated values, some buckets will have more overflow buckets than others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May require scan of linked list of overflow buckets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4574450" y="378775"/>
            <a:ext cx="4527600" cy="7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GET Operation</a:t>
            </a:r>
          </a:p>
        </p:txBody>
      </p:sp>
      <p:cxnSp>
        <p:nvCxnSpPr>
          <p:cNvPr id="264" name="Shape 264"/>
          <p:cNvCxnSpPr/>
          <p:nvPr/>
        </p:nvCxnSpPr>
        <p:spPr>
          <a:xfrm>
            <a:off x="5282100" y="989550"/>
            <a:ext cx="31074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75" y="1096675"/>
            <a:ext cx="4222799" cy="335788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845400" y="571650"/>
            <a:ext cx="3161100" cy="8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Time for Gets vs Records in Table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4574450" y="1157691"/>
            <a:ext cx="4616400" cy="34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Average delete time remains constant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Some variance again due to randomly generated values, some buckets will have more overflow buckets than others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 IonDB standard, performance of delete proportional to the amount of records that share keys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4574450" y="378775"/>
            <a:ext cx="4527600" cy="7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DELETE Operation</a:t>
            </a:r>
          </a:p>
        </p:txBody>
      </p:sp>
      <p:cxnSp>
        <p:nvCxnSpPr>
          <p:cNvPr id="274" name="Shape 274"/>
          <p:cNvCxnSpPr/>
          <p:nvPr/>
        </p:nvCxnSpPr>
        <p:spPr>
          <a:xfrm>
            <a:off x="5282100" y="989550"/>
            <a:ext cx="31074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89" y="989537"/>
            <a:ext cx="4364510" cy="347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727550" y="453800"/>
            <a:ext cx="3386100" cy="8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Time for Deletes vs Records in Table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7" name="Shape 67"/>
          <p:cNvGrpSpPr/>
          <p:nvPr/>
        </p:nvGrpSpPr>
        <p:grpSpPr>
          <a:xfrm>
            <a:off x="431925" y="1304875"/>
            <a:ext cx="2628924" cy="3416400"/>
            <a:chOff x="431925" y="1304875"/>
            <a:chExt cx="2628924" cy="3416400"/>
          </a:xfrm>
        </p:grpSpPr>
        <p:sp>
          <p:nvSpPr>
            <p:cNvPr id="68" name="Shape 68"/>
            <p:cNvSpPr txBox="1"/>
            <p:nvPr/>
          </p:nvSpPr>
          <p:spPr>
            <a:xfrm>
              <a:off x="431925" y="1304875"/>
              <a:ext cx="2628899" cy="46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43195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0" name="Shape 70"/>
          <p:cNvSpPr txBox="1">
            <a:spLocks noGrp="1"/>
          </p:cNvSpPr>
          <p:nvPr>
            <p:ph type="body" idx="4294967295"/>
          </p:nvPr>
        </p:nvSpPr>
        <p:spPr>
          <a:xfrm>
            <a:off x="506425" y="1304875"/>
            <a:ext cx="2494499" cy="46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Arduinos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4294967295"/>
          </p:nvPr>
        </p:nvSpPr>
        <p:spPr>
          <a:xfrm>
            <a:off x="508325" y="1850300"/>
            <a:ext cx="2478600" cy="279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 smtClean="0"/>
              <a:t>- </a:t>
            </a:r>
            <a:r>
              <a:rPr lang="en" sz="1600" dirty="0"/>
              <a:t>An inexpensive, extensible, computing device with limited resources.</a:t>
            </a:r>
            <a:br>
              <a:rPr lang="en" sz="1600" dirty="0"/>
            </a:br>
            <a:r>
              <a:rPr lang="en" sz="1600" dirty="0"/>
              <a:t>- Capable of taking in input through an array of accessories, interfacing with it, and producing output</a:t>
            </a:r>
          </a:p>
        </p:txBody>
      </p:sp>
      <p:grpSp>
        <p:nvGrpSpPr>
          <p:cNvPr id="72" name="Shape 72"/>
          <p:cNvGrpSpPr/>
          <p:nvPr/>
        </p:nvGrpSpPr>
        <p:grpSpPr>
          <a:xfrm>
            <a:off x="3320450" y="1304875"/>
            <a:ext cx="2632499" cy="3416400"/>
            <a:chOff x="3320450" y="1304875"/>
            <a:chExt cx="2632499" cy="3416400"/>
          </a:xfrm>
        </p:grpSpPr>
        <p:sp>
          <p:nvSpPr>
            <p:cNvPr id="73" name="Shape 73"/>
            <p:cNvSpPr txBox="1"/>
            <p:nvPr/>
          </p:nvSpPr>
          <p:spPr>
            <a:xfrm>
              <a:off x="3324050" y="1304875"/>
              <a:ext cx="2628899" cy="46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332045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3389450" y="1304875"/>
            <a:ext cx="2494499" cy="46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IonDB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4294967295"/>
          </p:nvPr>
        </p:nvSpPr>
        <p:spPr>
          <a:xfrm>
            <a:off x="3396775" y="1850300"/>
            <a:ext cx="2478600" cy="279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- A high-performance implementation of a map data structure that can run in the Arduino environment</a:t>
            </a:r>
            <a:br>
              <a:rPr lang="en" sz="1600"/>
            </a:br>
            <a:r>
              <a:rPr lang="en" sz="1600"/>
              <a:t>- Currently has an interface which can use several different implementations with different tradeoffs</a:t>
            </a:r>
          </a:p>
        </p:txBody>
      </p:sp>
      <p:grpSp>
        <p:nvGrpSpPr>
          <p:cNvPr id="77" name="Shape 77"/>
          <p:cNvGrpSpPr/>
          <p:nvPr/>
        </p:nvGrpSpPr>
        <p:grpSpPr>
          <a:xfrm>
            <a:off x="6212550" y="1304875"/>
            <a:ext cx="2632499" cy="3416400"/>
            <a:chOff x="6212550" y="1304875"/>
            <a:chExt cx="2632499" cy="3416400"/>
          </a:xfrm>
        </p:grpSpPr>
        <p:sp>
          <p:nvSpPr>
            <p:cNvPr id="78" name="Shape 78"/>
            <p:cNvSpPr/>
            <p:nvPr/>
          </p:nvSpPr>
          <p:spPr>
            <a:xfrm>
              <a:off x="621540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 txBox="1"/>
            <p:nvPr/>
          </p:nvSpPr>
          <p:spPr>
            <a:xfrm>
              <a:off x="6212550" y="1304875"/>
              <a:ext cx="2632499" cy="46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body" idx="4294967295"/>
          </p:nvPr>
        </p:nvSpPr>
        <p:spPr>
          <a:xfrm>
            <a:off x="6272475" y="1304875"/>
            <a:ext cx="2494499" cy="46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Flash Memory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6286400" y="1850300"/>
            <a:ext cx="2478600" cy="279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- Becoming increasingly popular</a:t>
            </a:r>
            <a:br>
              <a:rPr lang="en" sz="1600"/>
            </a:br>
            <a:r>
              <a:rPr lang="en" sz="1600"/>
              <a:t>- Used in many small devices, including Arduinos</a:t>
            </a:r>
            <a:br>
              <a:rPr lang="en" sz="1600"/>
            </a:br>
            <a:r>
              <a:rPr lang="en" sz="1600"/>
              <a:t>- Has asymmetric read and write performance</a:t>
            </a:r>
            <a:br>
              <a:rPr lang="en" sz="1600"/>
            </a:br>
            <a:r>
              <a:rPr lang="en" sz="1600"/>
              <a:t>- Algorithms can adapted to exploit this property of flash memory</a:t>
            </a:r>
          </a:p>
        </p:txBody>
      </p:sp>
      <p:pic>
        <p:nvPicPr>
          <p:cNvPr id="82" name="Shape 82" descr="640px-Arduino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334" y="4367199"/>
            <a:ext cx="84066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 descr="Screen Shot 2017-04-02 at 3.16.00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590" y="4478499"/>
            <a:ext cx="1022959" cy="4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0604" y="4402801"/>
            <a:ext cx="1098035" cy="7318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4527600" y="867150"/>
            <a:ext cx="4616400" cy="34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distribution remains relatively equal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Polynomial string hashing was used on keys before bucket assignment to reduce collisions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4574450" y="378775"/>
            <a:ext cx="4527600" cy="7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Record Distribution</a:t>
            </a:r>
          </a:p>
        </p:txBody>
      </p:sp>
      <p:cxnSp>
        <p:nvCxnSpPr>
          <p:cNvPr id="284" name="Shape 284"/>
          <p:cNvCxnSpPr/>
          <p:nvPr/>
        </p:nvCxnSpPr>
        <p:spPr>
          <a:xfrm>
            <a:off x="5282100" y="989550"/>
            <a:ext cx="31074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24" y="999862"/>
            <a:ext cx="3953524" cy="314377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1488325" y="3582725"/>
            <a:ext cx="2014500" cy="9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Groups of 50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Consecutive Buckets</a:t>
            </a:r>
          </a:p>
        </p:txBody>
      </p:sp>
      <p:sp>
        <p:nvSpPr>
          <p:cNvPr id="287" name="Shape 287"/>
          <p:cNvSpPr txBox="1"/>
          <p:nvPr/>
        </p:nvSpPr>
        <p:spPr>
          <a:xfrm rot="-5400000">
            <a:off x="-559000" y="2284400"/>
            <a:ext cx="2050200" cy="7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Record Count in Group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909775" y="989550"/>
            <a:ext cx="3171600" cy="6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Record Counts in Bucket Groups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Performance Comparisons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Linear Hash vs. Flat File - Arduino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802550" y="1193150"/>
            <a:ext cx="3257400" cy="2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Linear hash mean get time = 2.356 ms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5401925" y="1193150"/>
            <a:ext cx="3257400" cy="2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Flat file mean get time = 60.577 ms</a:t>
            </a:r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9250"/>
            <a:ext cx="4328386" cy="344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186" y="1549250"/>
            <a:ext cx="4328386" cy="344184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Linear Hash vs. B+ Tree - PC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25" y="1675349"/>
            <a:ext cx="4027274" cy="32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620400" y="1193150"/>
            <a:ext cx="3439500" cy="2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Linear hash mean insert time = 0.148 ms</a:t>
            </a:r>
          </a:p>
        </p:txBody>
      </p:sp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9950" y="1675362"/>
            <a:ext cx="3972349" cy="315872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5176200" y="1244687"/>
            <a:ext cx="3656100" cy="2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B+ tree mean insert time = 0.160 ms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0919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 b="1" dirty="0"/>
              <a:t>Conclusion: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dirty="0"/>
              <a:t>The linear hash data structure maintains its constant-time operations on the Arduino platform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dirty="0"/>
              <a:t>Swap-on-delete outperforms tombstoning for delete operations when conforming to the IonDB-standard 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dirty="0"/>
              <a:t>The specific implementation of the linear hash used outperforms </a:t>
            </a:r>
            <a:r>
              <a:rPr lang="en" sz="2400" dirty="0" smtClean="0"/>
              <a:t>a B</a:t>
            </a:r>
            <a:r>
              <a:rPr lang="en" sz="2400" dirty="0"/>
              <a:t>+ tree data structure on disk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8100" y="526350"/>
            <a:ext cx="80919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 b="1"/>
              <a:t>A special thank you to </a:t>
            </a:r>
            <a:br>
              <a:rPr lang="en" sz="4200" b="1"/>
            </a:br>
            <a:r>
              <a:rPr lang="en" sz="4200" b="1"/>
              <a:t>Dr. Ramon Lawrence and Eric Huang for their continuous support and guidance!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 b="1"/>
              <a:t>Research Objective: </a:t>
            </a:r>
          </a:p>
          <a:p>
            <a:pPr lvl="0">
              <a:spcBef>
                <a:spcPts val="0"/>
              </a:spcBef>
              <a:buNone/>
            </a:pPr>
            <a:r>
              <a:rPr lang="en" sz="4200"/>
              <a:t>Assess the performance of the linear hash on the Arduino platform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/>
              <a:t>Motivations</a:t>
            </a:r>
            <a:endParaRPr lang="en"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4</a:t>
            </a:fld>
            <a:endParaRPr lang="en" dirty="0"/>
          </a:p>
        </p:txBody>
      </p:sp>
      <p:sp>
        <p:nvSpPr>
          <p:cNvPr id="13" name="Shape 228"/>
          <p:cNvSpPr txBox="1"/>
          <p:nvPr/>
        </p:nvSpPr>
        <p:spPr>
          <a:xfrm>
            <a:off x="4713457" y="521903"/>
            <a:ext cx="4307700" cy="30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-CA" sz="18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The linear hash data structure has near-optimal performance for the basic hash table operations</a:t>
            </a:r>
            <a:br>
              <a:rPr lang="en-CA" sz="18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lang="en" sz="1800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-CA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linear hash maintains its performance while using little main memory</a:t>
            </a:r>
            <a:br>
              <a:rPr lang="en-CA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lang="en"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-CA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Currently there is no implementation of a linear hash data structure for the Arduino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Linear Hash 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mtClean="0"/>
              <a:t>Terminology</a:t>
            </a:r>
            <a:endParaRPr lang="en"/>
          </a:p>
        </p:txBody>
      </p:sp>
      <p:grpSp>
        <p:nvGrpSpPr>
          <p:cNvPr id="110" name="Shape 110"/>
          <p:cNvGrpSpPr/>
          <p:nvPr/>
        </p:nvGrpSpPr>
        <p:grpSpPr>
          <a:xfrm>
            <a:off x="424824" y="1253972"/>
            <a:ext cx="8294371" cy="799415"/>
            <a:chOff x="424812" y="1177875"/>
            <a:chExt cx="8294371" cy="849900"/>
          </a:xfrm>
        </p:grpSpPr>
        <p:sp>
          <p:nvSpPr>
            <p:cNvPr id="111" name="Shape 111"/>
            <p:cNvSpPr/>
            <p:nvPr/>
          </p:nvSpPr>
          <p:spPr>
            <a:xfrm>
              <a:off x="2927683" y="1177875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424812" y="117787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539675" y="1254200"/>
            <a:ext cx="24225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Bucket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3480452" y="1254158"/>
            <a:ext cx="5111699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lt1"/>
                </a:solidFill>
              </a:rPr>
              <a:t>Stores a set number of records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lt1"/>
                </a:solidFill>
              </a:rPr>
              <a:t>Storage units in 2D linked-list structure</a:t>
            </a:r>
          </a:p>
        </p:txBody>
      </p:sp>
      <p:grpSp>
        <p:nvGrpSpPr>
          <p:cNvPr id="115" name="Shape 115"/>
          <p:cNvGrpSpPr/>
          <p:nvPr/>
        </p:nvGrpSpPr>
        <p:grpSpPr>
          <a:xfrm>
            <a:off x="424824" y="2127338"/>
            <a:ext cx="8294359" cy="799415"/>
            <a:chOff x="424812" y="2075689"/>
            <a:chExt cx="8294359" cy="849900"/>
          </a:xfrm>
        </p:grpSpPr>
        <p:sp>
          <p:nvSpPr>
            <p:cNvPr id="116" name="Shape 116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424812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539675" y="2127450"/>
            <a:ext cx="24225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Overflow Bucket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4294967295"/>
          </p:nvPr>
        </p:nvSpPr>
        <p:spPr>
          <a:xfrm>
            <a:off x="3267584" y="2127450"/>
            <a:ext cx="5111699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74295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lt1"/>
                </a:solidFill>
              </a:rPr>
              <a:t>When a new record maps to a full bucket, an overflow bucket is created</a:t>
            </a:r>
          </a:p>
        </p:txBody>
      </p:sp>
      <p:grpSp>
        <p:nvGrpSpPr>
          <p:cNvPr id="120" name="Shape 120"/>
          <p:cNvGrpSpPr/>
          <p:nvPr/>
        </p:nvGrpSpPr>
        <p:grpSpPr>
          <a:xfrm>
            <a:off x="424824" y="3000705"/>
            <a:ext cx="8294359" cy="799446"/>
            <a:chOff x="424812" y="2974405"/>
            <a:chExt cx="8294359" cy="849933"/>
          </a:xfrm>
        </p:grpSpPr>
        <p:sp>
          <p:nvSpPr>
            <p:cNvPr id="121" name="Shape 121"/>
            <p:cNvSpPr/>
            <p:nvPr/>
          </p:nvSpPr>
          <p:spPr>
            <a:xfrm>
              <a:off x="2927672" y="2974438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424812" y="297440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3" name="Shape 123"/>
          <p:cNvSpPr txBox="1">
            <a:spLocks noGrp="1"/>
          </p:cNvSpPr>
          <p:nvPr>
            <p:ph type="body" idx="4294967295"/>
          </p:nvPr>
        </p:nvSpPr>
        <p:spPr>
          <a:xfrm>
            <a:off x="539675" y="3000775"/>
            <a:ext cx="24225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Load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4294967295"/>
          </p:nvPr>
        </p:nvSpPr>
        <p:spPr>
          <a:xfrm>
            <a:off x="3267584" y="2998743"/>
            <a:ext cx="5111699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74295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lt1"/>
                </a:solidFill>
              </a:rPr>
              <a:t>The number of records in the table divided by the table’s current capacity</a:t>
            </a:r>
          </a:p>
        </p:txBody>
      </p:sp>
      <p:grpSp>
        <p:nvGrpSpPr>
          <p:cNvPr id="125" name="Shape 125"/>
          <p:cNvGrpSpPr/>
          <p:nvPr/>
        </p:nvGrpSpPr>
        <p:grpSpPr>
          <a:xfrm>
            <a:off x="424824" y="3874102"/>
            <a:ext cx="8294359" cy="799446"/>
            <a:chOff x="424812" y="3871258"/>
            <a:chExt cx="8294359" cy="849932"/>
          </a:xfrm>
        </p:grpSpPr>
        <p:sp>
          <p:nvSpPr>
            <p:cNvPr id="126" name="Shape 126"/>
            <p:cNvSpPr/>
            <p:nvPr/>
          </p:nvSpPr>
          <p:spPr>
            <a:xfrm>
              <a:off x="2927672" y="3871291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424812" y="3871258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8" name="Shape 128"/>
          <p:cNvSpPr txBox="1">
            <a:spLocks noGrp="1"/>
          </p:cNvSpPr>
          <p:nvPr>
            <p:ph type="body" idx="4294967295"/>
          </p:nvPr>
        </p:nvSpPr>
        <p:spPr>
          <a:xfrm>
            <a:off x="539675" y="3874100"/>
            <a:ext cx="24225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Split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3312783" y="3874100"/>
            <a:ext cx="5279368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74295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lt1"/>
                </a:solidFill>
              </a:rPr>
              <a:t>Create new bucket and redistribute records in bucket pointed to by the split pointer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Diagram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125" y="503325"/>
            <a:ext cx="7487750" cy="430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2274300" y="3814025"/>
            <a:ext cx="6558000" cy="1044000"/>
          </a:xfrm>
          <a:prstGeom prst="snip1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rgbClr val="D9D2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2317150" y="3814025"/>
            <a:ext cx="3075300" cy="108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Records per bucket = 4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Capacity = 4 * 4 = 16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39" name="Shape 139"/>
          <p:cNvSpPr txBox="1"/>
          <p:nvPr/>
        </p:nvSpPr>
        <p:spPr>
          <a:xfrm>
            <a:off x="5392450" y="3814025"/>
            <a:ext cx="4578000" cy="7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Load = 14 / 16 = 87.5%</a:t>
            </a:r>
            <a:br>
              <a:rPr lang="en" sz="1800"/>
            </a:br>
            <a:endParaRPr lang="en"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Split pointer = Bucket 0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Properties</a:t>
            </a:r>
          </a:p>
        </p:txBody>
      </p:sp>
      <p:grpSp>
        <p:nvGrpSpPr>
          <p:cNvPr id="146" name="Shape 146"/>
          <p:cNvGrpSpPr/>
          <p:nvPr/>
        </p:nvGrpSpPr>
        <p:grpSpPr>
          <a:xfrm>
            <a:off x="424824" y="1253972"/>
            <a:ext cx="8294371" cy="799415"/>
            <a:chOff x="424812" y="1177875"/>
            <a:chExt cx="8294371" cy="849900"/>
          </a:xfrm>
        </p:grpSpPr>
        <p:sp>
          <p:nvSpPr>
            <p:cNvPr id="147" name="Shape 147"/>
            <p:cNvSpPr/>
            <p:nvPr/>
          </p:nvSpPr>
          <p:spPr>
            <a:xfrm>
              <a:off x="2927683" y="1177875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424812" y="117787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539675" y="1254200"/>
            <a:ext cx="24225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Constant Time Operations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4294967295"/>
          </p:nvPr>
        </p:nvSpPr>
        <p:spPr>
          <a:xfrm>
            <a:off x="3480452" y="1254158"/>
            <a:ext cx="5111699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lt1"/>
                </a:solidFill>
              </a:rPr>
              <a:t>Insert, update, get, and delete run in O(1)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lt1"/>
                </a:solidFill>
              </a:rPr>
              <a:t>Cost of splits remains relatively constant</a:t>
            </a:r>
          </a:p>
        </p:txBody>
      </p:sp>
      <p:grpSp>
        <p:nvGrpSpPr>
          <p:cNvPr id="151" name="Shape 151"/>
          <p:cNvGrpSpPr/>
          <p:nvPr/>
        </p:nvGrpSpPr>
        <p:grpSpPr>
          <a:xfrm>
            <a:off x="424824" y="2127338"/>
            <a:ext cx="8294359" cy="799415"/>
            <a:chOff x="424812" y="2075689"/>
            <a:chExt cx="8294359" cy="849900"/>
          </a:xfrm>
        </p:grpSpPr>
        <p:sp>
          <p:nvSpPr>
            <p:cNvPr id="152" name="Shape 152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424812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body" idx="4294967295"/>
          </p:nvPr>
        </p:nvSpPr>
        <p:spPr>
          <a:xfrm>
            <a:off x="539675" y="2127450"/>
            <a:ext cx="24225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Linear Memory  Usage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4294967295"/>
          </p:nvPr>
        </p:nvSpPr>
        <p:spPr>
          <a:xfrm>
            <a:off x="3267584" y="2102094"/>
            <a:ext cx="5111699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74295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lt1"/>
                </a:solidFill>
              </a:rPr>
              <a:t>Size of table grows linearly in proportion to the number of records</a:t>
            </a:r>
          </a:p>
        </p:txBody>
      </p:sp>
      <p:grpSp>
        <p:nvGrpSpPr>
          <p:cNvPr id="156" name="Shape 156"/>
          <p:cNvGrpSpPr/>
          <p:nvPr/>
        </p:nvGrpSpPr>
        <p:grpSpPr>
          <a:xfrm>
            <a:off x="424824" y="3000705"/>
            <a:ext cx="8294359" cy="799446"/>
            <a:chOff x="424812" y="2974405"/>
            <a:chExt cx="8294359" cy="849933"/>
          </a:xfrm>
        </p:grpSpPr>
        <p:sp>
          <p:nvSpPr>
            <p:cNvPr id="157" name="Shape 157"/>
            <p:cNvSpPr/>
            <p:nvPr/>
          </p:nvSpPr>
          <p:spPr>
            <a:xfrm>
              <a:off x="2927672" y="2974438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424812" y="297440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9" name="Shape 159"/>
          <p:cNvSpPr txBox="1">
            <a:spLocks noGrp="1"/>
          </p:cNvSpPr>
          <p:nvPr>
            <p:ph type="body" idx="4294967295"/>
          </p:nvPr>
        </p:nvSpPr>
        <p:spPr>
          <a:xfrm>
            <a:off x="539675" y="3000775"/>
            <a:ext cx="24225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Average Bucket Load Relatively Constant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4294967295"/>
          </p:nvPr>
        </p:nvSpPr>
        <p:spPr>
          <a:xfrm>
            <a:off x="3338632" y="3000775"/>
            <a:ext cx="5111699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74295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lt1"/>
                </a:solidFill>
              </a:rPr>
              <a:t>Periodic splitting of buckets</a:t>
            </a:r>
          </a:p>
          <a:p>
            <a:pPr marL="74295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lt1"/>
                </a:solidFill>
              </a:rPr>
              <a:t>Hash function used makes a difference</a:t>
            </a:r>
          </a:p>
        </p:txBody>
      </p:sp>
      <p:grpSp>
        <p:nvGrpSpPr>
          <p:cNvPr id="161" name="Shape 161"/>
          <p:cNvGrpSpPr/>
          <p:nvPr/>
        </p:nvGrpSpPr>
        <p:grpSpPr>
          <a:xfrm>
            <a:off x="424824" y="3874102"/>
            <a:ext cx="8294359" cy="799446"/>
            <a:chOff x="424812" y="3871258"/>
            <a:chExt cx="8294359" cy="849932"/>
          </a:xfrm>
        </p:grpSpPr>
        <p:sp>
          <p:nvSpPr>
            <p:cNvPr id="162" name="Shape 162"/>
            <p:cNvSpPr/>
            <p:nvPr/>
          </p:nvSpPr>
          <p:spPr>
            <a:xfrm>
              <a:off x="2927672" y="3871291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424812" y="3871258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4" name="Shape 164"/>
          <p:cNvSpPr txBox="1">
            <a:spLocks noGrp="1"/>
          </p:cNvSpPr>
          <p:nvPr>
            <p:ph type="body" idx="4294967295"/>
          </p:nvPr>
        </p:nvSpPr>
        <p:spPr>
          <a:xfrm>
            <a:off x="539675" y="3874100"/>
            <a:ext cx="24225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Configurable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4294967295"/>
          </p:nvPr>
        </p:nvSpPr>
        <p:spPr>
          <a:xfrm>
            <a:off x="3312783" y="3874100"/>
            <a:ext cx="5111699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74295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lt1"/>
                </a:solidFill>
              </a:rPr>
              <a:t>Different parameter values can be used in different environments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Insertion Example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75" y="3386050"/>
            <a:ext cx="5724525" cy="866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Shape 173"/>
          <p:cNvGrpSpPr/>
          <p:nvPr/>
        </p:nvGrpSpPr>
        <p:grpSpPr>
          <a:xfrm>
            <a:off x="6346080" y="252157"/>
            <a:ext cx="2486170" cy="2763160"/>
            <a:chOff x="431925" y="1304875"/>
            <a:chExt cx="2628921" cy="2304938"/>
          </a:xfrm>
        </p:grpSpPr>
        <p:sp>
          <p:nvSpPr>
            <p:cNvPr id="174" name="Shape 174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431946" y="1749813"/>
              <a:ext cx="2628900" cy="185999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start_size = 4;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  <a:p>
              <a:pPr lvl="0">
                <a:spcBef>
                  <a:spcPts val="0"/>
                </a:spcBef>
                <a:buNone/>
              </a:pPr>
              <a:r>
                <a:rPr lang="en"/>
                <a:t>split_pointer = bucket 0;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  <a:p>
              <a:pPr lvl="0">
                <a:spcBef>
                  <a:spcPts val="0"/>
                </a:spcBef>
                <a:buNone/>
              </a:pPr>
              <a:r>
                <a:rPr lang="en"/>
                <a:t>split_threshold = .80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  <a:p>
              <a:pPr lvl="0">
                <a:spcBef>
                  <a:spcPts val="0"/>
                </a:spcBef>
                <a:buNone/>
              </a:pPr>
              <a:r>
                <a:rPr lang="en"/>
                <a:t>h0(k) = k mod start_size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  <a:p>
              <a:pPr lvl="0">
                <a:spcBef>
                  <a:spcPts val="0"/>
                </a:spcBef>
                <a:buNone/>
              </a:pPr>
              <a:r>
                <a:rPr lang="en"/>
                <a:t>h1(k) = k mod (2 * start_size)</a:t>
              </a:r>
            </a:p>
          </p:txBody>
        </p:sp>
      </p:grpSp>
      <p:sp>
        <p:nvSpPr>
          <p:cNvPr id="176" name="Shape 176"/>
          <p:cNvSpPr txBox="1"/>
          <p:nvPr/>
        </p:nvSpPr>
        <p:spPr>
          <a:xfrm>
            <a:off x="448200" y="1267950"/>
            <a:ext cx="5846100" cy="203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Suppose we had a linear hash table with the following characteristics: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Initial size = 4 buckets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2 records per bucket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Next bucket to split = 0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Split performed when load &gt; 80%</a:t>
            </a:r>
          </a:p>
          <a:p>
            <a:pPr marL="457200" lvl="0" indent="-228600">
              <a:buChar char="-"/>
            </a:pPr>
            <a:r>
              <a:rPr lang="en" dirty="0"/>
              <a:t>Records with id 2, 3, 4, 5, and 8 have been inserted </a:t>
            </a:r>
            <a:endParaRPr lang="en" dirty="0" smtClean="0"/>
          </a:p>
          <a:p>
            <a:pPr marL="457200" lvl="0" indent="-228600">
              <a:buChar char="-"/>
            </a:pPr>
            <a:r>
              <a:rPr lang="en" dirty="0" smtClean="0"/>
              <a:t>Current </a:t>
            </a:r>
            <a:r>
              <a:rPr lang="en" dirty="0"/>
              <a:t>load = (records / buckets * records_per_bucket) = 62.5%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4294967295"/>
          </p:nvPr>
        </p:nvSpPr>
        <p:spPr>
          <a:xfrm>
            <a:off x="6341950" y="255875"/>
            <a:ext cx="2494500" cy="46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Linear Hash Table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1369</Words>
  <Application>Microsoft Office PowerPoint</Application>
  <PresentationFormat>On-screen Show (16:9)</PresentationFormat>
  <Paragraphs>249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Proxima Nova</vt:lpstr>
      <vt:lpstr>Arial</vt:lpstr>
      <vt:lpstr>Georgia</vt:lpstr>
      <vt:lpstr>spearmint</vt:lpstr>
      <vt:lpstr>Linear Hashing for Flash Memory on Resource-Constrained Microprocessors</vt:lpstr>
      <vt:lpstr>Overview </vt:lpstr>
      <vt:lpstr>Research Objective:  Assess the performance of the linear hash on the Arduino platform</vt:lpstr>
      <vt:lpstr>Motivations</vt:lpstr>
      <vt:lpstr>The Linear Hash </vt:lpstr>
      <vt:lpstr>Terminology</vt:lpstr>
      <vt:lpstr>Diagram</vt:lpstr>
      <vt:lpstr>Properties</vt:lpstr>
      <vt:lpstr>Insertion Example</vt:lpstr>
      <vt:lpstr>Insertion Example</vt:lpstr>
      <vt:lpstr>Insertion Example</vt:lpstr>
      <vt:lpstr>Split Example</vt:lpstr>
      <vt:lpstr>Implementation for the  Arduino Environment</vt:lpstr>
      <vt:lpstr>Specifications</vt:lpstr>
      <vt:lpstr>Strategies Used</vt:lpstr>
      <vt:lpstr>Strategies Used</vt:lpstr>
      <vt:lpstr>PowerPoint Presentation</vt:lpstr>
      <vt:lpstr>PowerPoint Presentation</vt:lpstr>
      <vt:lpstr>PowerPoint Presentation</vt:lpstr>
      <vt:lpstr>PowerPoint Presentation</vt:lpstr>
      <vt:lpstr>Performance Comparisons</vt:lpstr>
      <vt:lpstr>Linear Hash vs. Flat File - Arduino</vt:lpstr>
      <vt:lpstr>Linear Hash vs. B+ Tree - PC</vt:lpstr>
      <vt:lpstr>Conclusion:  The linear hash data structure maintains its constant-time operations on the Arduino platform  Swap-on-delete outperforms tombstoning for delete operations when conforming to the IonDB-standard   The specific implementation of the linear hash used outperforms a B+ tree data structure on disk</vt:lpstr>
      <vt:lpstr>A special thank you to  Dr. Ramon Lawrence and Eric Huang for their continuous support and guidance!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Hashing for Flash Memory on Resource-Constrained Microprocessors</dc:title>
  <dc:creator>Ramon Lawrence</dc:creator>
  <cp:lastModifiedBy>Ramon Lawrence</cp:lastModifiedBy>
  <cp:revision>11</cp:revision>
  <dcterms:modified xsi:type="dcterms:W3CDTF">2017-04-12T14:15:02Z</dcterms:modified>
</cp:coreProperties>
</file>