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3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4" r:id="rId3"/>
    <p:sldId id="257" r:id="rId4"/>
    <p:sldId id="260" r:id="rId5"/>
    <p:sldId id="262" r:id="rId6"/>
    <p:sldId id="261" r:id="rId7"/>
    <p:sldId id="295" r:id="rId8"/>
    <p:sldId id="293" r:id="rId9"/>
    <p:sldId id="268" r:id="rId10"/>
    <p:sldId id="259" r:id="rId11"/>
    <p:sldId id="264" r:id="rId12"/>
    <p:sldId id="265" r:id="rId13"/>
    <p:sldId id="266" r:id="rId14"/>
    <p:sldId id="269" r:id="rId15"/>
    <p:sldId id="270" r:id="rId16"/>
    <p:sldId id="271" r:id="rId17"/>
    <p:sldId id="291" r:id="rId18"/>
    <p:sldId id="273" r:id="rId19"/>
    <p:sldId id="275" r:id="rId20"/>
    <p:sldId id="281" r:id="rId21"/>
    <p:sldId id="282" r:id="rId22"/>
    <p:sldId id="283" r:id="rId23"/>
    <p:sldId id="276" r:id="rId24"/>
    <p:sldId id="277" r:id="rId25"/>
    <p:sldId id="278" r:id="rId26"/>
    <p:sldId id="284" r:id="rId27"/>
    <p:sldId id="288" r:id="rId28"/>
    <p:sldId id="274" r:id="rId29"/>
    <p:sldId id="286" r:id="rId30"/>
    <p:sldId id="290" r:id="rId31"/>
    <p:sldId id="279" r:id="rId32"/>
    <p:sldId id="296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4" autoAdjust="0"/>
    <p:restoredTop sz="91008" autoAdjust="0"/>
  </p:normalViewPr>
  <p:slideViewPr>
    <p:cSldViewPr snapToGrid="0" snapToObjects="1">
      <p:cViewPr>
        <p:scale>
          <a:sx n="105" d="100"/>
          <a:sy n="105" d="100"/>
        </p:scale>
        <p:origin x="-8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57C38-885D-B741-9930-E3DC3B70B4A6}" type="datetime1">
              <a:rPr lang="en-CA" smtClean="0"/>
              <a:t>11-09-19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EB5A-8501-6344-B8EB-9BBA745C0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93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AB244-0575-FB43-BEA1-C43343961F90}" type="datetime1">
              <a:rPr lang="en-CA" smtClean="0"/>
              <a:t>11-09-19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9EE6C-5158-6A42-B6CF-8025D4B43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21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72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an example for data clustering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3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Region consists of a single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96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91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8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53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there only 43 distinct</a:t>
            </a:r>
            <a:r>
              <a:rPr lang="en-US" baseline="0" dirty="0" smtClean="0"/>
              <a:t> values in the dataset?</a:t>
            </a:r>
          </a:p>
          <a:p>
            <a:r>
              <a:rPr lang="en-US" baseline="0" dirty="0" smtClean="0"/>
              <a:t>NOR flash… supports direct 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0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2950" cy="3414713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2175" indent="-162175">
              <a:buFont typeface="Arial"/>
              <a:buChar char="•"/>
            </a:pPr>
            <a:r>
              <a:rPr lang="en-US" dirty="0" smtClean="0">
                <a:latin typeface="Times New Roman" charset="0"/>
              </a:rPr>
              <a:t>First, where are heap sore and external merge sort.</a:t>
            </a:r>
          </a:p>
          <a:p>
            <a:pPr marL="162175" indent="-162175">
              <a:buFont typeface="Arial"/>
              <a:buChar char="•"/>
            </a:pPr>
            <a:r>
              <a:rPr lang="en-US" dirty="0" smtClean="0">
                <a:latin typeface="Times New Roman" charset="0"/>
              </a:rPr>
              <a:t>MS vs.</a:t>
            </a:r>
            <a:r>
              <a:rPr lang="en-US" baseline="0" dirty="0" smtClean="0">
                <a:latin typeface="Times New Roman" charset="0"/>
              </a:rPr>
              <a:t> External merge: </a:t>
            </a:r>
            <a:r>
              <a:rPr lang="en-US" dirty="0" smtClean="0">
                <a:latin typeface="Times New Roman" charset="0"/>
              </a:rPr>
              <a:t>1/5 the runtime = 1/5 the power usage</a:t>
            </a: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err="1" smtClean="0">
                <a:latin typeface="Times New Roman" charset="0"/>
              </a:rPr>
              <a:t>MinSortDR</a:t>
            </a:r>
            <a:r>
              <a:rPr lang="en-US" dirty="0" smtClean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</a:rPr>
              <a:t>performs fewer I/</a:t>
            </a:r>
            <a:r>
              <a:rPr lang="en-US" dirty="0" err="1">
                <a:latin typeface="Times New Roman" charset="0"/>
              </a:rPr>
              <a:t>Os</a:t>
            </a:r>
            <a:r>
              <a:rPr lang="en-US" dirty="0">
                <a:latin typeface="Times New Roman" charset="0"/>
              </a:rPr>
              <a:t> than regular </a:t>
            </a:r>
            <a:r>
              <a:rPr lang="en-US" dirty="0" err="1">
                <a:latin typeface="Times New Roman" charset="0"/>
              </a:rPr>
              <a:t>MinSort</a:t>
            </a:r>
            <a:r>
              <a:rPr lang="en-US" dirty="0">
                <a:latin typeface="Times New Roman" charset="0"/>
              </a:rPr>
              <a:t> and is faster for small memory sizes.  Further, it did not need to buffer a whole page for scanning to improve its performance, so its effective memory usage is even smaller. With 32 records per page, the 32 separate calls to memory for 2 bytes at a time are not greatly faster than one call to read a whole 512 byte page.</a:t>
            </a:r>
          </a:p>
          <a:p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45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47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47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0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69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 Add I/O graph**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69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699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94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96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9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Embedded devices</a:t>
            </a:r>
            <a:r>
              <a:rPr lang="en-US" baseline="0" dirty="0" smtClean="0"/>
              <a:t> can include powerful hardware that performs dedicated tasks. </a:t>
            </a:r>
            <a:r>
              <a:rPr lang="en-US" dirty="0" smtClean="0"/>
              <a:t>In this talk, I will focus</a:t>
            </a:r>
            <a:r>
              <a:rPr lang="en-US" baseline="0" dirty="0" smtClean="0"/>
              <a:t> is on embedded devices that have limited computational resources.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study concluded that the energy costs of storage are two orders of magnitude less than for communication.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study showed that the energy required to transmit 1Kb a distance of 100 meters equals 3 million instruction executions on a processor with 100MIPS/W power [32].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33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r>
              <a:rPr lang="en-US" baseline="0" dirty="0" smtClean="0"/>
              <a:t> differ in their underlying memory cell technology</a:t>
            </a:r>
          </a:p>
          <a:p>
            <a:r>
              <a:rPr lang="en-US" baseline="0" dirty="0" smtClean="0"/>
              <a:t>Define what direct reads 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r>
              <a:rPr lang="en-US" baseline="0" dirty="0" smtClean="0"/>
              <a:t> differ in their underlying memory cell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Intro:</a:t>
            </a:r>
            <a:r>
              <a:rPr lang="en-US" baseline="0" smtClean="0"/>
              <a:t> </a:t>
            </a:r>
            <a:r>
              <a:rPr lang="en-US" baseline="0" dirty="0" smtClean="0"/>
              <a:t>talk about how data stored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8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12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9EE6C-5158-6A42-B6CF-8025D4B433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2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E3B1-8B92-1440-A0BC-381F423807B6}" type="datetime1">
              <a:rPr lang="en-CA" smtClean="0"/>
              <a:t>11-09-19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99F2-3A94-F945-BD28-E33BBBFA187C}" type="datetime1">
              <a:rPr lang="en-CA" smtClean="0"/>
              <a:t>11-09-19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3D45-1DC0-444D-83E2-B4820FF6C696}" type="datetime1">
              <a:rPr lang="en-CA" smtClean="0"/>
              <a:t>11-09-19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6FA3-E8D1-C845-9729-14237A44DA16}" type="datetime1">
              <a:rPr lang="en-CA" smtClean="0"/>
              <a:t>11-09-19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90705"/>
          </a:xfrm>
        </p:spPr>
        <p:txBody>
          <a:bodyPr anchor="b"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966-FC38-6A42-B930-F9415633AA3B}" type="datetime1">
              <a:rPr lang="en-CA" smtClean="0"/>
              <a:t>11-09-19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045790"/>
            <a:ext cx="8229600" cy="509587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>
                <a:solidFill>
                  <a:srgbClr val="6076B4"/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90705"/>
          </a:xfrm>
        </p:spPr>
        <p:txBody>
          <a:bodyPr anchor="b"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E966-FC38-6A42-B930-F9415633AA3B}" type="datetime1">
              <a:rPr lang="en-CA" smtClean="0"/>
              <a:t>11-09-19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045790"/>
            <a:ext cx="8229600" cy="509587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0">
                <a:solidFill>
                  <a:srgbClr val="6076B4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2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8AC9-6993-D640-BB6D-9AF53B8E88E7}" type="datetime1">
              <a:rPr lang="en-CA" smtClean="0"/>
              <a:t>11-09-19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57A2-0529-5C4C-90EA-2BCB87020C4A}" type="datetime1">
              <a:rPr lang="en-CA" smtClean="0"/>
              <a:t>11-09-19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5248-3615-BD48-9C24-C03D759B76C3}" type="datetime1">
              <a:rPr lang="en-CA" smtClean="0"/>
              <a:t>11-09-19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3BB40-BC88-D849-B051-5E9B57597F80}" type="datetime1">
              <a:rPr lang="en-CA" smtClean="0"/>
              <a:t>11-09-19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604B-F267-F74E-8E8D-EF5B78A23799}" type="datetime1">
              <a:rPr lang="en-CA" smtClean="0"/>
              <a:t>11-09-19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BDC9-4D29-6C4F-AC71-5203DB4C3FA5}" type="datetime1">
              <a:rPr lang="en-CA" smtClean="0"/>
              <a:t>11-09-19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600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D387AC-0CD8-1742-9161-6291A15C8595}" type="datetime1">
              <a:rPr lang="en-CA" smtClean="0"/>
              <a:t>11-09-19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139659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735ECB-32DF-DF48-82C0-E17EC6F363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457200" y="1140013"/>
            <a:ext cx="8229600" cy="46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0"/>
        </a:spcAft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0"/>
        </a:spcAft>
        <a:buFont typeface="Courier New" pitchFamily="49" charset="0"/>
        <a:buChar char="o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0"/>
        </a:spcAft>
        <a:buFont typeface="Arial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219" y="609601"/>
            <a:ext cx="8225563" cy="4267200"/>
          </a:xfrm>
        </p:spPr>
        <p:txBody>
          <a:bodyPr/>
          <a:lstStyle/>
          <a:p>
            <a:r>
              <a:rPr lang="en-US" sz="4800" dirty="0" smtClean="0"/>
              <a:t>An Efficient External Sorting Algorithm for Flash Memory Embedded Devices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Tyler Cossentine - M.Sc. Thesis Defense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2666" y="67322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6"/>
    </mc:Choice>
    <mc:Fallback xmlns="">
      <p:transition xmlns:p14="http://schemas.microsoft.com/office/powerpoint/2010/main" spd="slow" advTm="134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is a fundamental class of algorithms because it allows for efficient ordering of results, joins, grouping and aggregation.</a:t>
            </a:r>
          </a:p>
          <a:p>
            <a:r>
              <a:rPr lang="en-US" dirty="0" smtClean="0"/>
              <a:t>An in-place sort can be performed when the entire dataset fits into memory: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r>
              <a:rPr lang="en-US" dirty="0" smtClean="0"/>
              <a:t>Quicksort</a:t>
            </a:r>
            <a:endParaRPr lang="en-US" dirty="0"/>
          </a:p>
          <a:p>
            <a:pPr marL="400050"/>
            <a:r>
              <a:rPr lang="en-US" dirty="0" smtClean="0"/>
              <a:t>External sorting:</a:t>
            </a:r>
          </a:p>
          <a:p>
            <a:pPr marL="800100" lvl="1"/>
            <a:r>
              <a:rPr lang="en-US" dirty="0" smtClean="0"/>
              <a:t>Use external memory (hard disk) to sort the dataset</a:t>
            </a:r>
          </a:p>
          <a:p>
            <a:pPr marL="800100" lvl="1"/>
            <a:r>
              <a:rPr lang="en-US" dirty="0" smtClean="0"/>
              <a:t>External merge sort is the standard in databases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9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47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The most memory efficient external sorting algorithm is </a:t>
            </a:r>
            <a:r>
              <a:rPr lang="en-US" dirty="0" smtClean="0">
                <a:solidFill>
                  <a:schemeClr val="accent1"/>
                </a:solidFill>
              </a:rPr>
              <a:t>one key scan </a:t>
            </a:r>
            <a:r>
              <a:rPr lang="en-US" dirty="0" smtClean="0">
                <a:solidFill>
                  <a:srgbClr val="758085"/>
                </a:solidFill>
              </a:rPr>
              <a:t>[2].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6"/>
                </a:solidFill>
              </a:rPr>
              <a:t>Performs </a:t>
            </a:r>
            <a:r>
              <a:rPr lang="en-US" i="1" dirty="0" smtClean="0">
                <a:solidFill>
                  <a:schemeClr val="accent1"/>
                </a:solidFill>
              </a:rPr>
              <a:t>D+1</a:t>
            </a:r>
            <a:r>
              <a:rPr lang="en-US" dirty="0" smtClean="0">
                <a:solidFill>
                  <a:schemeClr val="accent6"/>
                </a:solidFill>
              </a:rPr>
              <a:t> scans, where </a:t>
            </a:r>
            <a:r>
              <a:rPr lang="en-US" i="1" dirty="0" smtClean="0">
                <a:solidFill>
                  <a:srgbClr val="6076B4"/>
                </a:solidFill>
              </a:rPr>
              <a:t>D</a:t>
            </a:r>
            <a:r>
              <a:rPr lang="en-US" dirty="0" smtClean="0">
                <a:solidFill>
                  <a:schemeClr val="accent6"/>
                </a:solidFill>
              </a:rPr>
              <a:t> is the #of distinct sort key values.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6"/>
                </a:solidFill>
              </a:rPr>
              <a:t>Keeps track of:</a:t>
            </a:r>
          </a:p>
          <a:p>
            <a:pPr lvl="2">
              <a:spcBef>
                <a:spcPts val="0"/>
              </a:spcBef>
              <a:buClr>
                <a:schemeClr val="accent6"/>
              </a:buClr>
            </a:pPr>
            <a:r>
              <a:rPr lang="en-US" dirty="0">
                <a:solidFill>
                  <a:srgbClr val="6076B4"/>
                </a:solidFill>
              </a:rPr>
              <a:t>current</a:t>
            </a:r>
            <a:r>
              <a:rPr lang="en-US" dirty="0"/>
              <a:t> is </a:t>
            </a:r>
            <a:r>
              <a:rPr lang="en-US" dirty="0" smtClean="0"/>
              <a:t>the sort </a:t>
            </a:r>
            <a:r>
              <a:rPr lang="en-US" dirty="0"/>
              <a:t>key value that is being output in this </a:t>
            </a:r>
            <a:r>
              <a:rPr lang="en-US" dirty="0" smtClean="0"/>
              <a:t>scan.</a:t>
            </a:r>
            <a:endParaRPr lang="en-US" dirty="0"/>
          </a:p>
          <a:p>
            <a:pPr lvl="2">
              <a:spcBef>
                <a:spcPts val="0"/>
              </a:spcBef>
              <a:buClr>
                <a:schemeClr val="accent6"/>
              </a:buClr>
            </a:pPr>
            <a:r>
              <a:rPr lang="en-US" dirty="0">
                <a:solidFill>
                  <a:srgbClr val="6076B4"/>
                </a:solidFill>
              </a:rPr>
              <a:t>split</a:t>
            </a:r>
            <a:r>
              <a:rPr lang="en-US" dirty="0"/>
              <a:t> is the next </a:t>
            </a:r>
            <a:r>
              <a:rPr lang="en-US" dirty="0" smtClean="0"/>
              <a:t>smallest sort key </a:t>
            </a:r>
            <a:r>
              <a:rPr lang="en-US" dirty="0"/>
              <a:t>value </a:t>
            </a:r>
            <a:r>
              <a:rPr lang="en-US" dirty="0" smtClean="0"/>
              <a:t>encountered.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dirty="0" smtClean="0"/>
              <a:t>The </a:t>
            </a:r>
            <a:r>
              <a:rPr lang="en-US" dirty="0"/>
              <a:t>algorithm needs an initial scan to determine the values of </a:t>
            </a:r>
            <a:r>
              <a:rPr lang="en-US" dirty="0">
                <a:solidFill>
                  <a:srgbClr val="6076B4"/>
                </a:solidFill>
              </a:rPr>
              <a:t>current</a:t>
            </a:r>
            <a:r>
              <a:rPr lang="en-US" dirty="0"/>
              <a:t> and </a:t>
            </a:r>
            <a:r>
              <a:rPr lang="en-US" dirty="0">
                <a:solidFill>
                  <a:srgbClr val="6076B4"/>
                </a:solidFill>
              </a:rPr>
              <a:t>split</a:t>
            </a:r>
            <a:r>
              <a:rPr lang="en-US" dirty="0"/>
              <a:t>.  </a:t>
            </a:r>
            <a:endParaRPr lang="en-US" dirty="0" smtClean="0">
              <a:solidFill>
                <a:schemeClr val="accent6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6"/>
                </a:solidFill>
              </a:rPr>
              <a:t>Requires enough memory to store two sort key values.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10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One Key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0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5"/>
    </mc:Choice>
    <mc:Fallback xmlns="">
      <p:transition xmlns:p14="http://schemas.microsoft.com/office/powerpoint/2010/main" spd="slow" advTm="53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heap sort algorithm, called </a:t>
            </a:r>
            <a:r>
              <a:rPr lang="en-US" i="1" dirty="0" smtClean="0">
                <a:solidFill>
                  <a:srgbClr val="6076B4"/>
                </a:solidFill>
              </a:rPr>
              <a:t>FAST(1) </a:t>
            </a:r>
            <a:r>
              <a:rPr lang="en-US" dirty="0" smtClean="0">
                <a:solidFill>
                  <a:srgbClr val="758085"/>
                </a:solidFill>
              </a:rPr>
              <a:t>[7]</a:t>
            </a:r>
            <a:r>
              <a:rPr lang="en-US" i="1" dirty="0" smtClean="0">
                <a:solidFill>
                  <a:schemeClr val="accent6"/>
                </a:solidFill>
              </a:rPr>
              <a:t>,</a:t>
            </a:r>
            <a:r>
              <a:rPr lang="en-US" dirty="0" smtClean="0">
                <a:solidFill>
                  <a:schemeClr val="accent6"/>
                </a:solidFill>
              </a:rPr>
              <a:t> uses a binary heap of size </a:t>
            </a:r>
            <a:r>
              <a:rPr lang="en-US" i="1" dirty="0" smtClean="0">
                <a:solidFill>
                  <a:schemeClr val="accent1"/>
                </a:solidFill>
              </a:rPr>
              <a:t>N</a:t>
            </a:r>
            <a:r>
              <a:rPr lang="en-US" dirty="0" smtClean="0">
                <a:solidFill>
                  <a:schemeClr val="accent6"/>
                </a:solidFill>
              </a:rPr>
              <a:t> tuples to store the next smallest tuples encountered during a scan.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Performs </a:t>
            </a:r>
            <a:r>
              <a:rPr lang="en-US" i="1" dirty="0" smtClean="0">
                <a:solidFill>
                  <a:srgbClr val="6076B4"/>
                </a:solidFill>
              </a:rPr>
              <a:t>T/N</a:t>
            </a:r>
            <a:r>
              <a:rPr lang="en-US" dirty="0" smtClean="0">
                <a:solidFill>
                  <a:schemeClr val="accent6"/>
                </a:solidFill>
              </a:rPr>
              <a:t> scans, where </a:t>
            </a:r>
            <a:r>
              <a:rPr lang="en-US" i="1" dirty="0" smtClean="0">
                <a:solidFill>
                  <a:srgbClr val="6076B4"/>
                </a:solidFill>
              </a:rPr>
              <a:t>T</a:t>
            </a:r>
            <a:r>
              <a:rPr lang="en-US" dirty="0" smtClean="0">
                <a:solidFill>
                  <a:schemeClr val="accent6"/>
                </a:solidFill>
              </a:rPr>
              <a:t> is the # of tuples and </a:t>
            </a:r>
            <a:r>
              <a:rPr lang="en-US" i="1" dirty="0" smtClean="0">
                <a:solidFill>
                  <a:srgbClr val="6076B4"/>
                </a:solidFill>
              </a:rPr>
              <a:t>N</a:t>
            </a:r>
            <a:r>
              <a:rPr lang="en-US" dirty="0" smtClean="0">
                <a:solidFill>
                  <a:srgbClr val="6076B4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is the number of tuples that fit into memory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Requires enough memory to store a tuple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May be slower than </a:t>
            </a:r>
            <a:r>
              <a:rPr lang="en-US" i="1" dirty="0" smtClean="0">
                <a:solidFill>
                  <a:srgbClr val="6076B4"/>
                </a:solidFill>
              </a:rPr>
              <a:t>one key scan</a:t>
            </a:r>
            <a:r>
              <a:rPr lang="en-US" dirty="0" smtClean="0">
                <a:solidFill>
                  <a:schemeClr val="accent6"/>
                </a:solidFill>
              </a:rPr>
              <a:t> if there are few distinct sort key values, the tuple size is large or the dataset is large.</a:t>
            </a:r>
            <a:endParaRPr lang="en-US" dirty="0">
              <a:solidFill>
                <a:srgbClr val="6076B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11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4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1"/>
                </a:solidFill>
              </a:rPr>
              <a:t>external merge sort </a:t>
            </a:r>
            <a:r>
              <a:rPr lang="en-US" dirty="0" smtClean="0">
                <a:solidFill>
                  <a:srgbClr val="758085"/>
                </a:solidFill>
              </a:rPr>
              <a:t>[5]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algorithm is the standard sorting algorithm used in databases.</a:t>
            </a:r>
          </a:p>
          <a:p>
            <a:pPr lvl="1"/>
            <a:r>
              <a:rPr lang="en-US" dirty="0" smtClean="0"/>
              <a:t>An initial read pass constructs sorted sub lists the size of the amount of RAM allocated to the operator.</a:t>
            </a:r>
          </a:p>
          <a:p>
            <a:pPr lvl="1"/>
            <a:r>
              <a:rPr lang="en-US" dirty="0" smtClean="0"/>
              <a:t>The merge phase can consist of multiple passes.</a:t>
            </a:r>
          </a:p>
          <a:p>
            <a:pPr lvl="1"/>
            <a:r>
              <a:rPr lang="en-US" dirty="0" smtClean="0"/>
              <a:t>Each pass buffers one page from each of the sub lists, performs a merge and writes a temporary result to flash.</a:t>
            </a:r>
          </a:p>
          <a:p>
            <a:pPr lvl="1"/>
            <a:r>
              <a:rPr lang="en-US" dirty="0" smtClean="0"/>
              <a:t>The algorithm requires at least three pages of memory.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accent6"/>
              </a:buClr>
            </a:pPr>
            <a:r>
              <a:rPr lang="en-CA" i="1" dirty="0">
                <a:solidFill>
                  <a:srgbClr val="6076B4"/>
                </a:solidFill>
              </a:rPr>
              <a:t>External merge sort </a:t>
            </a:r>
            <a:r>
              <a:rPr lang="en-CA" dirty="0"/>
              <a:t>requires writing and </a:t>
            </a:r>
            <a:r>
              <a:rPr lang="en-CA" dirty="0" smtClean="0"/>
              <a:t>a significant amount of memory </a:t>
            </a:r>
            <a:r>
              <a:rPr lang="en-CA" dirty="0"/>
              <a:t>that makes it </a:t>
            </a:r>
            <a:r>
              <a:rPr lang="en-CA" i="1" dirty="0">
                <a:solidFill>
                  <a:schemeClr val="accent1"/>
                </a:solidFill>
              </a:rPr>
              <a:t>non-executable</a:t>
            </a:r>
            <a:r>
              <a:rPr lang="en-CA" dirty="0"/>
              <a:t> in certain </a:t>
            </a:r>
            <a:r>
              <a:rPr lang="en-CA" dirty="0" smtClean="0"/>
              <a:t>embedded applications.</a:t>
            </a:r>
          </a:p>
          <a:p>
            <a:pPr>
              <a:spcBef>
                <a:spcPts val="0"/>
              </a:spcBef>
            </a:pPr>
            <a:r>
              <a:rPr lang="en-US" dirty="0"/>
              <a:t>Existing sorting algorithms for datasets stored in flash memory favor reads over writes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CA" dirty="0" smtClean="0"/>
              <a:t>Existing sorting algorithms do not take advantage of </a:t>
            </a:r>
            <a:r>
              <a:rPr lang="en-CA" i="1" dirty="0" smtClean="0">
                <a:solidFill>
                  <a:srgbClr val="6076B4"/>
                </a:solidFill>
              </a:rPr>
              <a:t>low-cost </a:t>
            </a:r>
            <a:r>
              <a:rPr lang="en-CA" i="1" dirty="0">
                <a:solidFill>
                  <a:schemeClr val="accent1"/>
                </a:solidFill>
              </a:rPr>
              <a:t>random </a:t>
            </a:r>
            <a:r>
              <a:rPr lang="en-CA" i="1" dirty="0" smtClean="0">
                <a:solidFill>
                  <a:schemeClr val="accent1"/>
                </a:solidFill>
              </a:rPr>
              <a:t>reads</a:t>
            </a:r>
            <a:r>
              <a:rPr lang="en-CA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CA" dirty="0" smtClean="0"/>
              <a:t>Performance depends on the properties of the input dataset.</a:t>
            </a:r>
          </a:p>
          <a:p>
            <a:pPr>
              <a:spcBef>
                <a:spcPts val="0"/>
              </a:spcBef>
            </a:pPr>
            <a:r>
              <a:rPr lang="en-CA" dirty="0"/>
              <a:t>Data </a:t>
            </a:r>
            <a:r>
              <a:rPr lang="en-CA" dirty="0" smtClean="0"/>
              <a:t>collected in applications </a:t>
            </a:r>
            <a:r>
              <a:rPr lang="en-CA" dirty="0"/>
              <a:t>such as sensor networks is often clustered spatially and temporally.</a:t>
            </a:r>
          </a:p>
          <a:p>
            <a:pPr>
              <a:spcBef>
                <a:spcPts val="0"/>
              </a:spcBef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13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9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MinSort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Flash </a:t>
            </a:r>
            <a:r>
              <a:rPr lang="en-US" i="1" dirty="0" smtClean="0">
                <a:solidFill>
                  <a:schemeClr val="accent1"/>
                </a:solidFill>
              </a:rPr>
              <a:t>MinSort </a:t>
            </a:r>
            <a:r>
              <a:rPr lang="en-US" dirty="0" smtClean="0">
                <a:solidFill>
                  <a:srgbClr val="758085"/>
                </a:solidFill>
              </a:rPr>
              <a:t>[</a:t>
            </a:r>
            <a:r>
              <a:rPr lang="en-US" dirty="0">
                <a:solidFill>
                  <a:srgbClr val="758085"/>
                </a:solidFill>
              </a:rPr>
              <a:t>3</a:t>
            </a:r>
            <a:r>
              <a:rPr lang="en-US" dirty="0" smtClean="0">
                <a:solidFill>
                  <a:srgbClr val="758085"/>
                </a:solidFill>
              </a:rPr>
              <a:t>]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uses low-cost </a:t>
            </a:r>
            <a:r>
              <a:rPr lang="en-US" dirty="0">
                <a:solidFill>
                  <a:schemeClr val="accent6"/>
                </a:solidFill>
              </a:rPr>
              <a:t>random reads </a:t>
            </a:r>
            <a:r>
              <a:rPr lang="en-US" dirty="0" smtClean="0">
                <a:solidFill>
                  <a:schemeClr val="accent6"/>
                </a:solidFill>
              </a:rPr>
              <a:t>to retrieve only required pages during a scan of the relation.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It builds </a:t>
            </a:r>
            <a:r>
              <a:rPr lang="en-US" dirty="0">
                <a:solidFill>
                  <a:schemeClr val="accent6"/>
                </a:solidFill>
              </a:rPr>
              <a:t>a dynamic index over the </a:t>
            </a:r>
            <a:r>
              <a:rPr lang="en-US" dirty="0" smtClean="0">
                <a:solidFill>
                  <a:schemeClr val="accent6"/>
                </a:solidFill>
              </a:rPr>
              <a:t>relation that </a:t>
            </a:r>
            <a:r>
              <a:rPr lang="en-US" dirty="0">
                <a:solidFill>
                  <a:schemeClr val="accent6"/>
                </a:solidFill>
              </a:rPr>
              <a:t>stores the </a:t>
            </a:r>
            <a:r>
              <a:rPr lang="en-US" i="1" dirty="0">
                <a:solidFill>
                  <a:srgbClr val="6076B4"/>
                </a:solidFill>
              </a:rPr>
              <a:t>minimum value </a:t>
            </a:r>
            <a:r>
              <a:rPr lang="en-US" dirty="0">
                <a:solidFill>
                  <a:schemeClr val="accent6"/>
                </a:solidFill>
              </a:rPr>
              <a:t>in </a:t>
            </a:r>
            <a:r>
              <a:rPr lang="en-US" dirty="0">
                <a:solidFill>
                  <a:srgbClr val="758085"/>
                </a:solidFill>
              </a:rPr>
              <a:t>each</a:t>
            </a:r>
            <a:r>
              <a:rPr lang="en-US" i="1" dirty="0">
                <a:solidFill>
                  <a:srgbClr val="6076B4"/>
                </a:solidFill>
              </a:rPr>
              <a:t> </a:t>
            </a:r>
            <a:r>
              <a:rPr lang="en-US" i="1" dirty="0" smtClean="0">
                <a:solidFill>
                  <a:srgbClr val="6076B4"/>
                </a:solidFill>
              </a:rPr>
              <a:t>region.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A </a:t>
            </a:r>
            <a:r>
              <a:rPr lang="en-US" i="1" dirty="0" smtClean="0">
                <a:solidFill>
                  <a:srgbClr val="6076B4"/>
                </a:solidFill>
              </a:rPr>
              <a:t>region </a:t>
            </a:r>
            <a:r>
              <a:rPr lang="en-US" dirty="0" smtClean="0">
                <a:solidFill>
                  <a:schemeClr val="accent6"/>
                </a:solidFill>
              </a:rPr>
              <a:t>represents one or more pages of data.</a:t>
            </a:r>
          </a:p>
          <a:p>
            <a:r>
              <a:rPr lang="en-US" dirty="0">
                <a:solidFill>
                  <a:schemeClr val="accent6"/>
                </a:solidFill>
              </a:rPr>
              <a:t>The algorithm maintains a </a:t>
            </a:r>
            <a:r>
              <a:rPr lang="en-US" i="1" dirty="0">
                <a:solidFill>
                  <a:schemeClr val="accent1"/>
                </a:solidFill>
              </a:rPr>
              <a:t>current minimum </a:t>
            </a:r>
            <a:r>
              <a:rPr lang="en-US" dirty="0">
                <a:solidFill>
                  <a:schemeClr val="accent6"/>
                </a:solidFill>
              </a:rPr>
              <a:t>value and </a:t>
            </a:r>
            <a:r>
              <a:rPr lang="en-US" i="1" dirty="0">
                <a:solidFill>
                  <a:srgbClr val="6076B4"/>
                </a:solidFill>
              </a:rPr>
              <a:t>next minimum </a:t>
            </a:r>
            <a:r>
              <a:rPr lang="en-US" dirty="0" smtClean="0">
                <a:solidFill>
                  <a:schemeClr val="accent6"/>
                </a:solidFill>
              </a:rPr>
              <a:t>value.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During a pass, only pages located in a region that has a </a:t>
            </a:r>
            <a:r>
              <a:rPr lang="en-US" i="1" dirty="0" smtClean="0">
                <a:solidFill>
                  <a:srgbClr val="6076B4"/>
                </a:solidFill>
              </a:rPr>
              <a:t>minimum value</a:t>
            </a:r>
            <a:r>
              <a:rPr lang="en-US" dirty="0" smtClean="0">
                <a:solidFill>
                  <a:schemeClr val="accent6"/>
                </a:solidFill>
              </a:rPr>
              <a:t> equal to the </a:t>
            </a:r>
            <a:r>
              <a:rPr lang="en-US" i="1" dirty="0" smtClean="0">
                <a:solidFill>
                  <a:schemeClr val="accent1"/>
                </a:solidFill>
              </a:rPr>
              <a:t>current minimum </a:t>
            </a:r>
            <a:r>
              <a:rPr lang="en-US" dirty="0" smtClean="0">
                <a:solidFill>
                  <a:schemeClr val="accent6"/>
                </a:solidFill>
              </a:rPr>
              <a:t>are read.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14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4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MinSort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 algorithm keeps track of the next smallest value in a region as it is being read (</a:t>
            </a:r>
            <a:r>
              <a:rPr lang="en-US" i="1" dirty="0" err="1" smtClean="0">
                <a:solidFill>
                  <a:schemeClr val="accent1"/>
                </a:solidFill>
              </a:rPr>
              <a:t>nextIdx</a:t>
            </a:r>
            <a:r>
              <a:rPr lang="en-US" i="1" dirty="0" smtClean="0">
                <a:solidFill>
                  <a:schemeClr val="accent6"/>
                </a:solidFill>
              </a:rPr>
              <a:t>).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After a region has been read, its </a:t>
            </a:r>
            <a:r>
              <a:rPr lang="en-US" i="1" dirty="0">
                <a:solidFill>
                  <a:schemeClr val="accent1"/>
                </a:solidFill>
              </a:rPr>
              <a:t>minimum value </a:t>
            </a:r>
            <a:r>
              <a:rPr lang="en-US" dirty="0">
                <a:solidFill>
                  <a:schemeClr val="accent6"/>
                </a:solidFill>
              </a:rPr>
              <a:t>in the </a:t>
            </a:r>
            <a:r>
              <a:rPr lang="en-US" dirty="0" smtClean="0">
                <a:solidFill>
                  <a:schemeClr val="accent6"/>
                </a:solidFill>
              </a:rPr>
              <a:t>index is updated.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Adapts to the size of the input relation and caches pages when given additional memory.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0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MinSort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99583"/>
              </p:ext>
            </p:extLst>
          </p:nvPr>
        </p:nvGraphicFramePr>
        <p:xfrm>
          <a:off x="260544" y="1645512"/>
          <a:ext cx="714478" cy="3287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478"/>
              </a:tblGrid>
              <a:tr h="2269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076B4"/>
                          </a:solidFill>
                          <a:latin typeface="+mj-lt"/>
                        </a:rPr>
                        <a:t>Page</a:t>
                      </a:r>
                      <a:endParaRPr lang="en-US" sz="1400" dirty="0">
                        <a:solidFill>
                          <a:srgbClr val="6076B4"/>
                        </a:solidFill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458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</a:p>
                  </a:txBody>
                  <a:tcPr marL="45720" marR="45720" marT="0" marB="0"/>
                </a:tc>
              </a:tr>
              <a:tr h="2458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+mj-lt"/>
                        </a:rPr>
                        <a:t>11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  <a:tr h="2568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54723"/>
              </p:ext>
            </p:extLst>
          </p:nvPr>
        </p:nvGraphicFramePr>
        <p:xfrm>
          <a:off x="901270" y="1645512"/>
          <a:ext cx="1056968" cy="32964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242"/>
                <a:gridCol w="264242"/>
                <a:gridCol w="264242"/>
                <a:gridCol w="264242"/>
              </a:tblGrid>
              <a:tr h="20391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076B4"/>
                          </a:solidFill>
                          <a:latin typeface="+mj-lt"/>
                        </a:rPr>
                        <a:t>Data</a:t>
                      </a:r>
                      <a:endParaRPr lang="en-US" sz="1400" dirty="0">
                        <a:solidFill>
                          <a:srgbClr val="6076B4"/>
                        </a:solidFill>
                        <a:latin typeface="+mj-lt"/>
                      </a:endParaRPr>
                    </a:p>
                  </a:txBody>
                  <a:tcPr marL="36000" marR="3600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6076B4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6076B4"/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6076B4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3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4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26499"/>
              </p:ext>
            </p:extLst>
          </p:nvPr>
        </p:nvGraphicFramePr>
        <p:xfrm>
          <a:off x="2007402" y="1645512"/>
          <a:ext cx="622710" cy="3296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2710"/>
              </a:tblGrid>
              <a:tr h="2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076B4"/>
                          </a:solidFill>
                          <a:latin typeface="+mj-lt"/>
                        </a:rPr>
                        <a:t>Min</a:t>
                      </a:r>
                      <a:endParaRPr lang="en-US" sz="1400" dirty="0">
                        <a:solidFill>
                          <a:srgbClr val="6076B4"/>
                        </a:solidFill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7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5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6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  <a:tr h="2560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36000" marR="36000" marT="0" marB="0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18574" y="1593114"/>
            <a:ext cx="2392516" cy="138499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  <a:cs typeface="Arial"/>
              </a:rPr>
              <a:t>Output #1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  <a:cs typeface="Arial"/>
              </a:rPr>
              <a:t>Scan </a:t>
            </a:r>
            <a:r>
              <a:rPr lang="en-US" sz="1400" smtClean="0">
                <a:solidFill>
                  <a:srgbClr val="000000"/>
                </a:solidFill>
                <a:latin typeface="+mj-lt"/>
                <a:cs typeface="Arial"/>
              </a:rPr>
              <a:t>Min index</a:t>
            </a:r>
            <a:endParaRPr lang="en-US" sz="1400" dirty="0" smtClean="0">
              <a:solidFill>
                <a:srgbClr val="000000"/>
              </a:solidFill>
              <a:latin typeface="+mj-lt"/>
              <a:cs typeface="Arial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  <a:cs typeface="Arial"/>
              </a:rPr>
              <a:t>Find 1 in region #1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  <a:cs typeface="Arial"/>
              </a:rPr>
              <a:t>Search page #1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  <a:cs typeface="Arial"/>
              </a:rPr>
              <a:t>Output tuple #1</a:t>
            </a:r>
          </a:p>
          <a:p>
            <a:r>
              <a:rPr lang="en-US" sz="1400" i="1" dirty="0">
                <a:solidFill>
                  <a:srgbClr val="000000"/>
                </a:solidFill>
                <a:latin typeface="+mj-lt"/>
                <a:cs typeface="Arial"/>
              </a:rPr>
              <a:t>n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  <a:cs typeface="Arial"/>
              </a:rPr>
              <a:t>ext = 9, </a:t>
            </a:r>
            <a:r>
              <a:rPr lang="en-US" sz="1400" i="1" dirty="0" err="1" smtClean="0">
                <a:solidFill>
                  <a:srgbClr val="000000"/>
                </a:solidFill>
                <a:latin typeface="+mj-lt"/>
                <a:cs typeface="Arial"/>
              </a:rPr>
              <a:t>nextIdx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  <a:cs typeface="Arial"/>
              </a:rPr>
              <a:t> = 4</a:t>
            </a:r>
            <a:endParaRPr lang="en-US" sz="1400" i="1" dirty="0">
              <a:solidFill>
                <a:srgbClr val="000000"/>
              </a:solidFill>
              <a:latin typeface="+mj-lt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8574" y="2976735"/>
            <a:ext cx="1828458" cy="7386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Output #2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Output tuple #4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Region Min set to 9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7516" y="3715399"/>
            <a:ext cx="1924715" cy="116955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Output #3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Find 1 in region #7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Search page #7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Output tuple #2</a:t>
            </a:r>
          </a:p>
          <a:p>
            <a:r>
              <a:rPr lang="en-US" sz="1400" i="1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ext = 2, </a:t>
            </a:r>
            <a:r>
              <a:rPr lang="en-US" sz="1400" i="1" dirty="0" err="1" smtClean="0">
                <a:solidFill>
                  <a:srgbClr val="000000"/>
                </a:solidFill>
                <a:latin typeface="+mj-lt"/>
              </a:rPr>
              <a:t>nextIdx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 = 4</a:t>
            </a:r>
            <a:endParaRPr lang="en-US" sz="1400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8975" y="1593114"/>
            <a:ext cx="1828458" cy="7386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Output #4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Output tuple #4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Region Min set to 2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57917" y="2263265"/>
            <a:ext cx="1951771" cy="120032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Output #5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Find 1 in region #8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Search page #8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Output tuple #1</a:t>
            </a:r>
          </a:p>
          <a:p>
            <a:r>
              <a:rPr lang="en-US" sz="1400" i="1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ext = </a:t>
            </a:r>
            <a:r>
              <a:rPr lang="en-CA" sz="1600" b="1" dirty="0" smtClean="0">
                <a:latin typeface="Courier New"/>
                <a:cs typeface="Courier New"/>
              </a:rPr>
              <a:t>∞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400" i="1" dirty="0" err="1" smtClean="0">
                <a:solidFill>
                  <a:srgbClr val="000000"/>
                </a:solidFill>
                <a:latin typeface="+mj-lt"/>
              </a:rPr>
              <a:t>nextIdx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 = 2</a:t>
            </a:r>
            <a:endParaRPr lang="en-US" sz="1400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57917" y="3421198"/>
            <a:ext cx="1951771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Output #6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Output tuple #2</a:t>
            </a:r>
          </a:p>
          <a:p>
            <a:r>
              <a:rPr lang="en-US" sz="1400" i="1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ext = </a:t>
            </a:r>
            <a:r>
              <a:rPr lang="en-CA" sz="1600" b="1" dirty="0" smtClean="0">
                <a:latin typeface="Courier New"/>
                <a:cs typeface="Courier New"/>
              </a:rPr>
              <a:t>∞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400" i="1" dirty="0" err="1">
                <a:solidFill>
                  <a:srgbClr val="000000"/>
                </a:solidFill>
                <a:latin typeface="+mj-lt"/>
              </a:rPr>
              <a:t>nextIdx</a:t>
            </a:r>
            <a:r>
              <a:rPr lang="en-US" sz="1400" i="1" dirty="0">
                <a:solidFill>
                  <a:srgbClr val="000000"/>
                </a:solidFill>
                <a:latin typeface="+mj-lt"/>
              </a:rPr>
              <a:t> = 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3</a:t>
            </a:r>
            <a:endParaRPr lang="en-US" sz="1400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48975" y="4116069"/>
            <a:ext cx="1951771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Output #7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Output tuple #3</a:t>
            </a:r>
          </a:p>
          <a:p>
            <a:r>
              <a:rPr lang="en-US" sz="1400" i="1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ext = </a:t>
            </a:r>
            <a:r>
              <a:rPr lang="en-CA" sz="1600" b="1" dirty="0" smtClean="0">
                <a:latin typeface="Courier New"/>
                <a:cs typeface="Courier New"/>
              </a:rPr>
              <a:t>∞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en-US" sz="1400" i="1" dirty="0" err="1">
                <a:solidFill>
                  <a:srgbClr val="000000"/>
                </a:solidFill>
                <a:latin typeface="+mj-lt"/>
              </a:rPr>
              <a:t>nextIdx</a:t>
            </a:r>
            <a:r>
              <a:rPr lang="en-US" sz="1400" i="1" dirty="0">
                <a:solidFill>
                  <a:srgbClr val="000000"/>
                </a:solidFill>
                <a:latin typeface="+mj-lt"/>
              </a:rPr>
              <a:t> = </a:t>
            </a:r>
            <a:r>
              <a:rPr lang="en-US" sz="1400" i="1" dirty="0" smtClean="0">
                <a:solidFill>
                  <a:srgbClr val="000000"/>
                </a:solidFill>
                <a:latin typeface="+mj-lt"/>
              </a:rPr>
              <a:t>4</a:t>
            </a:r>
            <a:endParaRPr lang="en-US" sz="1400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0695" y="1593114"/>
            <a:ext cx="202033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Output</a:t>
            </a:r>
            <a:endParaRPr lang="en-US"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0695" y="1835741"/>
            <a:ext cx="2097324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1, tuple 1)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0695" y="2048583"/>
            <a:ext cx="204761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1, tuple 4)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0695" y="2271995"/>
            <a:ext cx="204761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7, tuple 2)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0695" y="2491830"/>
            <a:ext cx="204761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7, tuple 4)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0695" y="2717971"/>
            <a:ext cx="204761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8, tuple 1)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0695" y="2952153"/>
            <a:ext cx="204761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8, tuple 2)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0695" y="3176501"/>
            <a:ext cx="204761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8, tuple 3)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0695" y="3409275"/>
            <a:ext cx="2047618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1 (from pg. 8, tuple 4)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50695" y="3627223"/>
            <a:ext cx="2047618" cy="1166330"/>
            <a:chOff x="6850695" y="3627223"/>
            <a:chExt cx="2047618" cy="1166330"/>
          </a:xfrm>
        </p:grpSpPr>
        <p:sp>
          <p:nvSpPr>
            <p:cNvPr id="33" name="TextBox 32"/>
            <p:cNvSpPr txBox="1"/>
            <p:nvPr/>
          </p:nvSpPr>
          <p:spPr>
            <a:xfrm>
              <a:off x="6850695" y="3627223"/>
              <a:ext cx="2047618" cy="30777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2</a:t>
              </a:r>
              <a:r>
                <a:rPr lang="en-US" sz="1400" dirty="0" smtClean="0">
                  <a:solidFill>
                    <a:srgbClr val="000000"/>
                  </a:solidFill>
                  <a:latin typeface="+mj-lt"/>
                </a:rPr>
                <a:t> (from pg. 6, tuple 4)</a:t>
              </a:r>
              <a:endParaRPr lang="en-US" sz="1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0695" y="3848904"/>
              <a:ext cx="2047618" cy="30777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2</a:t>
              </a:r>
              <a:r>
                <a:rPr lang="en-US" sz="1400" dirty="0" smtClean="0">
                  <a:solidFill>
                    <a:srgbClr val="000000"/>
                  </a:solidFill>
                  <a:latin typeface="+mj-lt"/>
                </a:rPr>
                <a:t> (from pg. 7, tuple 1)</a:t>
              </a:r>
              <a:endParaRPr lang="en-US" sz="14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850695" y="4073100"/>
              <a:ext cx="2047618" cy="720453"/>
              <a:chOff x="6850695" y="4073100"/>
              <a:chExt cx="2047618" cy="720453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6850695" y="4073100"/>
                <a:ext cx="2047618" cy="307777"/>
              </a:xfrm>
              <a:prstGeom prst="rect">
                <a:avLst/>
              </a:prstGeom>
              <a:noFill/>
            </p:spPr>
            <p:txBody>
              <a:bodyPr wrap="none" rtlCol="0" anchor="b">
                <a:spAutoFit/>
              </a:bodyPr>
              <a:lstStyle/>
              <a:p>
                <a:r>
                  <a:rPr lang="en-US" sz="1400" dirty="0">
                    <a:solidFill>
                      <a:srgbClr val="000000"/>
                    </a:solidFill>
                    <a:latin typeface="+mj-lt"/>
                  </a:rPr>
                  <a:t>2</a:t>
                </a:r>
                <a:r>
                  <a:rPr lang="en-US" sz="1400" dirty="0" smtClean="0">
                    <a:solidFill>
                      <a:srgbClr val="000000"/>
                    </a:solidFill>
                    <a:latin typeface="+mj-lt"/>
                  </a:rPr>
                  <a:t> (from pg. 7, tuple 3)</a:t>
                </a:r>
                <a:endParaRPr lang="en-US" sz="14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713227" y="4138338"/>
                <a:ext cx="262087" cy="655215"/>
                <a:chOff x="7614899" y="4236666"/>
                <a:chExt cx="262087" cy="655215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7614899" y="4236666"/>
                  <a:ext cx="257179" cy="486427"/>
                  <a:chOff x="6877480" y="4127788"/>
                  <a:chExt cx="257179" cy="486427"/>
                </a:xfrm>
              </p:grpSpPr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6878985" y="4214105"/>
                    <a:ext cx="25567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b">
                    <a:spAutoFit/>
                  </a:bodyPr>
                  <a:lstStyle/>
                  <a:p>
                    <a:pPr algn="ctr"/>
                    <a:r>
                      <a:rPr lang="en-US" sz="2000" dirty="0">
                        <a:solidFill>
                          <a:srgbClr val="000000"/>
                        </a:solidFill>
                        <a:latin typeface="+mj-lt"/>
                      </a:rPr>
                      <a:t>.</a:t>
                    </a:r>
                    <a:endParaRPr lang="en-US" sz="2000" dirty="0" smtClean="0">
                      <a:solidFill>
                        <a:srgbClr val="000000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6877480" y="4127788"/>
                    <a:ext cx="25567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b">
                    <a:spAutoFit/>
                  </a:bodyPr>
                  <a:lstStyle/>
                  <a:p>
                    <a:r>
                      <a:rPr lang="en-US" sz="2000" dirty="0">
                        <a:solidFill>
                          <a:srgbClr val="000000"/>
                        </a:solidFill>
                        <a:latin typeface="+mj-lt"/>
                      </a:rPr>
                      <a:t>.</a:t>
                    </a:r>
                    <a:endParaRPr lang="en-US" sz="2000" dirty="0" smtClean="0">
                      <a:solidFill>
                        <a:srgbClr val="000000"/>
                      </a:solidFill>
                      <a:latin typeface="+mj-lt"/>
                    </a:endParaRPr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7619807" y="4405454"/>
                  <a:ext cx="257179" cy="486427"/>
                  <a:chOff x="6877480" y="4127788"/>
                  <a:chExt cx="257179" cy="486427"/>
                </a:xfrm>
              </p:grpSpPr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6878985" y="4214105"/>
                    <a:ext cx="25567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b">
                    <a:spAutoFit/>
                  </a:bodyPr>
                  <a:lstStyle/>
                  <a:p>
                    <a:pPr algn="ctr"/>
                    <a:r>
                      <a:rPr lang="en-US" sz="2000" dirty="0">
                        <a:solidFill>
                          <a:srgbClr val="000000"/>
                        </a:solidFill>
                        <a:latin typeface="+mj-lt"/>
                      </a:rPr>
                      <a:t>.</a:t>
                    </a:r>
                    <a:endParaRPr lang="en-US" sz="2000" dirty="0" smtClean="0">
                      <a:solidFill>
                        <a:srgbClr val="000000"/>
                      </a:solidFill>
                      <a:latin typeface="+mj-lt"/>
                    </a:endParaRP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6877480" y="4127788"/>
                    <a:ext cx="25567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b">
                    <a:spAutoFit/>
                  </a:bodyPr>
                  <a:lstStyle/>
                  <a:p>
                    <a:r>
                      <a:rPr lang="en-US" sz="2000" dirty="0">
                        <a:solidFill>
                          <a:srgbClr val="000000"/>
                        </a:solidFill>
                        <a:latin typeface="+mj-lt"/>
                      </a:rPr>
                      <a:t>.</a:t>
                    </a:r>
                    <a:endParaRPr lang="en-US" sz="2000" dirty="0" smtClean="0">
                      <a:solidFill>
                        <a:srgbClr val="000000"/>
                      </a:solidFill>
                      <a:latin typeface="+mj-lt"/>
                    </a:endParaRPr>
                  </a:p>
                </p:txBody>
              </p:sp>
            </p:grpSp>
          </p:grpSp>
        </p:grpSp>
      </p:grpSp>
      <p:sp>
        <p:nvSpPr>
          <p:cNvPr id="45" name="Oval 88"/>
          <p:cNvSpPr>
            <a:spLocks noChangeArrowheads="1"/>
          </p:cNvSpPr>
          <p:nvPr/>
        </p:nvSpPr>
        <p:spPr bwMode="auto">
          <a:xfrm>
            <a:off x="2201649" y="1863124"/>
            <a:ext cx="222885" cy="2219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2" name="Oval 88"/>
          <p:cNvSpPr>
            <a:spLocks noChangeArrowheads="1"/>
          </p:cNvSpPr>
          <p:nvPr/>
        </p:nvSpPr>
        <p:spPr bwMode="auto">
          <a:xfrm>
            <a:off x="2201649" y="3410158"/>
            <a:ext cx="222885" cy="2219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3" name="Oval 88"/>
          <p:cNvSpPr>
            <a:spLocks noChangeArrowheads="1"/>
          </p:cNvSpPr>
          <p:nvPr/>
        </p:nvSpPr>
        <p:spPr bwMode="auto">
          <a:xfrm>
            <a:off x="2201649" y="3670331"/>
            <a:ext cx="222885" cy="2219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16483" y="1813156"/>
            <a:ext cx="28416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1400" dirty="0" smtClean="0">
                <a:solidFill>
                  <a:srgbClr val="2F5897"/>
                </a:solidFill>
                <a:latin typeface="+mj-lt"/>
              </a:rPr>
              <a:t>9</a:t>
            </a:r>
            <a:endParaRPr lang="en-US" sz="1400" dirty="0">
              <a:solidFill>
                <a:srgbClr val="2F5897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30" y="1753242"/>
            <a:ext cx="383669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+mj-lt"/>
              </a:rPr>
              <a:t>x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5258" y="3287477"/>
            <a:ext cx="383669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+mj-lt"/>
              </a:rPr>
              <a:t>x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23730" y="3544357"/>
            <a:ext cx="383669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+mj-lt"/>
              </a:rPr>
              <a:t>x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7269" y="3515344"/>
            <a:ext cx="36936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CA" sz="2400" b="1" dirty="0">
                <a:solidFill>
                  <a:srgbClr val="2F5897"/>
                </a:solidFill>
                <a:latin typeface="Courier New"/>
                <a:cs typeface="Courier New"/>
              </a:rPr>
              <a:t>∞</a:t>
            </a:r>
            <a:endParaRPr lang="en-US" sz="2400" dirty="0">
              <a:solidFill>
                <a:srgbClr val="2F5897"/>
              </a:solidFill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17225" y="3349014"/>
            <a:ext cx="284165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1400" dirty="0" smtClean="0">
                <a:solidFill>
                  <a:srgbClr val="2F5897"/>
                </a:solidFill>
                <a:latin typeface="+mj-lt"/>
              </a:rPr>
              <a:t>2</a:t>
            </a:r>
            <a:endParaRPr lang="en-US" sz="1400" dirty="0">
              <a:solidFill>
                <a:srgbClr val="2F5897"/>
              </a:solidFill>
              <a:latin typeface="+mj-lt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20743" y="865271"/>
            <a:ext cx="2156181" cy="780241"/>
            <a:chOff x="420743" y="865271"/>
            <a:chExt cx="2156181" cy="780241"/>
          </a:xfrm>
        </p:grpSpPr>
        <p:grpSp>
          <p:nvGrpSpPr>
            <p:cNvPr id="70" name="Group 69"/>
            <p:cNvGrpSpPr/>
            <p:nvPr/>
          </p:nvGrpSpPr>
          <p:grpSpPr>
            <a:xfrm>
              <a:off x="465373" y="865271"/>
              <a:ext cx="2111551" cy="780241"/>
              <a:chOff x="445715" y="962244"/>
              <a:chExt cx="2111551" cy="780241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692701" y="962244"/>
                <a:ext cx="864565" cy="780241"/>
                <a:chOff x="1692701" y="962244"/>
                <a:chExt cx="864565" cy="780241"/>
              </a:xfrm>
            </p:grpSpPr>
            <p:cxnSp>
              <p:nvCxnSpPr>
                <p:cNvPr id="12" name="Straight Arrow Connector 11"/>
                <p:cNvCxnSpPr>
                  <a:stCxn id="15" idx="2"/>
                  <a:endCxn id="16" idx="0"/>
                </p:cNvCxnSpPr>
                <p:nvPr/>
              </p:nvCxnSpPr>
              <p:spPr>
                <a:xfrm>
                  <a:off x="2124984" y="1362354"/>
                  <a:ext cx="174115" cy="38013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1692701" y="962244"/>
                  <a:ext cx="864565" cy="400110"/>
                </a:xfrm>
                <a:prstGeom prst="rect">
                  <a:avLst/>
                </a:prstGeom>
                <a:noFill/>
              </p:spPr>
              <p:txBody>
                <a:bodyPr wrap="none" rtlCol="0" anchor="b">
                  <a:spAutoFit/>
                </a:bodyPr>
                <a:lstStyle/>
                <a:p>
                  <a:pPr algn="ctr"/>
                  <a:r>
                    <a:rPr lang="en-US" sz="2000" dirty="0" smtClean="0">
                      <a:solidFill>
                        <a:schemeClr val="accent1"/>
                      </a:solidFill>
                      <a:latin typeface="+mj-lt"/>
                    </a:rPr>
                    <a:t>Index</a:t>
                  </a:r>
                  <a:endParaRPr lang="en-US" sz="2000" dirty="0">
                    <a:solidFill>
                      <a:schemeClr val="accent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45715" y="962244"/>
                <a:ext cx="1166004" cy="620980"/>
                <a:chOff x="445715" y="962244"/>
                <a:chExt cx="1166004" cy="620980"/>
              </a:xfrm>
            </p:grpSpPr>
            <p:sp>
              <p:nvSpPr>
                <p:cNvPr id="63" name="TextBox 62"/>
                <p:cNvSpPr txBox="1"/>
                <p:nvPr/>
              </p:nvSpPr>
              <p:spPr>
                <a:xfrm>
                  <a:off x="445715" y="962244"/>
                  <a:ext cx="1166004" cy="400110"/>
                </a:xfrm>
                <a:prstGeom prst="rect">
                  <a:avLst/>
                </a:prstGeom>
                <a:noFill/>
              </p:spPr>
              <p:txBody>
                <a:bodyPr wrap="none" rtlCol="0" anchor="b">
                  <a:spAutoFit/>
                </a:bodyPr>
                <a:lstStyle/>
                <a:p>
                  <a:pPr algn="ctr"/>
                  <a:r>
                    <a:rPr lang="en-US" sz="2000" dirty="0" smtClean="0">
                      <a:solidFill>
                        <a:schemeClr val="accent1"/>
                      </a:solidFill>
                      <a:latin typeface="+mj-lt"/>
                    </a:rPr>
                    <a:t>Dataset</a:t>
                  </a:r>
                  <a:endParaRPr lang="en-US" sz="2000" dirty="0">
                    <a:solidFill>
                      <a:schemeClr val="accent1"/>
                    </a:solidFill>
                    <a:latin typeface="+mj-lt"/>
                  </a:endParaRPr>
                </a:p>
              </p:txBody>
            </p:sp>
            <p:cxnSp>
              <p:nvCxnSpPr>
                <p:cNvPr id="65" name="Straight Arrow Connector 64"/>
                <p:cNvCxnSpPr>
                  <a:stCxn id="63" idx="2"/>
                  <a:endCxn id="71" idx="1"/>
                </p:cNvCxnSpPr>
                <p:nvPr/>
              </p:nvCxnSpPr>
              <p:spPr>
                <a:xfrm>
                  <a:off x="1028717" y="1362354"/>
                  <a:ext cx="128824" cy="22087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1" name="Left Brace 70"/>
            <p:cNvSpPr/>
            <p:nvPr/>
          </p:nvSpPr>
          <p:spPr>
            <a:xfrm rot="5400000">
              <a:off x="1101665" y="805329"/>
              <a:ext cx="151068" cy="1512912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1" name="Rectangle 10"/>
          <p:cNvSpPr/>
          <p:nvPr/>
        </p:nvSpPr>
        <p:spPr>
          <a:xfrm>
            <a:off x="871808" y="5306786"/>
            <a:ext cx="1086430" cy="2812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04880" y="5921543"/>
            <a:ext cx="1633781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Page Buffer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59" name="Straight Arrow Connector 58"/>
          <p:cNvCxnSpPr>
            <a:stCxn id="66" idx="0"/>
            <a:endCxn id="11" idx="2"/>
          </p:cNvCxnSpPr>
          <p:nvPr/>
        </p:nvCxnSpPr>
        <p:spPr>
          <a:xfrm flipH="1" flipV="1">
            <a:off x="1415023" y="5588000"/>
            <a:ext cx="6748" cy="333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96509"/>
              </p:ext>
            </p:extLst>
          </p:nvPr>
        </p:nvGraphicFramePr>
        <p:xfrm>
          <a:off x="894416" y="5291741"/>
          <a:ext cx="1019936" cy="30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984"/>
                <a:gridCol w="254984"/>
                <a:gridCol w="254984"/>
                <a:gridCol w="254984"/>
              </a:tblGrid>
              <a:tr h="22569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9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" name="Oval 88"/>
          <p:cNvSpPr>
            <a:spLocks noChangeArrowheads="1"/>
          </p:cNvSpPr>
          <p:nvPr/>
        </p:nvSpPr>
        <p:spPr bwMode="auto">
          <a:xfrm>
            <a:off x="910669" y="5345003"/>
            <a:ext cx="222885" cy="2219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73" name="Oval 88"/>
          <p:cNvSpPr>
            <a:spLocks noChangeArrowheads="1"/>
          </p:cNvSpPr>
          <p:nvPr/>
        </p:nvSpPr>
        <p:spPr bwMode="auto">
          <a:xfrm>
            <a:off x="1168128" y="5344913"/>
            <a:ext cx="222885" cy="2219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74" name="Oval 88"/>
          <p:cNvSpPr>
            <a:spLocks noChangeArrowheads="1"/>
          </p:cNvSpPr>
          <p:nvPr/>
        </p:nvSpPr>
        <p:spPr bwMode="auto">
          <a:xfrm>
            <a:off x="1424927" y="5345003"/>
            <a:ext cx="222885" cy="2219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75" name="Oval 88"/>
          <p:cNvSpPr>
            <a:spLocks noChangeArrowheads="1"/>
          </p:cNvSpPr>
          <p:nvPr/>
        </p:nvSpPr>
        <p:spPr bwMode="auto">
          <a:xfrm>
            <a:off x="1685229" y="5339457"/>
            <a:ext cx="222885" cy="2219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01270" y="1828446"/>
            <a:ext cx="1056968" cy="273392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902018" y="3378648"/>
            <a:ext cx="1056968" cy="273392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99577" y="3623771"/>
            <a:ext cx="1056968" cy="273392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469533"/>
              </p:ext>
            </p:extLst>
          </p:nvPr>
        </p:nvGraphicFramePr>
        <p:xfrm>
          <a:off x="894416" y="5294134"/>
          <a:ext cx="1019936" cy="30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984"/>
                <a:gridCol w="254984"/>
                <a:gridCol w="254984"/>
                <a:gridCol w="254984"/>
              </a:tblGrid>
              <a:tr h="22569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14552"/>
              </p:ext>
            </p:extLst>
          </p:nvPr>
        </p:nvGraphicFramePr>
        <p:xfrm>
          <a:off x="894416" y="5299147"/>
          <a:ext cx="1019936" cy="30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984"/>
                <a:gridCol w="254984"/>
                <a:gridCol w="254984"/>
                <a:gridCol w="254984"/>
              </a:tblGrid>
              <a:tr h="22569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81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5" grpId="0" animBg="1"/>
      <p:bldP spid="45" grpId="1" animBg="1"/>
      <p:bldP spid="52" grpId="0" animBg="1"/>
      <p:bldP spid="52" grpId="1" animBg="1"/>
      <p:bldP spid="53" grpId="0" animBg="1"/>
      <p:bldP spid="53" grpId="1" animBg="1"/>
      <p:bldP spid="7" grpId="0"/>
      <p:bldP spid="8" grpId="0"/>
      <p:bldP spid="55" grpId="1"/>
      <p:bldP spid="56" grpId="0"/>
      <p:bldP spid="9" grpId="0"/>
      <p:bldP spid="57" grpId="0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5" grpId="0" animBg="1"/>
      <p:bldP spid="75" grpId="1" animBg="1"/>
      <p:bldP spid="75" grpId="2" animBg="1"/>
      <p:bldP spid="75" grpId="3" animBg="1"/>
      <p:bldP spid="75" grpId="4" animBg="1"/>
      <p:bldP spid="75" grpId="5" animBg="1"/>
      <p:bldP spid="61" grpId="0" animBg="1"/>
      <p:bldP spid="61" grpId="1" animBg="1"/>
      <p:bldP spid="76" grpId="0" animBg="1"/>
      <p:bldP spid="76" grpId="1" animBg="1"/>
      <p:bldP spid="77" grpId="0" animBg="1"/>
      <p:bldP spid="7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MinSort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ideal case, </a:t>
            </a:r>
            <a:r>
              <a:rPr lang="en-US" dirty="0" smtClean="0"/>
              <a:t>each region represents a single page.</a:t>
            </a:r>
            <a:endParaRPr lang="en-US" dirty="0"/>
          </a:p>
          <a:p>
            <a:r>
              <a:rPr lang="en-US" dirty="0"/>
              <a:t>The amount of </a:t>
            </a:r>
            <a:r>
              <a:rPr lang="en-US" dirty="0" smtClean="0"/>
              <a:t>memory required </a:t>
            </a:r>
            <a:r>
              <a:rPr lang="en-US" dirty="0"/>
              <a:t>to store the minimum value </a:t>
            </a:r>
            <a:r>
              <a:rPr lang="en-US" dirty="0" smtClean="0"/>
              <a:t>of each page </a:t>
            </a:r>
            <a:r>
              <a:rPr lang="en-US" dirty="0"/>
              <a:t>is </a:t>
            </a:r>
            <a:r>
              <a:rPr lang="en-US" i="1" dirty="0" smtClean="0">
                <a:solidFill>
                  <a:srgbClr val="6076B4"/>
                </a:solidFill>
              </a:rPr>
              <a:t>L</a:t>
            </a:r>
            <a:r>
              <a:rPr lang="en-US" i="1" baseline="-25000" dirty="0" smtClean="0">
                <a:solidFill>
                  <a:srgbClr val="6076B4"/>
                </a:solidFill>
              </a:rPr>
              <a:t>K </a:t>
            </a:r>
            <a:r>
              <a:rPr lang="en-US" i="1" dirty="0" smtClean="0">
                <a:solidFill>
                  <a:srgbClr val="6076B4"/>
                </a:solidFill>
              </a:rPr>
              <a:t>* P</a:t>
            </a:r>
            <a:r>
              <a:rPr lang="en-US" dirty="0"/>
              <a:t>, where </a:t>
            </a:r>
            <a:r>
              <a:rPr lang="en-US" i="1" dirty="0">
                <a:solidFill>
                  <a:srgbClr val="6076B4"/>
                </a:solidFill>
              </a:rPr>
              <a:t>L</a:t>
            </a:r>
            <a:r>
              <a:rPr lang="en-US" i="1" baseline="-25000" dirty="0">
                <a:solidFill>
                  <a:srgbClr val="6076B4"/>
                </a:solidFill>
              </a:rPr>
              <a:t>K</a:t>
            </a:r>
            <a:r>
              <a:rPr lang="en-US" dirty="0"/>
              <a:t> is the size of the </a:t>
            </a:r>
            <a:r>
              <a:rPr lang="en-US" dirty="0" smtClean="0"/>
              <a:t>sort key and </a:t>
            </a:r>
            <a:r>
              <a:rPr lang="en-US" i="1" dirty="0" smtClean="0">
                <a:solidFill>
                  <a:srgbClr val="6076B4"/>
                </a:solidFill>
              </a:rPr>
              <a:t>P </a:t>
            </a:r>
            <a:r>
              <a:rPr lang="en-US" dirty="0" smtClean="0">
                <a:solidFill>
                  <a:schemeClr val="accent6"/>
                </a:solidFill>
              </a:rPr>
              <a:t>is the number of pages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If there is not enough memory, each region represents two or more adjacent pages.</a:t>
            </a:r>
            <a:endParaRPr lang="en-US" dirty="0"/>
          </a:p>
          <a:p>
            <a:r>
              <a:rPr lang="en-US" dirty="0" smtClean="0"/>
              <a:t>The minimum </a:t>
            </a:r>
            <a:r>
              <a:rPr lang="en-US" dirty="0"/>
              <a:t>amount of </a:t>
            </a:r>
            <a:r>
              <a:rPr lang="en-US" dirty="0" smtClean="0"/>
              <a:t>memory required is </a:t>
            </a:r>
            <a:r>
              <a:rPr lang="en-US" i="1" dirty="0">
                <a:solidFill>
                  <a:srgbClr val="6076B4"/>
                </a:solidFill>
              </a:rPr>
              <a:t>4*L</a:t>
            </a:r>
            <a:r>
              <a:rPr lang="en-US" i="1" baseline="-25000" dirty="0">
                <a:solidFill>
                  <a:srgbClr val="6076B4"/>
                </a:solidFill>
              </a:rPr>
              <a:t>K</a:t>
            </a:r>
            <a:r>
              <a:rPr lang="en-US" i="1" dirty="0">
                <a:solidFill>
                  <a:srgbClr val="6076B4"/>
                </a:solidFill>
              </a:rPr>
              <a:t> </a:t>
            </a:r>
            <a:r>
              <a:rPr lang="en-US" dirty="0"/>
              <a:t>for two regions.  </a:t>
            </a:r>
            <a:endParaRPr lang="en-CA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17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09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MinSort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flash chip supports direct byte </a:t>
            </a:r>
            <a:r>
              <a:rPr lang="en-US" dirty="0" smtClean="0"/>
              <a:t>reads, </a:t>
            </a:r>
            <a:r>
              <a:rPr lang="en-US" i="1" dirty="0">
                <a:solidFill>
                  <a:srgbClr val="6076B4"/>
                </a:solidFill>
              </a:rPr>
              <a:t>Flash MinSort</a:t>
            </a:r>
            <a:r>
              <a:rPr lang="en-US" dirty="0">
                <a:solidFill>
                  <a:srgbClr val="6076B4"/>
                </a:solidFill>
              </a:rPr>
              <a:t> </a:t>
            </a:r>
            <a:r>
              <a:rPr lang="en-US" dirty="0"/>
              <a:t>is even more efficient as it only needs to read the </a:t>
            </a:r>
            <a:r>
              <a:rPr lang="en-US" dirty="0" smtClean="0"/>
              <a:t>sort key values. </a:t>
            </a:r>
          </a:p>
          <a:p>
            <a:r>
              <a:rPr lang="en-CA" dirty="0" smtClean="0"/>
              <a:t>Performance</a:t>
            </a:r>
            <a:r>
              <a:rPr lang="en-CA" dirty="0"/>
              <a:t>:</a:t>
            </a:r>
          </a:p>
          <a:p>
            <a:pPr lvl="1">
              <a:spcBef>
                <a:spcPts val="0"/>
              </a:spcBef>
            </a:pPr>
            <a:r>
              <a:rPr lang="en-CA" i="1" dirty="0"/>
              <a:t>P</a:t>
            </a:r>
            <a:r>
              <a:rPr lang="en-CA" dirty="0"/>
              <a:t> = # of pages, </a:t>
            </a:r>
            <a:r>
              <a:rPr lang="en-CA" i="1" dirty="0"/>
              <a:t>T</a:t>
            </a:r>
            <a:r>
              <a:rPr lang="en-CA" dirty="0"/>
              <a:t> = # of tuples, </a:t>
            </a:r>
            <a:r>
              <a:rPr lang="en-CA" i="1" dirty="0"/>
              <a:t>N</a:t>
            </a:r>
            <a:r>
              <a:rPr lang="en-CA" i="1" baseline="-25000" dirty="0"/>
              <a:t>P</a:t>
            </a:r>
            <a:r>
              <a:rPr lang="en-CA" dirty="0"/>
              <a:t> = # of pages in a region</a:t>
            </a:r>
          </a:p>
          <a:p>
            <a:pPr lvl="1">
              <a:spcBef>
                <a:spcPts val="0"/>
              </a:spcBef>
            </a:pPr>
            <a:r>
              <a:rPr lang="en-CA" i="1" dirty="0"/>
              <a:t>D</a:t>
            </a:r>
            <a:r>
              <a:rPr lang="en-CA" i="1" baseline="-25000" dirty="0"/>
              <a:t>R </a:t>
            </a:r>
            <a:r>
              <a:rPr lang="en-CA" dirty="0"/>
              <a:t>= average # of distinct values in a region, </a:t>
            </a:r>
            <a:r>
              <a:rPr lang="en-CA" i="1" dirty="0"/>
              <a:t>R</a:t>
            </a:r>
            <a:r>
              <a:rPr lang="en-CA" dirty="0"/>
              <a:t> = # of regions</a:t>
            </a:r>
          </a:p>
          <a:p>
            <a:pPr lvl="1">
              <a:spcBef>
                <a:spcPts val="0"/>
              </a:spcBef>
            </a:pPr>
            <a:r>
              <a:rPr lang="en-CA" i="1" dirty="0"/>
              <a:t>L</a:t>
            </a:r>
            <a:r>
              <a:rPr lang="en-CA" i="1" baseline="-25000" dirty="0"/>
              <a:t>K </a:t>
            </a:r>
            <a:r>
              <a:rPr lang="en-CA" dirty="0"/>
              <a:t>= size of key in bytes, </a:t>
            </a:r>
            <a:r>
              <a:rPr lang="en-CA" i="1" dirty="0"/>
              <a:t>L</a:t>
            </a:r>
            <a:r>
              <a:rPr lang="en-CA" i="1" baseline="-25000" dirty="0"/>
              <a:t>T </a:t>
            </a:r>
            <a:r>
              <a:rPr lang="en-CA" dirty="0"/>
              <a:t>= size of tuple in bytes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18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Direct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Previous work</a:t>
            </a:r>
          </a:p>
          <a:p>
            <a:r>
              <a:rPr lang="en-US" dirty="0" smtClean="0"/>
              <a:t>Flash MinSort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3"/>
    </mc:Choice>
    <mc:Fallback xmlns="">
      <p:transition xmlns:p14="http://schemas.microsoft.com/office/powerpoint/2010/main" spd="slow" advTm="7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MinSort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94527"/>
          </a:xfrm>
        </p:spPr>
        <p:txBody>
          <a:bodyPr>
            <a:normAutofit/>
          </a:bodyPr>
          <a:lstStyle/>
          <a:p>
            <a:r>
              <a:rPr lang="en-CA" dirty="0"/>
              <a:t>Considering only page reads </a:t>
            </a:r>
            <a:r>
              <a:rPr lang="en-CA" i="1" dirty="0">
                <a:solidFill>
                  <a:srgbClr val="6076B4"/>
                </a:solidFill>
              </a:rPr>
              <a:t>Flash </a:t>
            </a:r>
            <a:r>
              <a:rPr lang="en-CA" i="1" dirty="0" err="1">
                <a:solidFill>
                  <a:srgbClr val="6076B4"/>
                </a:solidFill>
              </a:rPr>
              <a:t>MinSort</a:t>
            </a:r>
            <a:r>
              <a:rPr lang="en-CA" dirty="0">
                <a:solidFill>
                  <a:srgbClr val="6076B4"/>
                </a:solidFill>
              </a:rPr>
              <a:t> </a:t>
            </a:r>
            <a:r>
              <a:rPr lang="en-CA" dirty="0"/>
              <a:t>is:</a:t>
            </a:r>
          </a:p>
          <a:p>
            <a:pPr lvl="1">
              <a:spcBef>
                <a:spcPts val="0"/>
              </a:spcBef>
            </a:pPr>
            <a:r>
              <a:rPr lang="en-CA" dirty="0"/>
              <a:t>Faster than </a:t>
            </a:r>
            <a:r>
              <a:rPr lang="en-CA" i="1" dirty="0">
                <a:solidFill>
                  <a:srgbClr val="6076B4"/>
                </a:solidFill>
              </a:rPr>
              <a:t>one key sort</a:t>
            </a:r>
            <a:r>
              <a:rPr lang="en-CA" dirty="0">
                <a:solidFill>
                  <a:srgbClr val="6076B4"/>
                </a:solidFill>
              </a:rPr>
              <a:t> </a:t>
            </a:r>
            <a:r>
              <a:rPr lang="en-CA" dirty="0"/>
              <a:t>in all cases.</a:t>
            </a:r>
          </a:p>
          <a:p>
            <a:pPr lvl="1">
              <a:spcBef>
                <a:spcPts val="0"/>
              </a:spcBef>
            </a:pPr>
            <a:r>
              <a:rPr lang="en-CA" dirty="0"/>
              <a:t>Faster than </a:t>
            </a:r>
            <a:r>
              <a:rPr lang="en-CA" i="1" dirty="0">
                <a:solidFill>
                  <a:srgbClr val="6076B4"/>
                </a:solidFill>
              </a:rPr>
              <a:t>heap sort</a:t>
            </a:r>
            <a:r>
              <a:rPr lang="en-CA" dirty="0">
                <a:solidFill>
                  <a:srgbClr val="6076B4"/>
                </a:solidFill>
              </a:rPr>
              <a:t> </a:t>
            </a:r>
            <a:r>
              <a:rPr lang="en-CA" dirty="0"/>
              <a:t>unless input size is only a small multiple of the memory size (e.g. 2 to 5).</a:t>
            </a:r>
          </a:p>
          <a:p>
            <a:pPr lvl="1">
              <a:spcBef>
                <a:spcPts val="0"/>
              </a:spcBef>
            </a:pPr>
            <a:r>
              <a:rPr lang="en-CA" dirty="0"/>
              <a:t>Faster than </a:t>
            </a:r>
            <a:r>
              <a:rPr lang="en-US" i="1" dirty="0">
                <a:solidFill>
                  <a:srgbClr val="6076B4"/>
                </a:solidFill>
              </a:rPr>
              <a:t>external merge sort</a:t>
            </a:r>
            <a:r>
              <a:rPr lang="en-US" dirty="0">
                <a:solidFill>
                  <a:srgbClr val="6076B4"/>
                </a:solidFill>
              </a:rPr>
              <a:t> </a:t>
            </a:r>
            <a:r>
              <a:rPr lang="en-US" dirty="0"/>
              <a:t>for a large spectrum of the possible configurations even while using less memory and performing no writes.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19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91606"/>
              </p:ext>
            </p:extLst>
          </p:nvPr>
        </p:nvGraphicFramePr>
        <p:xfrm>
          <a:off x="457202" y="4140775"/>
          <a:ext cx="8229599" cy="20932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81121"/>
                <a:gridCol w="1622322"/>
                <a:gridCol w="4426156"/>
              </a:tblGrid>
              <a:tr h="2804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Algorithm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b="1" u="none" strike="noStrike" cap="none" normalizeH="0" baseline="0">
                          <a:ln>
                            <a:noFill/>
                          </a:ln>
                          <a:effectLst/>
                          <a:latin typeface="+mj-lt"/>
                        </a:rPr>
                        <a:t>Page I/Os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Notes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2804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Flash MinSort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P * (1 + D</a:t>
                      </a:r>
                      <a:r>
                        <a:rPr kumimoji="0" lang="en-CA" sz="1600" u="none" strike="noStrike" cap="none" normalizeH="0" baseline="-250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R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3000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One Key Sort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P * (1 +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D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Perform scan for each distinct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key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2804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Heap Sort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P * (T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* </a:t>
                      </a: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L</a:t>
                      </a:r>
                      <a:r>
                        <a:rPr kumimoji="0" lang="en-CA" sz="1600" u="none" strike="noStrike" cap="none" normalizeH="0" baseline="-25000" dirty="0">
                          <a:ln>
                            <a:noFill/>
                          </a:ln>
                          <a:effectLst/>
                          <a:latin typeface="+mj-lt"/>
                        </a:rPr>
                        <a:t>T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 ) / 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# scans based on # tuples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859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External Merge Sort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(two pass)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P * (2 + X)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X is write-to-read ratio as algorithm must write as an intermediate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step</a:t>
                      </a:r>
                      <a:endParaRPr kumimoji="0" lang="en-CA" sz="1600" u="none" strike="noStrike" cap="none" normalizeH="0" baseline="0" dirty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9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25000"/>
                        <a:buFont typeface="Monotype Sorts" charset="0"/>
                        <a:buNone/>
                        <a:tabLst/>
                      </a:pPr>
                      <a:r>
                        <a:rPr kumimoji="0" lang="en-CA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Two pass is not likely for small memory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sizes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j-lt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77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/>
              <a:t>Experimental evaluation compares: </a:t>
            </a:r>
            <a:r>
              <a:rPr lang="en-US" sz="2600" i="1" dirty="0">
                <a:solidFill>
                  <a:srgbClr val="6076B4"/>
                </a:solidFill>
              </a:rPr>
              <a:t>Flash MinSort</a:t>
            </a:r>
            <a:r>
              <a:rPr lang="en-US" sz="2600" dirty="0">
                <a:solidFill>
                  <a:srgbClr val="758085"/>
                </a:solidFill>
              </a:rPr>
              <a:t>,</a:t>
            </a:r>
            <a:r>
              <a:rPr lang="en-US" sz="2600" dirty="0">
                <a:solidFill>
                  <a:srgbClr val="6076B4"/>
                </a:solidFill>
              </a:rPr>
              <a:t> </a:t>
            </a:r>
            <a:r>
              <a:rPr lang="en-US" sz="2600" i="1" dirty="0">
                <a:solidFill>
                  <a:srgbClr val="6076B4"/>
                </a:solidFill>
              </a:rPr>
              <a:t>one key sort</a:t>
            </a:r>
            <a:r>
              <a:rPr lang="en-US" sz="2600" dirty="0">
                <a:solidFill>
                  <a:srgbClr val="758085"/>
                </a:solidFill>
              </a:rPr>
              <a:t>,</a:t>
            </a:r>
            <a:r>
              <a:rPr lang="en-US" sz="2600" dirty="0">
                <a:solidFill>
                  <a:srgbClr val="6076B4"/>
                </a:solidFill>
              </a:rPr>
              <a:t> </a:t>
            </a:r>
            <a:r>
              <a:rPr lang="en-US" sz="2600" i="1" dirty="0">
                <a:solidFill>
                  <a:srgbClr val="6076B4"/>
                </a:solidFill>
              </a:rPr>
              <a:t>heap sort</a:t>
            </a:r>
            <a:r>
              <a:rPr lang="en-US" sz="2600" dirty="0">
                <a:solidFill>
                  <a:srgbClr val="758085"/>
                </a:solidFill>
              </a:rPr>
              <a:t>,</a:t>
            </a:r>
            <a:r>
              <a:rPr lang="en-US" sz="2600" dirty="0">
                <a:solidFill>
                  <a:srgbClr val="6076B4"/>
                </a:solidFill>
              </a:rPr>
              <a:t> </a:t>
            </a:r>
            <a:r>
              <a:rPr lang="en-US" sz="2600" dirty="0">
                <a:solidFill>
                  <a:schemeClr val="accent6"/>
                </a:solidFill>
              </a:rPr>
              <a:t>and</a:t>
            </a:r>
            <a:r>
              <a:rPr lang="en-US" sz="2600" dirty="0">
                <a:solidFill>
                  <a:srgbClr val="6076B4"/>
                </a:solidFill>
              </a:rPr>
              <a:t> </a:t>
            </a:r>
            <a:r>
              <a:rPr lang="en-US" sz="2600" i="1" dirty="0">
                <a:solidFill>
                  <a:srgbClr val="6076B4"/>
                </a:solidFill>
              </a:rPr>
              <a:t>external merge sort</a:t>
            </a:r>
            <a:r>
              <a:rPr lang="en-US" sz="2600" dirty="0" smtClean="0">
                <a:solidFill>
                  <a:srgbClr val="758085"/>
                </a:solidFill>
              </a:rPr>
              <a:t>.</a:t>
            </a:r>
            <a:r>
              <a:rPr lang="en-US" sz="2600" dirty="0" smtClean="0">
                <a:solidFill>
                  <a:srgbClr val="6076B4"/>
                </a:solidFill>
              </a:rPr>
              <a:t> </a:t>
            </a:r>
          </a:p>
          <a:p>
            <a:r>
              <a:rPr lang="en-US" sz="2600" dirty="0" smtClean="0">
                <a:solidFill>
                  <a:srgbClr val="758085"/>
                </a:solidFill>
              </a:rPr>
              <a:t>2kB of memory available to operators</a:t>
            </a:r>
            <a:endParaRPr lang="en-US" sz="2600" dirty="0">
              <a:solidFill>
                <a:srgbClr val="758085"/>
              </a:solidFill>
            </a:endParaRPr>
          </a:p>
          <a:p>
            <a:r>
              <a:rPr lang="en-US" sz="2600" dirty="0" smtClean="0">
                <a:solidFill>
                  <a:srgbClr val="758085"/>
                </a:solidFill>
              </a:rPr>
              <a:t>Sensor node hardware: </a:t>
            </a:r>
          </a:p>
          <a:p>
            <a:pPr lvl="1"/>
            <a:r>
              <a:rPr lang="en-US" sz="2200" dirty="0" smtClean="0"/>
              <a:t>Atmel </a:t>
            </a:r>
            <a:r>
              <a:rPr lang="en-US" sz="2200" dirty="0"/>
              <a:t>Mega644p </a:t>
            </a:r>
            <a:r>
              <a:rPr lang="en-US" sz="2200" dirty="0" smtClean="0"/>
              <a:t>(8 MHz) </a:t>
            </a:r>
          </a:p>
          <a:p>
            <a:pPr lvl="1"/>
            <a:r>
              <a:rPr lang="en-US" sz="2200" dirty="0" smtClean="0"/>
              <a:t>4KB SRAM </a:t>
            </a:r>
          </a:p>
          <a:p>
            <a:pPr lvl="1"/>
            <a:r>
              <a:rPr lang="en-US" sz="2200" dirty="0" smtClean="0"/>
              <a:t>2MB Atmel </a:t>
            </a:r>
            <a:r>
              <a:rPr lang="en-US" sz="2200" dirty="0"/>
              <a:t>AT45DB161D </a:t>
            </a:r>
            <a:r>
              <a:rPr lang="en-US" sz="2200" dirty="0" smtClean="0"/>
              <a:t>serial flash (512 byte page size)</a:t>
            </a:r>
            <a:endParaRPr lang="en-US" sz="2200" dirty="0"/>
          </a:p>
          <a:p>
            <a:pPr lvl="1"/>
            <a:r>
              <a:rPr lang="en-US" sz="2200" dirty="0" smtClean="0"/>
              <a:t>Node </a:t>
            </a:r>
            <a:r>
              <a:rPr lang="en-US" sz="2200" dirty="0"/>
              <a:t>design was used for field measurement of soil moisture for use with an automated irrigation controller </a:t>
            </a:r>
            <a:r>
              <a:rPr lang="en-US" sz="2200" dirty="0" smtClean="0"/>
              <a:t>[4]</a:t>
            </a:r>
            <a:r>
              <a:rPr lang="en-US" sz="2200" dirty="0"/>
              <a:t>.</a:t>
            </a:r>
            <a:endParaRPr lang="en-US" sz="2200" b="1" dirty="0">
              <a:solidFill>
                <a:schemeClr val="accent1"/>
              </a:solidFill>
            </a:endParaRPr>
          </a:p>
          <a:p>
            <a:r>
              <a:rPr lang="en-US" sz="2600" dirty="0" smtClean="0">
                <a:solidFill>
                  <a:srgbClr val="758085"/>
                </a:solidFill>
              </a:rPr>
              <a:t>Dataset</a:t>
            </a:r>
            <a:r>
              <a:rPr lang="en-US" sz="2600" dirty="0">
                <a:solidFill>
                  <a:srgbClr val="758085"/>
                </a:solidFill>
              </a:rPr>
              <a:t>:</a:t>
            </a:r>
          </a:p>
          <a:p>
            <a:pPr lvl="1"/>
            <a:r>
              <a:rPr lang="en-US" sz="2200" dirty="0"/>
              <a:t>Three months of the live soil sensing data and generated ordered and random data sets. The real data set has 10,000 records (160KB) and 43 distinct values.</a:t>
            </a:r>
          </a:p>
          <a:p>
            <a:pPr lvl="1"/>
            <a:r>
              <a:rPr lang="en-US" sz="2200" dirty="0"/>
              <a:t>Record size is 16 bytes. Sort key is a 2 byte integer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20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4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Device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Time to read 50,000 </a:t>
            </a:r>
            <a:r>
              <a:rPr lang="en-US" sz="2600" dirty="0" smtClean="0"/>
              <a:t>tuples: </a:t>
            </a:r>
            <a:r>
              <a:rPr lang="en-US" sz="2600" dirty="0"/>
              <a:t>	</a:t>
            </a:r>
            <a:r>
              <a:rPr lang="en-US" sz="2600" dirty="0" smtClean="0"/>
              <a:t>   5.3 seconds</a:t>
            </a:r>
            <a:endParaRPr lang="en-US" sz="2600" dirty="0"/>
          </a:p>
          <a:p>
            <a:r>
              <a:rPr lang="en-US" sz="2600" dirty="0"/>
              <a:t>Time to write 50,000 </a:t>
            </a:r>
            <a:r>
              <a:rPr lang="en-US" sz="2600" dirty="0" smtClean="0"/>
              <a:t>tuples: </a:t>
            </a:r>
            <a:r>
              <a:rPr lang="en-US" sz="2600" dirty="0"/>
              <a:t>	</a:t>
            </a:r>
            <a:r>
              <a:rPr lang="en-US" sz="2600" dirty="0" smtClean="0"/>
              <a:t>   23  seconds</a:t>
            </a:r>
            <a:endParaRPr lang="en-US" sz="2600" dirty="0"/>
          </a:p>
          <a:p>
            <a:r>
              <a:rPr lang="en-CA" sz="2600" dirty="0"/>
              <a:t>Write-to-read ratio:		</a:t>
            </a:r>
            <a:r>
              <a:rPr lang="en-CA" sz="2600" dirty="0" smtClean="0"/>
              <a:t>   </a:t>
            </a:r>
            <a:r>
              <a:rPr lang="en-CA" sz="2600" b="1" dirty="0" smtClean="0">
                <a:solidFill>
                  <a:schemeClr val="accent1"/>
                </a:solidFill>
              </a:rPr>
              <a:t>4.7</a:t>
            </a:r>
            <a:endParaRPr lang="en-CA" sz="2600" b="1" dirty="0">
              <a:solidFill>
                <a:schemeClr val="accent1"/>
              </a:solidFill>
            </a:endParaRPr>
          </a:p>
          <a:p>
            <a:r>
              <a:rPr lang="en-CA" sz="2600" dirty="0"/>
              <a:t>Time to scan 50,000 </a:t>
            </a:r>
            <a:r>
              <a:rPr lang="en-CA" sz="2600" dirty="0" smtClean="0"/>
              <a:t>sort keys:  2.1 seconds</a:t>
            </a:r>
            <a:endParaRPr lang="en-CA" sz="2600" dirty="0"/>
          </a:p>
          <a:p>
            <a:r>
              <a:rPr lang="en-CA" sz="2600" dirty="0"/>
              <a:t>Notes:</a:t>
            </a:r>
          </a:p>
          <a:p>
            <a:pPr lvl="1"/>
            <a:r>
              <a:rPr lang="en-CA" sz="2200" dirty="0" smtClean="0">
                <a:solidFill>
                  <a:schemeClr val="accent6"/>
                </a:solidFill>
              </a:rPr>
              <a:t>Buffering </a:t>
            </a:r>
            <a:r>
              <a:rPr lang="en-CA" sz="2200" dirty="0">
                <a:solidFill>
                  <a:schemeClr val="accent6"/>
                </a:solidFill>
              </a:rPr>
              <a:t>a page in processor memory is more efficient than using on chip buffers due to bus communication and latency.</a:t>
            </a:r>
          </a:p>
          <a:p>
            <a:pPr lvl="1"/>
            <a:r>
              <a:rPr lang="en-CA" sz="2200" dirty="0">
                <a:solidFill>
                  <a:schemeClr val="accent6"/>
                </a:solidFill>
              </a:rPr>
              <a:t>Bus speeds affect write-to-read ratio.  Even though writing is considerably slower on the chip, this was masked due to the speed of the processor and bus.</a:t>
            </a:r>
            <a:endParaRPr lang="en-US" sz="2200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21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8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482484"/>
            <a:ext cx="9144000" cy="1848701"/>
          </a:xfrm>
        </p:spPr>
        <p:txBody>
          <a:bodyPr>
            <a:normAutofit lnSpcReduction="10000"/>
          </a:bodyPr>
          <a:lstStyle/>
          <a:p>
            <a:pPr marL="342000">
              <a:lnSpc>
                <a:spcPct val="89000"/>
              </a:lnSpc>
              <a:spcBef>
                <a:spcPts val="792"/>
              </a:spcBef>
              <a:buClr>
                <a:schemeClr val="accent6"/>
              </a:buClr>
              <a:buFont typeface="Arial"/>
              <a:buChar char="•"/>
            </a:pPr>
            <a:r>
              <a:rPr lang="en-US" sz="2200" i="1" dirty="0">
                <a:solidFill>
                  <a:schemeClr val="accent1"/>
                </a:solidFill>
              </a:rPr>
              <a:t>Heap sort </a:t>
            </a:r>
            <a:r>
              <a:rPr lang="en-US" sz="2200" dirty="0">
                <a:solidFill>
                  <a:schemeClr val="accent6"/>
                </a:solidFill>
              </a:rPr>
              <a:t>is not shown as time is order of magnitudes longer:</a:t>
            </a:r>
          </a:p>
          <a:p>
            <a:pPr lvl="1">
              <a:lnSpc>
                <a:spcPct val="69000"/>
              </a:lnSpc>
              <a:buClr>
                <a:schemeClr val="accent6"/>
              </a:buClr>
              <a:buFont typeface="Courier New"/>
              <a:buChar char="o"/>
            </a:pPr>
            <a:r>
              <a:rPr lang="en-US" dirty="0" smtClean="0">
                <a:solidFill>
                  <a:schemeClr val="accent6"/>
                </a:solidFill>
              </a:rPr>
              <a:t>100 bytes (5 </a:t>
            </a:r>
            <a:r>
              <a:rPr lang="en-US" dirty="0">
                <a:solidFill>
                  <a:schemeClr val="accent6"/>
                </a:solidFill>
              </a:rPr>
              <a:t>tuple): </a:t>
            </a:r>
            <a:r>
              <a:rPr lang="en-US" dirty="0" smtClean="0">
                <a:solidFill>
                  <a:schemeClr val="accent6"/>
                </a:solidFill>
              </a:rPr>
              <a:t>10,000 </a:t>
            </a:r>
            <a:r>
              <a:rPr lang="en-US" dirty="0">
                <a:solidFill>
                  <a:schemeClr val="accent6"/>
                </a:solidFill>
              </a:rPr>
              <a:t>passes, </a:t>
            </a:r>
            <a:r>
              <a:rPr lang="en-US" dirty="0" smtClean="0">
                <a:solidFill>
                  <a:schemeClr val="accent6"/>
                </a:solidFill>
              </a:rPr>
              <a:t>3,377 seconds</a:t>
            </a:r>
            <a:endParaRPr lang="en-US" dirty="0">
              <a:solidFill>
                <a:schemeClr val="accent6"/>
              </a:solidFill>
            </a:endParaRPr>
          </a:p>
          <a:p>
            <a:pPr lvl="1">
              <a:lnSpc>
                <a:spcPct val="69000"/>
              </a:lnSpc>
              <a:spcAft>
                <a:spcPts val="600"/>
              </a:spcAft>
              <a:buClr>
                <a:schemeClr val="accent6"/>
              </a:buClr>
              <a:buFont typeface="Courier New"/>
              <a:buChar char="o"/>
            </a:pPr>
            <a:r>
              <a:rPr lang="en-US" dirty="0">
                <a:solidFill>
                  <a:schemeClr val="accent6"/>
                </a:solidFill>
              </a:rPr>
              <a:t>1200 bytes (74 tuples): </a:t>
            </a:r>
            <a:r>
              <a:rPr lang="en-US" dirty="0" smtClean="0">
                <a:solidFill>
                  <a:schemeClr val="accent6"/>
                </a:solidFill>
              </a:rPr>
              <a:t>302 seconds</a:t>
            </a:r>
            <a:endParaRPr lang="en-US" dirty="0">
              <a:solidFill>
                <a:schemeClr val="accent6"/>
              </a:solidFill>
            </a:endParaRPr>
          </a:p>
          <a:p>
            <a:pPr marL="342000">
              <a:lnSpc>
                <a:spcPct val="89000"/>
              </a:lnSpc>
              <a:spcBef>
                <a:spcPts val="792"/>
              </a:spcBef>
              <a:spcAft>
                <a:spcPts val="0"/>
              </a:spcAft>
              <a:buClr>
                <a:schemeClr val="accent6"/>
              </a:buClr>
              <a:buFont typeface="Arial"/>
              <a:buChar char="•"/>
            </a:pPr>
            <a:r>
              <a:rPr lang="en-CA" sz="2200" i="1" dirty="0" err="1">
                <a:solidFill>
                  <a:srgbClr val="6076B4"/>
                </a:solidFill>
              </a:rPr>
              <a:t>MinSortDR</a:t>
            </a:r>
            <a:r>
              <a:rPr lang="en-CA" sz="2200" dirty="0">
                <a:solidFill>
                  <a:schemeClr val="accent6"/>
                </a:solidFill>
              </a:rPr>
              <a:t> is </a:t>
            </a:r>
            <a:r>
              <a:rPr lang="en-CA" sz="2200" dirty="0" smtClean="0">
                <a:solidFill>
                  <a:schemeClr val="accent6"/>
                </a:solidFill>
              </a:rPr>
              <a:t>a direct </a:t>
            </a:r>
            <a:r>
              <a:rPr lang="en-CA" sz="2200" dirty="0">
                <a:solidFill>
                  <a:schemeClr val="accent6"/>
                </a:solidFill>
              </a:rPr>
              <a:t>read version of </a:t>
            </a:r>
            <a:r>
              <a:rPr lang="en-CA" sz="2200" i="1" dirty="0" smtClean="0">
                <a:solidFill>
                  <a:srgbClr val="6076B4"/>
                </a:solidFill>
              </a:rPr>
              <a:t>MinSort.</a:t>
            </a:r>
            <a:endParaRPr lang="en-CA" sz="2200" i="1" dirty="0">
              <a:solidFill>
                <a:schemeClr val="accent6"/>
              </a:solidFill>
            </a:endParaRPr>
          </a:p>
          <a:p>
            <a:pPr marL="342000">
              <a:lnSpc>
                <a:spcPct val="89000"/>
              </a:lnSpc>
              <a:spcBef>
                <a:spcPts val="792"/>
              </a:spcBef>
              <a:spcAft>
                <a:spcPts val="0"/>
              </a:spcAft>
              <a:buClr>
                <a:schemeClr val="accent6"/>
              </a:buClr>
              <a:buFont typeface="Arial"/>
              <a:buChar char="•"/>
            </a:pPr>
            <a:r>
              <a:rPr lang="en-US" sz="2200" i="1" dirty="0">
                <a:solidFill>
                  <a:srgbClr val="6076B4"/>
                </a:solidFill>
              </a:rPr>
              <a:t>External merge</a:t>
            </a:r>
            <a:r>
              <a:rPr lang="en-US" sz="2200" dirty="0">
                <a:solidFill>
                  <a:schemeClr val="accent6"/>
                </a:solidFill>
              </a:rPr>
              <a:t>: 1536 bytes (3 pages): 7 passes, </a:t>
            </a:r>
            <a:r>
              <a:rPr lang="en-US" sz="2200" dirty="0" smtClean="0">
                <a:solidFill>
                  <a:schemeClr val="accent6"/>
                </a:solidFill>
              </a:rPr>
              <a:t>76 seconds</a:t>
            </a:r>
            <a:endParaRPr lang="en-US" sz="2200" dirty="0">
              <a:solidFill>
                <a:schemeClr val="accent6"/>
              </a:solidFill>
            </a:endParaRPr>
          </a:p>
        </p:txBody>
      </p:sp>
      <p:pic>
        <p:nvPicPr>
          <p:cNvPr id="2" name="Picture 1" descr="TimeCha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2" y="1267948"/>
            <a:ext cx="4455771" cy="3076388"/>
          </a:xfrm>
          <a:prstGeom prst="rect">
            <a:avLst/>
          </a:prstGeom>
        </p:spPr>
      </p:pic>
      <p:pic>
        <p:nvPicPr>
          <p:cNvPr id="3" name="Picture 2" descr="IOChart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713" y="1267948"/>
            <a:ext cx="4455771" cy="3076388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139659" cy="365125"/>
          </a:xfrm>
        </p:spPr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12735ECB-32DF-DF48-82C0-E17EC6F363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91"/>
    </mc:Choice>
    <mc:Fallback xmlns="">
      <p:transition xmlns:p14="http://schemas.microsoft.com/office/powerpoint/2010/main" spd="slow" advTm="911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Data</a:t>
            </a:r>
          </a:p>
        </p:txBody>
      </p:sp>
      <p:sp>
        <p:nvSpPr>
          <p:cNvPr id="18441" name="Rectangle 3"/>
          <p:cNvSpPr>
            <a:spLocks noChangeArrowheads="1"/>
          </p:cNvSpPr>
          <p:nvPr/>
        </p:nvSpPr>
        <p:spPr bwMode="auto">
          <a:xfrm>
            <a:off x="0" y="4516771"/>
            <a:ext cx="9144000" cy="174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8" tIns="46030" rIns="92058" bIns="46030"/>
          <a:lstStyle/>
          <a:p>
            <a:pPr marL="342900" indent="-342900">
              <a:lnSpc>
                <a:spcPct val="89000"/>
              </a:lnSpc>
              <a:spcBef>
                <a:spcPct val="30000"/>
              </a:spcBef>
              <a:buClr>
                <a:schemeClr val="accent6"/>
              </a:buClr>
              <a:buSzPct val="100000"/>
              <a:buFont typeface="Arial"/>
              <a:buChar char="•"/>
            </a:pPr>
            <a:r>
              <a:rPr lang="en-US" sz="2200" dirty="0">
                <a:solidFill>
                  <a:srgbClr val="758085"/>
                </a:solidFill>
                <a:latin typeface="+mj-lt"/>
              </a:rPr>
              <a:t>Data set with 10,000 records and 500 distinct values (1 to 500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).</a:t>
            </a:r>
            <a:endParaRPr lang="en-US" sz="2200" dirty="0">
              <a:solidFill>
                <a:srgbClr val="758085"/>
              </a:solidFill>
              <a:latin typeface="+mj-lt"/>
            </a:endParaRPr>
          </a:p>
          <a:p>
            <a:pPr marL="342900" indent="-342900">
              <a:lnSpc>
                <a:spcPct val="89000"/>
              </a:lnSpc>
              <a:spcBef>
                <a:spcPct val="30000"/>
              </a:spcBef>
              <a:buClr>
                <a:schemeClr val="accent6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rgbClr val="6076B4"/>
                </a:solidFill>
                <a:latin typeface="+mj-lt"/>
              </a:rPr>
              <a:t>Heap sort</a:t>
            </a:r>
            <a:r>
              <a:rPr lang="en-US" sz="2200" dirty="0">
                <a:solidFill>
                  <a:srgbClr val="6076B4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performs the same number of passes regardless </a:t>
            </a:r>
            <a:r>
              <a:rPr lang="en-US" sz="2200" dirty="0">
                <a:solidFill>
                  <a:srgbClr val="758085"/>
                </a:solidFill>
                <a:latin typeface="+mj-lt"/>
              </a:rPr>
              <a:t>of the data set (random, real, or ordered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).</a:t>
            </a:r>
            <a:endParaRPr lang="en-US" sz="2200" dirty="0">
              <a:solidFill>
                <a:srgbClr val="758085"/>
              </a:solidFill>
              <a:latin typeface="+mj-lt"/>
            </a:endParaRPr>
          </a:p>
          <a:p>
            <a:pPr marL="342900" indent="-342900">
              <a:lnSpc>
                <a:spcPct val="89000"/>
              </a:lnSpc>
              <a:spcBef>
                <a:spcPct val="30000"/>
              </a:spcBef>
              <a:buClr>
                <a:schemeClr val="accent6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rgbClr val="6076B4"/>
                </a:solidFill>
                <a:latin typeface="+mj-lt"/>
              </a:rPr>
              <a:t>External merge sort</a:t>
            </a:r>
            <a:r>
              <a:rPr lang="en-US" sz="2200" dirty="0">
                <a:solidFill>
                  <a:srgbClr val="6076B4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758085"/>
                </a:solidFill>
                <a:latin typeface="+mj-lt"/>
              </a:rPr>
              <a:t>took 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78 seconds </a:t>
            </a:r>
            <a:r>
              <a:rPr lang="en-US" sz="2200" dirty="0">
                <a:solidFill>
                  <a:srgbClr val="758085"/>
                </a:solidFill>
                <a:latin typeface="+mj-lt"/>
              </a:rPr>
              <a:t>as the sorting during initial run generation took slightly more 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time.</a:t>
            </a:r>
            <a:endParaRPr lang="en-US" sz="2200" dirty="0">
              <a:solidFill>
                <a:srgbClr val="758085"/>
              </a:solidFill>
              <a:latin typeface="+mj-lt"/>
            </a:endParaRPr>
          </a:p>
        </p:txBody>
      </p:sp>
      <p:pic>
        <p:nvPicPr>
          <p:cNvPr id="2" name="Picture 1" descr="TimeCha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5" y="1258198"/>
            <a:ext cx="4478222" cy="3091888"/>
          </a:xfrm>
          <a:prstGeom prst="rect">
            <a:avLst/>
          </a:prstGeom>
        </p:spPr>
      </p:pic>
      <p:pic>
        <p:nvPicPr>
          <p:cNvPr id="3" name="Picture 2" descr="IOChart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57" y="1255514"/>
            <a:ext cx="4468483" cy="3085165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139659" cy="365125"/>
          </a:xfrm>
        </p:spPr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12735ECB-32DF-DF48-82C0-E17EC6F363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771"/>
    </mc:Choice>
    <mc:Fallback xmlns="">
      <p:transition xmlns:p14="http://schemas.microsoft.com/office/powerpoint/2010/main" spd="slow" advTm="947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Data</a:t>
            </a:r>
          </a:p>
        </p:txBody>
      </p:sp>
      <p:sp>
        <p:nvSpPr>
          <p:cNvPr id="19465" name="Rectangle 3"/>
          <p:cNvSpPr>
            <a:spLocks noChangeArrowheads="1"/>
          </p:cNvSpPr>
          <p:nvPr/>
        </p:nvSpPr>
        <p:spPr bwMode="auto">
          <a:xfrm>
            <a:off x="0" y="4541352"/>
            <a:ext cx="9144000" cy="145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8" tIns="46030" rIns="92058" bIns="46030"/>
          <a:lstStyle/>
          <a:p>
            <a:pPr marL="342900" indent="-342900">
              <a:lnSpc>
                <a:spcPct val="89000"/>
              </a:lnSpc>
              <a:spcBef>
                <a:spcPct val="30000"/>
              </a:spcBef>
              <a:buClr>
                <a:schemeClr val="accent6"/>
              </a:buClr>
              <a:buSzPct val="100000"/>
              <a:buFont typeface="Arial"/>
              <a:buChar char="•"/>
            </a:pPr>
            <a:r>
              <a:rPr lang="en-US" sz="2200" b="1" i="1" dirty="0">
                <a:solidFill>
                  <a:srgbClr val="6076B4"/>
                </a:solidFill>
                <a:latin typeface="+mj-lt"/>
              </a:rPr>
              <a:t>Sorted</a:t>
            </a:r>
            <a:r>
              <a:rPr lang="en-US" sz="2200" dirty="0">
                <a:solidFill>
                  <a:srgbClr val="758085"/>
                </a:solidFill>
                <a:latin typeface="+mj-lt"/>
              </a:rPr>
              <a:t>, real data set with 10,000 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tuples and </a:t>
            </a:r>
            <a:r>
              <a:rPr lang="en-US" sz="2200" dirty="0">
                <a:solidFill>
                  <a:srgbClr val="758085"/>
                </a:solidFill>
                <a:latin typeface="+mj-lt"/>
              </a:rPr>
              <a:t>43 distinct 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values.</a:t>
            </a:r>
            <a:endParaRPr lang="en-US" sz="2200" dirty="0">
              <a:solidFill>
                <a:srgbClr val="758085"/>
              </a:solidFill>
              <a:latin typeface="+mj-lt"/>
            </a:endParaRPr>
          </a:p>
          <a:p>
            <a:pPr marL="342900" indent="-342900">
              <a:lnSpc>
                <a:spcPct val="89000"/>
              </a:lnSpc>
              <a:spcBef>
                <a:spcPct val="30000"/>
              </a:spcBef>
              <a:buClr>
                <a:schemeClr val="accent6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rgbClr val="6076B4"/>
                </a:solidFill>
                <a:latin typeface="+mj-lt"/>
              </a:rPr>
              <a:t>MinSort</a:t>
            </a:r>
            <a:r>
              <a:rPr lang="en-US" sz="2200" dirty="0">
                <a:solidFill>
                  <a:srgbClr val="758085"/>
                </a:solidFill>
                <a:latin typeface="+mj-lt"/>
              </a:rPr>
              <a:t> did not detect sorted regions but still gets a benefit by detecting duplicates of the same value in a 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region.</a:t>
            </a:r>
          </a:p>
          <a:p>
            <a:pPr marL="342900" indent="-342900">
              <a:lnSpc>
                <a:spcPct val="89000"/>
              </a:lnSpc>
              <a:spcBef>
                <a:spcPct val="30000"/>
              </a:spcBef>
              <a:buClr>
                <a:schemeClr val="accent6"/>
              </a:buClr>
              <a:buSzPct val="100000"/>
              <a:buFont typeface="Arial"/>
              <a:buChar char="•"/>
            </a:pPr>
            <a:r>
              <a:rPr lang="en-US" sz="2200" i="1" dirty="0" smtClean="0">
                <a:solidFill>
                  <a:srgbClr val="6076B4"/>
                </a:solidFill>
                <a:latin typeface="+mj-lt"/>
              </a:rPr>
              <a:t>External </a:t>
            </a:r>
            <a:r>
              <a:rPr lang="en-US" sz="2200" i="1" dirty="0">
                <a:solidFill>
                  <a:srgbClr val="6076B4"/>
                </a:solidFill>
                <a:latin typeface="+mj-lt"/>
              </a:rPr>
              <a:t>merge sort</a:t>
            </a:r>
            <a:r>
              <a:rPr lang="en-US" sz="2200" dirty="0">
                <a:solidFill>
                  <a:srgbClr val="6076B4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758085"/>
                </a:solidFill>
                <a:latin typeface="+mj-lt"/>
              </a:rPr>
              <a:t>took </a:t>
            </a:r>
            <a:r>
              <a:rPr lang="en-US" sz="2200" dirty="0" smtClean="0">
                <a:solidFill>
                  <a:srgbClr val="758085"/>
                </a:solidFill>
                <a:latin typeface="+mj-lt"/>
              </a:rPr>
              <a:t>75 seconds.</a:t>
            </a:r>
            <a:endParaRPr lang="en-US" sz="2200" dirty="0">
              <a:solidFill>
                <a:srgbClr val="758085"/>
              </a:solidFill>
              <a:latin typeface="+mj-lt"/>
            </a:endParaRPr>
          </a:p>
        </p:txBody>
      </p:sp>
      <p:pic>
        <p:nvPicPr>
          <p:cNvPr id="2" name="Picture 1" descr="Time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0" y="1290971"/>
            <a:ext cx="4461183" cy="3080124"/>
          </a:xfrm>
          <a:prstGeom prst="rect">
            <a:avLst/>
          </a:prstGeom>
        </p:spPr>
      </p:pic>
      <p:pic>
        <p:nvPicPr>
          <p:cNvPr id="3" name="Picture 2" descr="IOCha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301" y="1290971"/>
            <a:ext cx="4461183" cy="3080124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139659" cy="365125"/>
          </a:xfrm>
        </p:spPr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12735ECB-32DF-DF48-82C0-E17EC6F3636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61"/>
    </mc:Choice>
    <mc:Fallback xmlns="">
      <p:transition xmlns:p14="http://schemas.microsoft.com/office/powerpoint/2010/main" spd="slow" advTm="716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accent6"/>
              </a:buClr>
            </a:pPr>
            <a:r>
              <a:rPr lang="en-US" i="1" dirty="0">
                <a:solidFill>
                  <a:srgbClr val="6076B4"/>
                </a:solidFill>
              </a:rPr>
              <a:t>MinSort</a:t>
            </a:r>
            <a:r>
              <a:rPr lang="en-US" dirty="0">
                <a:solidFill>
                  <a:srgbClr val="6076B4"/>
                </a:solidFill>
              </a:rPr>
              <a:t> </a:t>
            </a:r>
            <a:r>
              <a:rPr lang="en-US" dirty="0" smtClean="0"/>
              <a:t>is faster </a:t>
            </a:r>
            <a:r>
              <a:rPr lang="en-US" dirty="0"/>
              <a:t>than </a:t>
            </a:r>
            <a:r>
              <a:rPr lang="en-US" i="1" dirty="0">
                <a:solidFill>
                  <a:srgbClr val="6076B4"/>
                </a:solidFill>
              </a:rPr>
              <a:t>one key sort</a:t>
            </a:r>
            <a:r>
              <a:rPr lang="en-US" dirty="0">
                <a:solidFill>
                  <a:srgbClr val="6076B4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6076B4"/>
                </a:solidFill>
              </a:rPr>
              <a:t>heap sort</a:t>
            </a:r>
            <a:r>
              <a:rPr lang="en-US" dirty="0">
                <a:solidFill>
                  <a:srgbClr val="6076B4"/>
                </a:solidFill>
              </a:rPr>
              <a:t> </a:t>
            </a:r>
            <a:r>
              <a:rPr lang="en-US" dirty="0"/>
              <a:t>with or without using direct byte reads from the </a:t>
            </a:r>
            <a:r>
              <a:rPr lang="en-US" dirty="0" smtClean="0"/>
              <a:t>device.</a:t>
            </a:r>
            <a:endParaRPr lang="en-US" dirty="0"/>
          </a:p>
          <a:p>
            <a:pPr lvl="1">
              <a:spcBef>
                <a:spcPts val="0"/>
              </a:spcBef>
              <a:buClr>
                <a:schemeClr val="accent6"/>
              </a:buClr>
            </a:pPr>
            <a:r>
              <a:rPr lang="en-US" dirty="0"/>
              <a:t>Especially good for sensor data that exhibits temporal clustering.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</a:pPr>
            <a:r>
              <a:rPr lang="en-US" i="1" dirty="0">
                <a:solidFill>
                  <a:srgbClr val="6076B4"/>
                </a:solidFill>
              </a:rPr>
              <a:t>MinSort</a:t>
            </a:r>
            <a:r>
              <a:rPr lang="en-US" dirty="0"/>
              <a:t> is a generalization of </a:t>
            </a:r>
            <a:r>
              <a:rPr lang="en-US" i="1" dirty="0">
                <a:solidFill>
                  <a:srgbClr val="6076B4"/>
                </a:solidFill>
              </a:rPr>
              <a:t>one key sort</a:t>
            </a:r>
            <a:r>
              <a:rPr lang="en-US" dirty="0"/>
              <a:t>, and performance of both algorithms depends on the </a:t>
            </a:r>
            <a:r>
              <a:rPr lang="en-US" dirty="0" smtClean="0"/>
              <a:t>number </a:t>
            </a:r>
            <a:r>
              <a:rPr lang="en-US" dirty="0"/>
              <a:t>of distinct </a:t>
            </a:r>
            <a:r>
              <a:rPr lang="en-US" dirty="0" smtClean="0"/>
              <a:t>values.</a:t>
            </a:r>
            <a:endParaRPr lang="en-US" dirty="0"/>
          </a:p>
          <a:p>
            <a:pPr>
              <a:spcBef>
                <a:spcPts val="0"/>
              </a:spcBef>
              <a:buClr>
                <a:schemeClr val="accent6"/>
              </a:buClr>
            </a:pPr>
            <a:r>
              <a:rPr lang="en-US" i="1" dirty="0">
                <a:solidFill>
                  <a:srgbClr val="6076B4"/>
                </a:solidFill>
              </a:rPr>
              <a:t>Heap sort</a:t>
            </a:r>
            <a:r>
              <a:rPr lang="en-US" dirty="0">
                <a:solidFill>
                  <a:srgbClr val="6076B4"/>
                </a:solidFill>
              </a:rPr>
              <a:t> </a:t>
            </a:r>
            <a:r>
              <a:rPr lang="en-US" dirty="0"/>
              <a:t>is not competitive for small memory </a:t>
            </a:r>
            <a:r>
              <a:rPr lang="en-US" dirty="0" smtClean="0"/>
              <a:t>sizes.</a:t>
            </a:r>
            <a:endParaRPr lang="en-US" dirty="0"/>
          </a:p>
          <a:p>
            <a:pPr lvl="1">
              <a:spcBef>
                <a:spcPts val="0"/>
              </a:spcBef>
              <a:buClr>
                <a:schemeClr val="accent6"/>
              </a:buClr>
            </a:pPr>
            <a:r>
              <a:rPr lang="en-US" dirty="0" smtClean="0"/>
              <a:t>The ratio </a:t>
            </a:r>
            <a:r>
              <a:rPr lang="en-US" dirty="0"/>
              <a:t>of </a:t>
            </a:r>
            <a:r>
              <a:rPr lang="en-US" dirty="0" smtClean="0"/>
              <a:t>available RAM versus dataset size is key.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8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accent6"/>
              </a:buClr>
            </a:pPr>
            <a:r>
              <a:rPr lang="en-US" i="1" dirty="0">
                <a:solidFill>
                  <a:srgbClr val="6076B4"/>
                </a:solidFill>
              </a:rPr>
              <a:t>External merge sort</a:t>
            </a:r>
            <a:r>
              <a:rPr lang="en-US" dirty="0">
                <a:solidFill>
                  <a:srgbClr val="6076B4"/>
                </a:solidFill>
              </a:rPr>
              <a:t> </a:t>
            </a:r>
            <a:r>
              <a:rPr lang="en-US" dirty="0" smtClean="0"/>
              <a:t>performs well, but requires at least three pages (1,536 bytes) of memory.</a:t>
            </a:r>
            <a:endParaRPr lang="en-US" dirty="0"/>
          </a:p>
          <a:p>
            <a:pPr lvl="1">
              <a:spcBef>
                <a:spcPts val="0"/>
              </a:spcBef>
              <a:buClr>
                <a:schemeClr val="accent6"/>
              </a:buClr>
            </a:pPr>
            <a:r>
              <a:rPr lang="en-US" dirty="0"/>
              <a:t>For the real data set on this platform, external merge sort will never </a:t>
            </a:r>
            <a:r>
              <a:rPr lang="en-US"/>
              <a:t>be </a:t>
            </a:r>
            <a:r>
              <a:rPr lang="en-US" smtClean="0"/>
              <a:t>faster assuming </a:t>
            </a:r>
            <a:r>
              <a:rPr lang="en-US" dirty="0"/>
              <a:t>at least </a:t>
            </a:r>
            <a:r>
              <a:rPr lang="en-US"/>
              <a:t>two </a:t>
            </a:r>
            <a:r>
              <a:rPr lang="en-US" smtClean="0"/>
              <a:t>passes.</a:t>
            </a:r>
            <a:endParaRPr lang="en-US" dirty="0"/>
          </a:p>
          <a:p>
            <a:pPr lvl="1">
              <a:spcBef>
                <a:spcPts val="0"/>
              </a:spcBef>
              <a:buClr>
                <a:schemeClr val="accent6"/>
              </a:buClr>
            </a:pPr>
            <a:r>
              <a:rPr lang="en-US" dirty="0" smtClean="0"/>
              <a:t>For wireless sensing applications, dealing </a:t>
            </a:r>
            <a:r>
              <a:rPr lang="en-US" dirty="0"/>
              <a:t>with the additional space and wear leveling complicates </a:t>
            </a:r>
            <a:r>
              <a:rPr lang="en-US" dirty="0" smtClean="0"/>
              <a:t>system design </a:t>
            </a:r>
            <a:r>
              <a:rPr lang="en-US" dirty="0"/>
              <a:t>and </a:t>
            </a:r>
            <a:r>
              <a:rPr lang="en-US" dirty="0" smtClean="0"/>
              <a:t>performance.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Solid state drives (</a:t>
            </a:r>
            <a:r>
              <a:rPr lang="en-US" dirty="0">
                <a:solidFill>
                  <a:srgbClr val="2F5897"/>
                </a:solidFill>
              </a:rPr>
              <a:t>SSD</a:t>
            </a:r>
            <a:r>
              <a:rPr lang="en-US" dirty="0"/>
              <a:t>) have sophisticated controllers that support wear leveling, address translation </a:t>
            </a:r>
            <a:r>
              <a:rPr lang="en-US" dirty="0" smtClean="0"/>
              <a:t>and buffer management.</a:t>
            </a:r>
            <a:endParaRPr lang="en-US" dirty="0"/>
          </a:p>
          <a:p>
            <a:r>
              <a:rPr lang="en-US" dirty="0" smtClean="0"/>
              <a:t>Test system:</a:t>
            </a:r>
          </a:p>
          <a:p>
            <a:pPr lvl="1"/>
            <a:r>
              <a:rPr lang="en-US" dirty="0" smtClean="0"/>
              <a:t>AMD </a:t>
            </a:r>
            <a:r>
              <a:rPr lang="en-US" dirty="0" err="1" smtClean="0"/>
              <a:t>Operton</a:t>
            </a:r>
            <a:r>
              <a:rPr lang="en-US" dirty="0" smtClean="0"/>
              <a:t> 2.1GHz</a:t>
            </a:r>
          </a:p>
          <a:p>
            <a:pPr lvl="1"/>
            <a:r>
              <a:rPr lang="en-US" dirty="0" smtClean="0"/>
              <a:t>32GB DDR3 </a:t>
            </a:r>
          </a:p>
          <a:p>
            <a:pPr lvl="1"/>
            <a:r>
              <a:rPr lang="en-US" dirty="0" smtClean="0"/>
              <a:t>Intel X25 SSD </a:t>
            </a:r>
            <a:r>
              <a:rPr lang="en-US" dirty="0" smtClean="0"/>
              <a:t>(1.6 write-to-read ratio)</a:t>
            </a:r>
            <a:endParaRPr lang="en-US" dirty="0"/>
          </a:p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5,000,000 tuples (80MB)</a:t>
            </a:r>
            <a:endParaRPr lang="en-US" dirty="0" smtClean="0"/>
          </a:p>
          <a:p>
            <a:pPr lvl="1"/>
            <a:r>
              <a:rPr lang="en-US" dirty="0" smtClean="0"/>
              <a:t>16B tuples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Experimental Setup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 Drives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28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Real Data</a:t>
            </a:r>
            <a:endParaRPr lang="en-US" dirty="0"/>
          </a:p>
        </p:txBody>
      </p:sp>
      <p:pic>
        <p:nvPicPr>
          <p:cNvPr id="6" name="Picture 5" descr="TimeCha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478" y="1613666"/>
            <a:ext cx="5737942" cy="39616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3478" y="5807367"/>
            <a:ext cx="573794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43 distinct sort key values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938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systems are devices that perform a few simple functions.</a:t>
            </a:r>
          </a:p>
          <a:p>
            <a:r>
              <a:rPr lang="en-US" dirty="0" smtClean="0"/>
              <a:t>Embedded devices typically have limited power, memory and computational resources.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Many embedded systems applications involve storing and querying large datasets.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Sorting algorithms are commonly used in query processing.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Tyler Cossentine - M.Sc. Thesis Defense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8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 Drives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29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Random Data</a:t>
            </a:r>
            <a:endParaRPr lang="en-US" dirty="0"/>
          </a:p>
        </p:txBody>
      </p:sp>
      <p:pic>
        <p:nvPicPr>
          <p:cNvPr id="3" name="Picture 2" descr="TimeCha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18" y="1555378"/>
            <a:ext cx="5807317" cy="4009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3478" y="5807367"/>
            <a:ext cx="573794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500 distinct sort key values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566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</a:pPr>
            <a:r>
              <a:rPr lang="en-US" i="1" dirty="0" smtClean="0">
                <a:solidFill>
                  <a:schemeClr val="accent1"/>
                </a:solidFill>
              </a:rPr>
              <a:t>Flash MinSort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is a sorting algorithm </a:t>
            </a:r>
            <a:r>
              <a:rPr lang="en-US" dirty="0" smtClean="0"/>
              <a:t>designed </a:t>
            </a:r>
            <a:r>
              <a:rPr lang="en-US" dirty="0"/>
              <a:t>for </a:t>
            </a:r>
            <a:r>
              <a:rPr lang="en-US" dirty="0" smtClean="0"/>
              <a:t>datasets stored in flash </a:t>
            </a:r>
            <a:r>
              <a:rPr lang="en-US" dirty="0"/>
              <a:t>memory on </a:t>
            </a:r>
            <a:r>
              <a:rPr lang="en-US" dirty="0" smtClean="0"/>
              <a:t>computationally constrained embedded devices.</a:t>
            </a:r>
            <a:endParaRPr lang="en-US" dirty="0"/>
          </a:p>
          <a:p>
            <a:pPr>
              <a:buClr>
                <a:schemeClr val="accent6"/>
              </a:buClr>
            </a:pPr>
            <a:r>
              <a:rPr lang="en-US" dirty="0"/>
              <a:t>Its </a:t>
            </a:r>
            <a:r>
              <a:rPr lang="en-US" dirty="0" smtClean="0"/>
              <a:t>performance is better than existing algorithms </a:t>
            </a:r>
            <a:r>
              <a:rPr lang="en-US" dirty="0"/>
              <a:t>by exploiting </a:t>
            </a:r>
            <a:r>
              <a:rPr lang="en-US" dirty="0" smtClean="0"/>
              <a:t>low-cost random reads.</a:t>
            </a:r>
          </a:p>
          <a:p>
            <a:pPr>
              <a:buClr>
                <a:schemeClr val="accent6"/>
              </a:buClr>
            </a:pPr>
            <a:r>
              <a:rPr lang="en-US" dirty="0" smtClean="0"/>
              <a:t>Depending on the properties of the dataset, </a:t>
            </a:r>
            <a:r>
              <a:rPr lang="en-US" i="1" dirty="0" smtClean="0">
                <a:solidFill>
                  <a:schemeClr val="accent1"/>
                </a:solidFill>
              </a:rPr>
              <a:t>Flash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MinSort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can outperform </a:t>
            </a:r>
            <a:r>
              <a:rPr lang="en-US" i="1" dirty="0" smtClean="0">
                <a:solidFill>
                  <a:schemeClr val="accent1"/>
                </a:solidFill>
              </a:rPr>
              <a:t>External Merge Sort </a:t>
            </a:r>
            <a:r>
              <a:rPr lang="en-US" dirty="0" smtClean="0">
                <a:solidFill>
                  <a:schemeClr val="accent6"/>
                </a:solidFill>
              </a:rPr>
              <a:t>on SSDs.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30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5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31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05412" y="1284941"/>
            <a:ext cx="184666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214966"/>
              </p:ext>
            </p:extLst>
          </p:nvPr>
        </p:nvGraphicFramePr>
        <p:xfrm>
          <a:off x="457200" y="1555377"/>
          <a:ext cx="8229600" cy="4326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717"/>
                <a:gridCol w="7871883"/>
              </a:tblGrid>
              <a:tr h="45545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58085"/>
                          </a:solidFill>
                          <a:latin typeface="+mj-lt"/>
                        </a:rPr>
                        <a:t>[1]</a:t>
                      </a:r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Atmel. Atmel Flash AT45DB161D Data Sheet, 2010. </a:t>
                      </a:r>
                      <a:endParaRPr lang="en-US" sz="1600" dirty="0" smtClean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</a:tr>
              <a:tr h="2890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58085"/>
                          </a:solidFill>
                          <a:latin typeface="+mj-lt"/>
                        </a:rPr>
                        <a:t>[2]</a:t>
                      </a:r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N.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Anciaux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, L.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Bouganim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, and P.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Pucheral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. Memory Requirements for Query Execution in Highly Constrained Devices. In VLDB, pages 694–705, 2003. </a:t>
                      </a:r>
                    </a:p>
                  </a:txBody>
                  <a:tcPr marL="0" marR="0"/>
                </a:tc>
              </a:tr>
              <a:tr h="14388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58085"/>
                          </a:solidFill>
                          <a:latin typeface="+mj-lt"/>
                        </a:rPr>
                        <a:t>[3]</a:t>
                      </a:r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T. Cossentine and R. Lawrence. Fast Sorting on Flash Memory Sensor Nodes. In IDEAS 2010, pages 105–113, 2010. </a:t>
                      </a:r>
                    </a:p>
                  </a:txBody>
                  <a:tcPr marL="0" marR="0"/>
                </a:tc>
              </a:tr>
              <a:tr h="29205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58085"/>
                          </a:solidFill>
                          <a:latin typeface="+mj-lt"/>
                        </a:rPr>
                        <a:t>[4]</a:t>
                      </a:r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Fazackerley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and R. Lawrence. Reducing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Turfgrass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Water Consumption Using Sensor Nodes and an Adaptive Irrigation controller. In Sensors Applications Symposium, Limerick, Ireland, 2010. </a:t>
                      </a:r>
                    </a:p>
                  </a:txBody>
                  <a:tcPr marL="0" marR="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58085"/>
                          </a:solidFill>
                          <a:latin typeface="+mj-lt"/>
                        </a:rPr>
                        <a:t>[5]</a:t>
                      </a:r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H. Garcia-Molina, J. D. Ullman, and J.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Widom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. Database Systems: The Complete Book. Prentice Hall Press, Upper Saddle River, NJ, USA, 1 edition, 2002. </a:t>
                      </a:r>
                      <a:endParaRPr lang="en-US" sz="1600" kern="1200" dirty="0">
                        <a:solidFill>
                          <a:srgbClr val="758085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</a:tr>
              <a:tr h="69374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58085"/>
                          </a:solidFill>
                          <a:latin typeface="+mj-lt"/>
                        </a:rPr>
                        <a:t>[6]</a:t>
                      </a:r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Mathur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P.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Desnoyers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D.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Ganesan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and P. </a:t>
                      </a:r>
                      <a:r>
                        <a:rPr lang="en-US" sz="1600" kern="1200" dirty="0" err="1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Shenoy</a:t>
                      </a: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 Ultra-Low Power Data Storage for Sensor Networks. In Proceedings of the 5th international conference on Information processing in sensor networks, IPSN ’06, pages 374–381, New York, NY, USA, 2006. ACM.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758085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78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32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05412" y="1284941"/>
            <a:ext cx="184666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78141"/>
              </p:ext>
            </p:extLst>
          </p:nvPr>
        </p:nvGraphicFramePr>
        <p:xfrm>
          <a:off x="457200" y="1555377"/>
          <a:ext cx="82296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717"/>
                <a:gridCol w="7871883"/>
              </a:tblGrid>
              <a:tr h="45545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58085"/>
                          </a:solidFill>
                          <a:latin typeface="+mj-lt"/>
                        </a:rPr>
                        <a:t>[7]</a:t>
                      </a:r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H. Park and K. Shim. FAST: Flash-Aware External Sorting for Mobile Database Systems. Journal of Systems and Software, 82(8):1298 – 1312, 2009. </a:t>
                      </a:r>
                    </a:p>
                  </a:txBody>
                  <a:tcPr marL="0" marR="0"/>
                </a:tc>
              </a:tr>
              <a:tr h="289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758085"/>
                          </a:solidFill>
                          <a:latin typeface="+mj-lt"/>
                          <a:ea typeface="+mn-ea"/>
                          <a:cs typeface="+mn-cs"/>
                        </a:rPr>
                        <a:t>[8]</a:t>
                      </a:r>
                    </a:p>
                    <a:p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G. J. </a:t>
                      </a:r>
                      <a:r>
                        <a:rPr lang="en-US" sz="1600" kern="1200" dirty="0" err="1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Pottie</a:t>
                      </a:r>
                      <a:r>
                        <a:rPr lang="en-US" sz="1600" kern="12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and W. J. Kaiser. Wireless Integrated Network Sensors. Communications</a:t>
                      </a:r>
                      <a:r>
                        <a:rPr lang="en-US" sz="1600" kern="1200" baseline="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of the</a:t>
                      </a:r>
                      <a:r>
                        <a:rPr lang="en-US" sz="1600" kern="1200" dirty="0" smtClean="0">
                          <a:solidFill>
                            <a:schemeClr val="accent6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ACM, 43:51–58, May 2000.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</a:tr>
              <a:tr h="143883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758085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758085"/>
                        </a:solidFill>
                        <a:effectLst/>
                        <a:latin typeface="+mj-lt"/>
                      </a:endParaRPr>
                    </a:p>
                  </a:txBody>
                  <a:tcPr marL="0" marR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66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Not designed to be general purpose devices.</a:t>
            </a:r>
          </a:p>
          <a:p>
            <a:pPr lvl="1"/>
            <a:r>
              <a:rPr lang="en-US" dirty="0"/>
              <a:t>Wireless sensor networks, smart cards,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communicate </a:t>
            </a:r>
            <a:r>
              <a:rPr lang="en-US" dirty="0"/>
              <a:t>with other devices through wired or wireless </a:t>
            </a:r>
            <a:r>
              <a:rPr lang="en-US" dirty="0" smtClean="0"/>
              <a:t>interfaces.</a:t>
            </a:r>
          </a:p>
          <a:p>
            <a:r>
              <a:rPr lang="en-US" dirty="0" smtClean="0"/>
              <a:t>Hardware constraints:</a:t>
            </a:r>
          </a:p>
          <a:p>
            <a:pPr lvl="1"/>
            <a:r>
              <a:rPr lang="en-US" dirty="0"/>
              <a:t>Battery powered</a:t>
            </a:r>
          </a:p>
          <a:p>
            <a:pPr lvl="1"/>
            <a:r>
              <a:rPr lang="en-US" dirty="0" smtClean="0"/>
              <a:t>Low-power microcontroller</a:t>
            </a:r>
          </a:p>
          <a:p>
            <a:pPr lvl="1"/>
            <a:r>
              <a:rPr lang="en-US" dirty="0" smtClean="0"/>
              <a:t>Limited memory (as little as a </a:t>
            </a:r>
            <a:r>
              <a:rPr lang="en-US" dirty="0"/>
              <a:t>1</a:t>
            </a:r>
            <a:r>
              <a:rPr lang="en-US" dirty="0" smtClean="0"/>
              <a:t>kB)</a:t>
            </a:r>
          </a:p>
          <a:p>
            <a:pPr lvl="1"/>
            <a:r>
              <a:rPr lang="en-US" dirty="0" smtClean="0"/>
              <a:t>Small amount of local storage (Flash or EEPROM)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3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93882" y="1329765"/>
            <a:ext cx="184666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780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Sensor networks are used in military, environmental, agricultural and industrial applications.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A wireless sensor node contains a microcontroller, sensing system, local storage, battery and wireless radio.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Devices may process data locally or send it to a common collection point (</a:t>
            </a:r>
            <a:r>
              <a:rPr lang="en-US" dirty="0" smtClean="0">
                <a:solidFill>
                  <a:schemeClr val="accent1"/>
                </a:solidFill>
              </a:rPr>
              <a:t>sink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for processing.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On-device data storage and query processing has the potential to reduce communication and energy use [6][8].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4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7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type of EEPROM</a:t>
            </a:r>
          </a:p>
          <a:p>
            <a:pPr lvl="1"/>
            <a:r>
              <a:rPr lang="en-US" dirty="0"/>
              <a:t>Available in higher </a:t>
            </a:r>
            <a:r>
              <a:rPr lang="en-US" dirty="0" smtClean="0"/>
              <a:t>capacities</a:t>
            </a:r>
          </a:p>
          <a:p>
            <a:pPr lvl="1"/>
            <a:r>
              <a:rPr lang="en-US" dirty="0" smtClean="0"/>
              <a:t>Organized as pages of data</a:t>
            </a:r>
          </a:p>
          <a:p>
            <a:pPr lvl="1"/>
            <a:r>
              <a:rPr lang="en-US" dirty="0" smtClean="0"/>
              <a:t>A page is erased before it is written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Erase unit is typically a block of pages</a:t>
            </a:r>
          </a:p>
          <a:p>
            <a:r>
              <a:rPr lang="en-US" dirty="0"/>
              <a:t>Two types: NOR and </a:t>
            </a:r>
            <a:r>
              <a:rPr lang="en-US" dirty="0" smtClean="0"/>
              <a:t>NAND</a:t>
            </a:r>
          </a:p>
          <a:p>
            <a:pPr lvl="1"/>
            <a:r>
              <a:rPr lang="en-US" dirty="0" smtClean="0"/>
              <a:t>NOR memory supports byte-level reads</a:t>
            </a:r>
          </a:p>
          <a:p>
            <a:pPr lvl="1"/>
            <a:r>
              <a:rPr lang="en-US" dirty="0" smtClean="0"/>
              <a:t>NAND requires error-correcting code (ECC)</a:t>
            </a:r>
          </a:p>
          <a:p>
            <a:r>
              <a:rPr lang="en-US" dirty="0" smtClean="0"/>
              <a:t>Unique performance characteristics</a:t>
            </a:r>
          </a:p>
          <a:p>
            <a:pPr lvl="1"/>
            <a:r>
              <a:rPr lang="en-US" dirty="0" smtClean="0"/>
              <a:t>Asymmetric read and write costs (10-100 times faster reads) </a:t>
            </a:r>
          </a:p>
          <a:p>
            <a:pPr lvl="1"/>
            <a:r>
              <a:rPr lang="en-US" dirty="0" smtClean="0"/>
              <a:t>Low-cost random reads</a:t>
            </a:r>
          </a:p>
          <a:p>
            <a:pPr lvl="1"/>
            <a:r>
              <a:rPr lang="en-US" dirty="0" smtClean="0"/>
              <a:t>Memory wear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5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40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11" y="1555378"/>
            <a:ext cx="6253783" cy="43618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80764" y="5855704"/>
            <a:ext cx="3384569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Memory Array [1]</a:t>
            </a:r>
            <a:endParaRPr lang="en-US" sz="14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017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Tyler Cossentine - M.Sc. Thesis Defense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7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051" y="1640042"/>
            <a:ext cx="6485467" cy="3997437"/>
          </a:xfrm>
          <a:prstGeom prst="rect">
            <a:avLst/>
          </a:prstGeom>
        </p:spPr>
      </p:pic>
      <p:sp useBgFill="1">
        <p:nvSpPr>
          <p:cNvPr id="9" name="Rectangle 8"/>
          <p:cNvSpPr/>
          <p:nvPr/>
        </p:nvSpPr>
        <p:spPr>
          <a:xfrm>
            <a:off x="1006593" y="4026370"/>
            <a:ext cx="696148" cy="177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2643481" y="4722519"/>
            <a:ext cx="1138297" cy="118533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/>
          <p:cNvSpPr/>
          <p:nvPr/>
        </p:nvSpPr>
        <p:spPr>
          <a:xfrm>
            <a:off x="5907852" y="4722519"/>
            <a:ext cx="1147704" cy="118533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/>
          <p:cNvSpPr/>
          <p:nvPr/>
        </p:nvSpPr>
        <p:spPr>
          <a:xfrm>
            <a:off x="1006593" y="1796815"/>
            <a:ext cx="404518" cy="385704"/>
          </a:xfrm>
          <a:prstGeom prst="rect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80764" y="4811482"/>
            <a:ext cx="3384569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  <a:latin typeface="+mj-lt"/>
              </a:rPr>
              <a:t>Block Diagram [1]</a:t>
            </a:r>
            <a:endParaRPr lang="en-US" sz="14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953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Tyler Cossentine - M.Sc. Thesis Defense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5ECB-32DF-DF48-82C0-E17EC6F3636F}" type="slidenum">
              <a:rPr lang="en-US" smtClean="0"/>
              <a:t>8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rel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5450"/>
            <a:ext cx="8232544" cy="345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4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 anchor="b">
        <a:spAutoFit/>
      </a:bodyPr>
      <a:lstStyle>
        <a:defPPr algn="ctr">
          <a:defRPr sz="2000" dirty="0">
            <a:solidFill>
              <a:schemeClr val="accent1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3072</TotalTime>
  <Words>2895</Words>
  <Application>Microsoft Macintosh PowerPoint</Application>
  <PresentationFormat>On-screen Show (4:3)</PresentationFormat>
  <Paragraphs>456</Paragraphs>
  <Slides>33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Executive</vt:lpstr>
      <vt:lpstr>An Efficient External Sorting Algorithm for Flash Memory Embedded Devices</vt:lpstr>
      <vt:lpstr>Overview</vt:lpstr>
      <vt:lpstr>Introduction</vt:lpstr>
      <vt:lpstr>Embedded Devices</vt:lpstr>
      <vt:lpstr>Sensor Networks</vt:lpstr>
      <vt:lpstr>Flash Memory</vt:lpstr>
      <vt:lpstr>Flash Memory</vt:lpstr>
      <vt:lpstr>Flash Memory</vt:lpstr>
      <vt:lpstr>Relation</vt:lpstr>
      <vt:lpstr>Sorting Algorithms</vt:lpstr>
      <vt:lpstr>Previous Work</vt:lpstr>
      <vt:lpstr>Previous Work</vt:lpstr>
      <vt:lpstr>Previous Work</vt:lpstr>
      <vt:lpstr>Previous Work</vt:lpstr>
      <vt:lpstr>Flash MinSort</vt:lpstr>
      <vt:lpstr>Flash MinSort</vt:lpstr>
      <vt:lpstr>Flash MinSort</vt:lpstr>
      <vt:lpstr>Flash MinSort</vt:lpstr>
      <vt:lpstr>Flash MinSort</vt:lpstr>
      <vt:lpstr>Flash MinSort</vt:lpstr>
      <vt:lpstr>Experimental Evaluation</vt:lpstr>
      <vt:lpstr>Raw Device Performance</vt:lpstr>
      <vt:lpstr>Real Data</vt:lpstr>
      <vt:lpstr>Random Data</vt:lpstr>
      <vt:lpstr>Ordered Data</vt:lpstr>
      <vt:lpstr>Results Summary</vt:lpstr>
      <vt:lpstr>Results Summary</vt:lpstr>
      <vt:lpstr>Solid State Drives</vt:lpstr>
      <vt:lpstr>Solid State Drives</vt:lpstr>
      <vt:lpstr>Solid State Drives</vt:lpstr>
      <vt:lpstr>Conclusion</vt:lpstr>
      <vt:lpstr>References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Efficient External Sorting Algorithm for Flash Memory Embedded Devices</dc:title>
  <dc:creator>Tyler Cossentine</dc:creator>
  <cp:lastModifiedBy>Tyler Cossentine</cp:lastModifiedBy>
  <cp:revision>221</cp:revision>
  <dcterms:created xsi:type="dcterms:W3CDTF">2011-09-14T06:17:00Z</dcterms:created>
  <dcterms:modified xsi:type="dcterms:W3CDTF">2011-09-20T06:08:29Z</dcterms:modified>
</cp:coreProperties>
</file>